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648" y="1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1" u="heavy">
                <a:solidFill>
                  <a:srgbClr val="33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9137" y="3414712"/>
            <a:ext cx="180975" cy="34448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414712"/>
            <a:ext cx="350837" cy="34448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2425" y="3414712"/>
            <a:ext cx="366712" cy="344487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00112" y="3428936"/>
            <a:ext cx="323850" cy="343065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2425" y="4184650"/>
            <a:ext cx="544512" cy="102552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52425" y="4616450"/>
            <a:ext cx="544512" cy="102235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52425" y="5024374"/>
            <a:ext cx="544512" cy="102241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2425" y="5429250"/>
            <a:ext cx="544512" cy="102393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52425" y="5837237"/>
            <a:ext cx="544512" cy="102076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82055" y="6242050"/>
            <a:ext cx="414881" cy="61594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52425" y="3756025"/>
            <a:ext cx="544512" cy="102235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52425" y="3414776"/>
            <a:ext cx="547687" cy="911225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19137" y="0"/>
            <a:ext cx="180975" cy="3440176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0"/>
            <a:ext cx="350837" cy="3440176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52425" y="0"/>
            <a:ext cx="366712" cy="344017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00112" y="0"/>
            <a:ext cx="323850" cy="3440176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52425" y="789050"/>
            <a:ext cx="544512" cy="1023874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52425" y="1196974"/>
            <a:ext cx="544512" cy="102235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52425" y="1603374"/>
            <a:ext cx="544512" cy="1022350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52425" y="2009775"/>
            <a:ext cx="544512" cy="1023874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52425" y="2416175"/>
            <a:ext cx="544512" cy="1025525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23119" y="6632575"/>
            <a:ext cx="76889" cy="22542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52425" y="335026"/>
            <a:ext cx="544512" cy="10238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52425" y="0"/>
            <a:ext cx="547687" cy="904875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55600" y="0"/>
            <a:ext cx="238711" cy="455549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52425" y="2851150"/>
            <a:ext cx="544512" cy="1023874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223962" y="0"/>
            <a:ext cx="333375" cy="6856476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214312" y="0"/>
            <a:ext cx="809625" cy="6856730"/>
          </a:xfrm>
          <a:custGeom>
            <a:avLst/>
            <a:gdLst/>
            <a:ahLst/>
            <a:cxnLst/>
            <a:rect l="l" t="t" r="r" b="b"/>
            <a:pathLst>
              <a:path w="809625" h="6856730">
                <a:moveTo>
                  <a:pt x="0" y="0"/>
                </a:moveTo>
                <a:lnTo>
                  <a:pt x="0" y="6856412"/>
                </a:lnTo>
              </a:path>
              <a:path w="809625" h="6856730">
                <a:moveTo>
                  <a:pt x="809625" y="0"/>
                </a:moveTo>
                <a:lnTo>
                  <a:pt x="809625" y="6856412"/>
                </a:lnTo>
              </a:path>
            </a:pathLst>
          </a:custGeom>
          <a:ln w="12700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3128" y="93091"/>
            <a:ext cx="662305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3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5774" y="3209036"/>
            <a:ext cx="7172451" cy="2051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 u="heavy">
                <a:solidFill>
                  <a:srgbClr val="33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9814" y="965708"/>
            <a:ext cx="4707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heavy" dirty="0" err="1"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Специальность</a:t>
            </a:r>
            <a:r>
              <a:rPr sz="3600" b="0" u="heavy" spc="-100" dirty="0"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0" u="heavy" dirty="0" smtClean="0"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43.02.1</a:t>
            </a:r>
            <a:r>
              <a:rPr lang="ru-RU" sz="3600" b="0" u="heavy" dirty="0" smtClean="0"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6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6400" y="1934718"/>
            <a:ext cx="723900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4400" b="1" i="1" dirty="0" smtClean="0">
                <a:solidFill>
                  <a:srgbClr val="3333CC"/>
                </a:solidFill>
                <a:latin typeface="Arial"/>
                <a:cs typeface="Arial"/>
              </a:rPr>
              <a:t>Туризм и гостеприимство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985774" y="3209036"/>
            <a:ext cx="7172451" cy="25333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81125" marR="5080" algn="ctr">
              <a:lnSpc>
                <a:spcPct val="100000"/>
              </a:lnSpc>
              <a:spcBef>
                <a:spcPts val="95"/>
              </a:spcBef>
            </a:pPr>
            <a:endParaRPr lang="ru-RU" spc="-5" dirty="0" smtClean="0"/>
          </a:p>
          <a:p>
            <a:pPr marL="1381125" marR="5080" algn="ctr">
              <a:lnSpc>
                <a:spcPct val="100000"/>
              </a:lnSpc>
              <a:spcBef>
                <a:spcPts val="95"/>
              </a:spcBef>
            </a:pPr>
            <a:r>
              <a:rPr spc="-5" dirty="0" err="1" smtClean="0"/>
              <a:t>Квалификация</a:t>
            </a:r>
            <a:r>
              <a:rPr spc="5" dirty="0" smtClean="0"/>
              <a:t> </a:t>
            </a:r>
            <a:r>
              <a:rPr spc="-5" dirty="0"/>
              <a:t>–</a:t>
            </a:r>
            <a:r>
              <a:rPr spc="-10" dirty="0"/>
              <a:t> </a:t>
            </a:r>
            <a:r>
              <a:rPr spc="-5" dirty="0"/>
              <a:t>специалист</a:t>
            </a:r>
            <a:r>
              <a:rPr spc="10" dirty="0"/>
              <a:t> </a:t>
            </a:r>
            <a:r>
              <a:rPr spc="-5" dirty="0"/>
              <a:t>по </a:t>
            </a:r>
            <a:r>
              <a:rPr u="none" spc="-760" dirty="0"/>
              <a:t> </a:t>
            </a:r>
            <a:r>
              <a:rPr spc="-5" dirty="0"/>
              <a:t>гостеприимству</a:t>
            </a:r>
          </a:p>
          <a:p>
            <a:pPr marL="1369060">
              <a:lnSpc>
                <a:spcPct val="100000"/>
              </a:lnSpc>
            </a:pPr>
            <a:endParaRPr sz="3100" dirty="0"/>
          </a:p>
          <a:p>
            <a:pPr marL="1369060">
              <a:lnSpc>
                <a:spcPct val="100000"/>
              </a:lnSpc>
              <a:spcBef>
                <a:spcPts val="30"/>
              </a:spcBef>
            </a:pPr>
            <a:endParaRPr sz="2400" dirty="0"/>
          </a:p>
          <a:p>
            <a:pPr marL="1369060" algn="ctr">
              <a:lnSpc>
                <a:spcPct val="100000"/>
              </a:lnSpc>
            </a:pPr>
            <a:r>
              <a:rPr sz="2400" i="0" u="none" spc="-5" dirty="0">
                <a:latin typeface="Arial"/>
                <a:cs typeface="Arial"/>
              </a:rPr>
              <a:t>Срок</a:t>
            </a:r>
            <a:r>
              <a:rPr sz="2400" i="0" u="none" spc="-30" dirty="0">
                <a:latin typeface="Arial"/>
                <a:cs typeface="Arial"/>
              </a:rPr>
              <a:t> </a:t>
            </a:r>
            <a:r>
              <a:rPr sz="2400" i="0" u="none" spc="-5" dirty="0">
                <a:latin typeface="Arial"/>
                <a:cs typeface="Arial"/>
              </a:rPr>
              <a:t>обучения </a:t>
            </a:r>
            <a:r>
              <a:rPr sz="2400" i="0" u="none" dirty="0">
                <a:latin typeface="Arial"/>
                <a:cs typeface="Arial"/>
              </a:rPr>
              <a:t>–</a:t>
            </a:r>
            <a:r>
              <a:rPr sz="2400" i="0" u="none" spc="-30" dirty="0">
                <a:latin typeface="Arial"/>
                <a:cs typeface="Arial"/>
              </a:rPr>
              <a:t> </a:t>
            </a:r>
            <a:r>
              <a:rPr lang="ru-RU" sz="2400" i="0" u="none" spc="-5" dirty="0" smtClean="0">
                <a:latin typeface="Arial"/>
                <a:cs typeface="Arial"/>
              </a:rPr>
              <a:t>2</a:t>
            </a:r>
            <a:r>
              <a:rPr sz="2400" i="0" u="none" spc="-5" dirty="0" smtClean="0">
                <a:latin typeface="Arial"/>
                <a:cs typeface="Arial"/>
              </a:rPr>
              <a:t>г.10м</a:t>
            </a:r>
            <a:r>
              <a:rPr sz="2400" i="0" u="none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6010" y="101853"/>
            <a:ext cx="5730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Профессиональные</a:t>
            </a:r>
            <a:r>
              <a:rPr sz="3600" spc="-90" dirty="0"/>
              <a:t> </a:t>
            </a:r>
            <a:r>
              <a:rPr sz="3600" spc="-5" dirty="0"/>
              <a:t>модули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482978" y="698068"/>
            <a:ext cx="6548755" cy="431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  <a:tabLst>
                <a:tab pos="3641725" algn="l"/>
                <a:tab pos="4886960" algn="l"/>
              </a:tabLst>
            </a:pP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ПМ.01</a:t>
            </a:r>
            <a:r>
              <a:rPr sz="1400" b="1" spc="27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Организация</a:t>
            </a:r>
            <a:r>
              <a:rPr sz="1400" b="1" spc="30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400" b="1" spc="28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контроль</a:t>
            </a:r>
            <a:r>
              <a:rPr sz="1400" b="1" spc="28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текущей	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деятельности	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работников</a:t>
            </a:r>
            <a:r>
              <a:rPr sz="1400" b="1" spc="2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службы</a:t>
            </a:r>
            <a:endParaRPr sz="1400">
              <a:latin typeface="Times New Roman"/>
              <a:cs typeface="Times New Roman"/>
            </a:endParaRPr>
          </a:p>
          <a:p>
            <a:pPr marL="355600">
              <a:lnSpc>
                <a:spcPts val="1595"/>
              </a:lnSpc>
            </a:pP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размещения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0511" y="698068"/>
            <a:ext cx="79946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приема</a:t>
            </a:r>
            <a:r>
              <a:rPr sz="1400" b="1" spc="19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2978" y="1125093"/>
            <a:ext cx="7477759" cy="54317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55600" marR="6985" indent="-342900">
              <a:lnSpc>
                <a:spcPts val="1510"/>
              </a:lnSpc>
              <a:spcBef>
                <a:spcPts val="295"/>
              </a:spcBef>
            </a:pPr>
            <a:r>
              <a:rPr sz="14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МДК</a:t>
            </a:r>
            <a:r>
              <a:rPr sz="1400" b="1" i="1" spc="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333300"/>
                </a:solidFill>
                <a:latin typeface="Times New Roman"/>
                <a:cs typeface="Times New Roman"/>
              </a:rPr>
              <a:t>01.01</a:t>
            </a:r>
            <a:r>
              <a:rPr sz="1400" b="1" i="1" spc="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Организация</a:t>
            </a:r>
            <a:r>
              <a:rPr sz="1400" i="1" spc="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400" i="1" spc="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контроль</a:t>
            </a:r>
            <a:r>
              <a:rPr sz="1400" i="1" spc="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текущей</a:t>
            </a:r>
            <a:r>
              <a:rPr sz="1400" i="1" spc="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деятельности</a:t>
            </a:r>
            <a:r>
              <a:rPr sz="1400" i="1" spc="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работников</a:t>
            </a:r>
            <a:r>
              <a:rPr sz="1400" i="1" spc="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службы</a:t>
            </a:r>
            <a:r>
              <a:rPr sz="1400" i="1" spc="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приема</a:t>
            </a:r>
            <a:r>
              <a:rPr sz="1400" i="1" spc="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и </a:t>
            </a:r>
            <a:r>
              <a:rPr sz="1400" i="1" spc="-3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размещения</a:t>
            </a:r>
            <a:endParaRPr sz="1400">
              <a:latin typeface="Times New Roman"/>
              <a:cs typeface="Times New Roman"/>
            </a:endParaRPr>
          </a:p>
          <a:p>
            <a:pPr marL="355600" marR="5715" indent="-342900">
              <a:lnSpc>
                <a:spcPts val="1510"/>
              </a:lnSpc>
              <a:spcBef>
                <a:spcPts val="340"/>
              </a:spcBef>
            </a:pP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МДК</a:t>
            </a:r>
            <a:r>
              <a:rPr sz="1400" i="1" spc="15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01.02</a:t>
            </a:r>
            <a:r>
              <a:rPr sz="1400" i="1" spc="17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Иностранный</a:t>
            </a:r>
            <a:r>
              <a:rPr sz="1400" i="1" spc="17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язык</a:t>
            </a:r>
            <a:r>
              <a:rPr sz="1400" i="1" spc="15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в</a:t>
            </a:r>
            <a:r>
              <a:rPr sz="1400" i="1" spc="16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сфере</a:t>
            </a:r>
            <a:r>
              <a:rPr sz="1400" i="1" spc="15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профессиональной</a:t>
            </a:r>
            <a:r>
              <a:rPr sz="1400" i="1" spc="16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коммуникации</a:t>
            </a:r>
            <a:r>
              <a:rPr sz="1400" i="1" spc="16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для</a:t>
            </a:r>
            <a:r>
              <a:rPr sz="1400" i="1" spc="15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службы</a:t>
            </a:r>
            <a:r>
              <a:rPr sz="1400" i="1" spc="1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приема</a:t>
            </a:r>
            <a:r>
              <a:rPr sz="1400" i="1" spc="16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и </a:t>
            </a:r>
            <a:r>
              <a:rPr sz="1400" i="1" spc="-3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размещения</a:t>
            </a:r>
            <a:endParaRPr sz="1400">
              <a:latin typeface="Times New Roman"/>
              <a:cs typeface="Times New Roman"/>
            </a:endParaRPr>
          </a:p>
          <a:p>
            <a:pPr marL="12700" marR="218440">
              <a:lnSpc>
                <a:spcPct val="110000"/>
              </a:lnSpc>
              <a:spcBef>
                <a:spcPts val="1040"/>
              </a:spcBef>
            </a:pP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ПМ.02</a:t>
            </a:r>
            <a:r>
              <a:rPr sz="1400" b="1" spc="-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Организация</a:t>
            </a:r>
            <a:r>
              <a:rPr sz="1400" b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400" b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контроль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 текущей</a:t>
            </a:r>
            <a:r>
              <a:rPr sz="1400" b="1" spc="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деятельности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 работников</a:t>
            </a:r>
            <a:r>
              <a:rPr sz="1400" b="1" spc="-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службы</a:t>
            </a:r>
            <a:r>
              <a:rPr sz="1400" b="1" spc="3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питания 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МДК </a:t>
            </a:r>
            <a:r>
              <a:rPr sz="1400" b="1" i="1" dirty="0">
                <a:solidFill>
                  <a:srgbClr val="333300"/>
                </a:solidFill>
                <a:latin typeface="Times New Roman"/>
                <a:cs typeface="Times New Roman"/>
              </a:rPr>
              <a:t>02.01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Организация и контроль текущей деятельности работников службы питания </a:t>
            </a:r>
            <a:r>
              <a:rPr sz="14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МДК </a:t>
            </a:r>
            <a:r>
              <a:rPr sz="1400" b="1" i="1" dirty="0">
                <a:solidFill>
                  <a:srgbClr val="333300"/>
                </a:solidFill>
                <a:latin typeface="Times New Roman"/>
                <a:cs typeface="Times New Roman"/>
              </a:rPr>
              <a:t>02.02</a:t>
            </a:r>
            <a:r>
              <a:rPr sz="1400" b="1" i="1" spc="-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Иностранный</a:t>
            </a:r>
            <a:r>
              <a:rPr sz="1400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язык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в</a:t>
            </a:r>
            <a:r>
              <a:rPr sz="1400" i="1" spc="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сфере</a:t>
            </a:r>
            <a:r>
              <a:rPr sz="14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профессиональной</a:t>
            </a:r>
            <a:r>
              <a:rPr sz="1400" i="1" spc="-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коммуникации</a:t>
            </a:r>
            <a:r>
              <a:rPr sz="1400" i="1" spc="-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для</a:t>
            </a:r>
            <a:r>
              <a:rPr sz="14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службы</a:t>
            </a:r>
            <a:r>
              <a:rPr sz="14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питания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355600" marR="8255" indent="-342900">
              <a:lnSpc>
                <a:spcPts val="1510"/>
              </a:lnSpc>
            </a:pP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ПМ.03</a:t>
            </a:r>
            <a:r>
              <a:rPr sz="1400" b="1" spc="11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Организация</a:t>
            </a:r>
            <a:r>
              <a:rPr sz="1400" b="1" spc="1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400" b="1" spc="1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контроль</a:t>
            </a:r>
            <a:r>
              <a:rPr sz="1400" b="1" spc="1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текущей</a:t>
            </a:r>
            <a:r>
              <a:rPr sz="1400" b="1" spc="1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деятельности</a:t>
            </a:r>
            <a:r>
              <a:rPr sz="1400" b="1" spc="1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работников</a:t>
            </a:r>
            <a:r>
              <a:rPr sz="1400" b="1" spc="1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службы</a:t>
            </a:r>
            <a:r>
              <a:rPr sz="1400" b="1" spc="10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обслуживания </a:t>
            </a:r>
            <a:r>
              <a:rPr sz="1400" b="1" spc="-3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400" b="1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эксплуатации 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номерного</a:t>
            </a:r>
            <a:r>
              <a:rPr sz="1400" b="1" spc="-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фонда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95"/>
              </a:lnSpc>
              <a:spcBef>
                <a:spcPts val="150"/>
              </a:spcBef>
            </a:pPr>
            <a:r>
              <a:rPr sz="14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МДК</a:t>
            </a:r>
            <a:r>
              <a:rPr sz="1400" b="1" i="1" spc="5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333300"/>
                </a:solidFill>
                <a:latin typeface="Times New Roman"/>
                <a:cs typeface="Times New Roman"/>
              </a:rPr>
              <a:t>03.01</a:t>
            </a:r>
            <a:r>
              <a:rPr sz="1400" b="1" i="1" spc="7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Организация</a:t>
            </a:r>
            <a:r>
              <a:rPr sz="1400" i="1" spc="7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400" i="1" spc="7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контроль</a:t>
            </a:r>
            <a:r>
              <a:rPr sz="1400" i="1" spc="6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текущей</a:t>
            </a:r>
            <a:r>
              <a:rPr sz="1400" i="1" spc="7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деятельности</a:t>
            </a:r>
            <a:r>
              <a:rPr sz="1400" i="1" spc="7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работников</a:t>
            </a:r>
            <a:r>
              <a:rPr sz="1400" i="1" spc="7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службы</a:t>
            </a:r>
            <a:r>
              <a:rPr sz="1400" i="1" spc="6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обслуживания</a:t>
            </a:r>
            <a:endParaRPr sz="1400">
              <a:latin typeface="Times New Roman"/>
              <a:cs typeface="Times New Roman"/>
            </a:endParaRPr>
          </a:p>
          <a:p>
            <a:pPr marL="355600">
              <a:lnSpc>
                <a:spcPts val="1595"/>
              </a:lnSpc>
            </a:pP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400" i="1" spc="-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эксплуатации</a:t>
            </a:r>
            <a:r>
              <a:rPr sz="1400" i="1" spc="-5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номерного</a:t>
            </a:r>
            <a:r>
              <a:rPr sz="1400" i="1" spc="-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фонда</a:t>
            </a:r>
            <a:endParaRPr sz="1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510"/>
              </a:lnSpc>
              <a:spcBef>
                <a:spcPts val="360"/>
              </a:spcBef>
              <a:tabLst>
                <a:tab pos="559435" algn="l"/>
                <a:tab pos="1108075" algn="l"/>
                <a:tab pos="2333625" algn="l"/>
                <a:tab pos="2835275" algn="l"/>
                <a:tab pos="3058160" algn="l"/>
                <a:tab pos="3658235" algn="l"/>
                <a:tab pos="5217795" algn="l"/>
                <a:tab pos="6456680" algn="l"/>
                <a:tab pos="6852920" algn="l"/>
              </a:tabLst>
            </a:pPr>
            <a:r>
              <a:rPr sz="14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МД</a:t>
            </a:r>
            <a:r>
              <a:rPr sz="14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К	</a:t>
            </a:r>
            <a:r>
              <a:rPr sz="14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03</a:t>
            </a:r>
            <a:r>
              <a:rPr sz="1400" b="1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.</a:t>
            </a:r>
            <a:r>
              <a:rPr sz="14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0</a:t>
            </a:r>
            <a:r>
              <a:rPr sz="1400" b="1" i="1" dirty="0">
                <a:solidFill>
                  <a:srgbClr val="333300"/>
                </a:solidFill>
                <a:latin typeface="Times New Roman"/>
                <a:cs typeface="Times New Roman"/>
              </a:rPr>
              <a:t>2	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о</a:t>
            </a:r>
            <a:r>
              <a:rPr sz="14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с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т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ра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нны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й	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я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з</a:t>
            </a:r>
            <a:r>
              <a:rPr sz="14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ы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к	в	сфе</a:t>
            </a:r>
            <a:r>
              <a:rPr sz="14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р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е	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пр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офесс</a:t>
            </a:r>
            <a:r>
              <a:rPr sz="14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о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альной	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ком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мун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ик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а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ци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и	для	слу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ж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бы  обслуживания</a:t>
            </a:r>
            <a:r>
              <a:rPr sz="1400" i="1" spc="-5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эксплуатации</a:t>
            </a:r>
            <a:r>
              <a:rPr sz="1400" i="1" spc="-5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номерного</a:t>
            </a:r>
            <a:r>
              <a:rPr sz="1400" i="1" spc="-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фонда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355600" marR="6350" indent="-342900">
              <a:lnSpc>
                <a:spcPts val="1510"/>
              </a:lnSpc>
              <a:tabLst>
                <a:tab pos="704215" algn="l"/>
                <a:tab pos="1941830" algn="l"/>
                <a:tab pos="2208530" algn="l"/>
                <a:tab pos="3134360" algn="l"/>
                <a:tab pos="4313555" algn="l"/>
                <a:tab pos="5565140" algn="l"/>
                <a:tab pos="6836409" algn="l"/>
              </a:tabLst>
            </a:pP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</a:t>
            </a:r>
            <a:r>
              <a:rPr sz="14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М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.</a:t>
            </a:r>
            <a:r>
              <a:rPr sz="14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0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4	Ор</a:t>
            </a:r>
            <a:r>
              <a:rPr sz="1400" b="1" spc="-15" dirty="0">
                <a:solidFill>
                  <a:srgbClr val="333300"/>
                </a:solidFill>
                <a:latin typeface="Times New Roman"/>
                <a:cs typeface="Times New Roman"/>
              </a:rPr>
              <a:t>г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а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ни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за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ц</a:t>
            </a:r>
            <a:r>
              <a:rPr sz="14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я	и	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к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о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н</a:t>
            </a:r>
            <a:r>
              <a:rPr sz="14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т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р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о</a:t>
            </a:r>
            <a:r>
              <a:rPr sz="14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л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ь	</a:t>
            </a:r>
            <a:r>
              <a:rPr sz="14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т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еку</a:t>
            </a:r>
            <a:r>
              <a:rPr sz="14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щ</a:t>
            </a:r>
            <a:r>
              <a:rPr sz="1400" b="1" spc="10" dirty="0">
                <a:solidFill>
                  <a:srgbClr val="333300"/>
                </a:solidFill>
                <a:latin typeface="Times New Roman"/>
                <a:cs typeface="Times New Roman"/>
              </a:rPr>
              <a:t>е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й	д</a:t>
            </a:r>
            <a:r>
              <a:rPr sz="14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е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яте</a:t>
            </a:r>
            <a:r>
              <a:rPr sz="14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л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ьно</a:t>
            </a:r>
            <a:r>
              <a:rPr sz="14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с</a:t>
            </a:r>
            <a:r>
              <a:rPr sz="14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т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и	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р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а</a:t>
            </a:r>
            <a:r>
              <a:rPr sz="14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б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о</a:t>
            </a:r>
            <a:r>
              <a:rPr sz="14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т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н</a:t>
            </a:r>
            <a:r>
              <a:rPr sz="14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к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ов	слу</a:t>
            </a:r>
            <a:r>
              <a:rPr sz="14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ж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бы  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бронирования</a:t>
            </a:r>
            <a:r>
              <a:rPr sz="1400" b="1" spc="-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4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продаж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95"/>
              </a:lnSpc>
              <a:spcBef>
                <a:spcPts val="150"/>
              </a:spcBef>
            </a:pPr>
            <a:r>
              <a:rPr sz="14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МДК</a:t>
            </a:r>
            <a:r>
              <a:rPr sz="1400" b="1" i="1" spc="10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04.01</a:t>
            </a:r>
            <a:r>
              <a:rPr sz="1400" b="1" i="1" spc="1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Организация</a:t>
            </a:r>
            <a:r>
              <a:rPr sz="1400" i="1" spc="1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400" i="1" spc="1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контроль</a:t>
            </a:r>
            <a:r>
              <a:rPr sz="1400" i="1" spc="1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текущей</a:t>
            </a:r>
            <a:r>
              <a:rPr sz="1400" i="1" spc="1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деятельности</a:t>
            </a:r>
            <a:r>
              <a:rPr sz="1400" i="1" spc="1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работников</a:t>
            </a:r>
            <a:r>
              <a:rPr sz="1400" i="1" spc="1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службы</a:t>
            </a:r>
            <a:r>
              <a:rPr sz="1400" i="1" spc="11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бронирования</a:t>
            </a:r>
            <a:endParaRPr sz="1400">
              <a:latin typeface="Times New Roman"/>
              <a:cs typeface="Times New Roman"/>
            </a:endParaRPr>
          </a:p>
          <a:p>
            <a:pPr marL="355600">
              <a:lnSpc>
                <a:spcPts val="1595"/>
              </a:lnSpc>
            </a:pP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400" i="1" spc="-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продаж</a:t>
            </a:r>
            <a:r>
              <a:rPr sz="1400" i="1" spc="-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гостиничного</a:t>
            </a:r>
            <a:r>
              <a:rPr sz="1400" i="1" spc="-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продукта</a:t>
            </a:r>
            <a:endParaRPr sz="1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510"/>
              </a:lnSpc>
              <a:spcBef>
                <a:spcPts val="360"/>
              </a:spcBef>
              <a:tabLst>
                <a:tab pos="559435" algn="l"/>
                <a:tab pos="1108075" algn="l"/>
                <a:tab pos="2333625" algn="l"/>
                <a:tab pos="2835275" algn="l"/>
                <a:tab pos="3058160" algn="l"/>
                <a:tab pos="3658235" algn="l"/>
                <a:tab pos="5217795" algn="l"/>
                <a:tab pos="6456680" algn="l"/>
                <a:tab pos="6852920" algn="l"/>
              </a:tabLst>
            </a:pPr>
            <a:r>
              <a:rPr sz="14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МД</a:t>
            </a:r>
            <a:r>
              <a:rPr sz="14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К	</a:t>
            </a:r>
            <a:r>
              <a:rPr sz="14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04</a:t>
            </a:r>
            <a:r>
              <a:rPr sz="1400" b="1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.</a:t>
            </a:r>
            <a:r>
              <a:rPr sz="14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0</a:t>
            </a:r>
            <a:r>
              <a:rPr sz="1400" b="1" i="1" dirty="0">
                <a:solidFill>
                  <a:srgbClr val="333300"/>
                </a:solidFill>
                <a:latin typeface="Times New Roman"/>
                <a:cs typeface="Times New Roman"/>
              </a:rPr>
              <a:t>2	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о</a:t>
            </a:r>
            <a:r>
              <a:rPr sz="14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с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т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ра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нны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й	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я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з</a:t>
            </a:r>
            <a:r>
              <a:rPr sz="14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ы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к	в	сфе</a:t>
            </a:r>
            <a:r>
              <a:rPr sz="14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р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е	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пр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офесс</a:t>
            </a:r>
            <a:r>
              <a:rPr sz="14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о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альной	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ком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мун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ик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а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ци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и	для	слу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ж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бы 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бронирования</a:t>
            </a:r>
            <a:r>
              <a:rPr sz="1400" i="1" spc="-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продаж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ПМ.05</a:t>
            </a:r>
            <a:r>
              <a:rPr sz="1400" b="1" spc="-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Освоение</a:t>
            </a:r>
            <a:r>
              <a:rPr sz="14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одной</a:t>
            </a:r>
            <a:r>
              <a:rPr sz="1400" b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или</a:t>
            </a:r>
            <a:r>
              <a:rPr sz="1400" b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нескольких</a:t>
            </a:r>
            <a:r>
              <a:rPr sz="1400" b="1" spc="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профессий</a:t>
            </a:r>
            <a:r>
              <a:rPr sz="1400" b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рабочих,</a:t>
            </a:r>
            <a:r>
              <a:rPr sz="1400" b="1" spc="-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00"/>
                </a:solidFill>
                <a:latin typeface="Times New Roman"/>
                <a:cs typeface="Times New Roman"/>
              </a:rPr>
              <a:t>должностей </a:t>
            </a:r>
            <a:r>
              <a:rPr sz="14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служащих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МДК</a:t>
            </a:r>
            <a:r>
              <a:rPr sz="1400" b="1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333300"/>
                </a:solidFill>
                <a:latin typeface="Times New Roman"/>
                <a:cs typeface="Times New Roman"/>
              </a:rPr>
              <a:t>05.01</a:t>
            </a:r>
            <a:r>
              <a:rPr sz="1400" b="1" i="1" spc="-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Организация</a:t>
            </a:r>
            <a:r>
              <a:rPr sz="1400" i="1" spc="-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деятельности</a:t>
            </a:r>
            <a:r>
              <a:rPr sz="1400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по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должности</a:t>
            </a:r>
            <a:r>
              <a:rPr sz="14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портье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МДК</a:t>
            </a:r>
            <a:r>
              <a:rPr sz="1400" b="1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333300"/>
                </a:solidFill>
                <a:latin typeface="Times New Roman"/>
                <a:cs typeface="Times New Roman"/>
              </a:rPr>
              <a:t>05.02</a:t>
            </a:r>
            <a:r>
              <a:rPr sz="1400" b="1" i="1" spc="-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Иностранный</a:t>
            </a:r>
            <a:r>
              <a:rPr sz="1400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язык</a:t>
            </a:r>
            <a:r>
              <a:rPr sz="14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в</a:t>
            </a:r>
            <a:r>
              <a:rPr sz="1400" i="1" spc="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сфере</a:t>
            </a:r>
            <a:r>
              <a:rPr sz="14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профессиональной</a:t>
            </a:r>
            <a:r>
              <a:rPr sz="1400" i="1" spc="-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коммуникации</a:t>
            </a:r>
            <a:r>
              <a:rPr sz="1400" i="1" spc="-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для</a:t>
            </a:r>
            <a:r>
              <a:rPr sz="14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должности</a:t>
            </a:r>
            <a:r>
              <a:rPr sz="1400" i="1" spc="-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333300"/>
                </a:solidFill>
                <a:latin typeface="Times New Roman"/>
                <a:cs typeface="Times New Roman"/>
              </a:rPr>
              <a:t>портье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0582" y="26288"/>
            <a:ext cx="5481955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ts val="3190"/>
              </a:lnSpc>
              <a:spcBef>
                <a:spcPts val="95"/>
              </a:spcBef>
            </a:pPr>
            <a:r>
              <a:rPr spc="-5" dirty="0"/>
              <a:t>Область</a:t>
            </a:r>
            <a:r>
              <a:rPr spc="-25" dirty="0"/>
              <a:t> </a:t>
            </a:r>
            <a:r>
              <a:rPr spc="-5" dirty="0"/>
              <a:t>знаний</a:t>
            </a:r>
            <a:r>
              <a:rPr spc="-25" dirty="0"/>
              <a:t> </a:t>
            </a:r>
            <a:r>
              <a:rPr spc="-10" dirty="0"/>
              <a:t>по</a:t>
            </a:r>
          </a:p>
          <a:p>
            <a:pPr algn="ctr">
              <a:lnSpc>
                <a:spcPts val="3190"/>
              </a:lnSpc>
            </a:pPr>
            <a:r>
              <a:rPr spc="-5" dirty="0"/>
              <a:t>профессиональным</a:t>
            </a:r>
            <a:r>
              <a:rPr spc="65" dirty="0"/>
              <a:t> </a:t>
            </a:r>
            <a:r>
              <a:rPr spc="-10" dirty="0"/>
              <a:t>дисциплинам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27377" y="979678"/>
            <a:ext cx="7041515" cy="34550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715" indent="-342900">
              <a:lnSpc>
                <a:spcPts val="1939"/>
              </a:lnSpc>
              <a:spcBef>
                <a:spcPts val="345"/>
              </a:spcBef>
              <a:buClr>
                <a:srgbClr val="333399"/>
              </a:buClr>
              <a:buFont typeface="Wingdings"/>
              <a:buChar char=""/>
              <a:tabLst>
                <a:tab pos="354965" algn="l"/>
                <a:tab pos="355600" algn="l"/>
              </a:tabLst>
            </a:pP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нормативные</a:t>
            </a:r>
            <a:r>
              <a:rPr sz="1800" b="1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правовые</a:t>
            </a:r>
            <a:r>
              <a:rPr sz="18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акты</a:t>
            </a:r>
            <a:r>
              <a:rPr sz="18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в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сфере</a:t>
            </a:r>
            <a:r>
              <a:rPr sz="18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туризма</a:t>
            </a:r>
            <a:r>
              <a:rPr sz="18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 предоставления </a:t>
            </a:r>
            <a:r>
              <a:rPr sz="1800" b="1" i="1" spc="-43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гостиничных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услуг</a:t>
            </a:r>
            <a:endParaRPr sz="1800">
              <a:latin typeface="Times New Roman"/>
              <a:cs typeface="Times New Roman"/>
            </a:endParaRPr>
          </a:p>
          <a:p>
            <a:pPr marL="355600" marR="5715" indent="-342900">
              <a:lnSpc>
                <a:spcPts val="1939"/>
              </a:lnSpc>
              <a:spcBef>
                <a:spcPts val="440"/>
              </a:spcBef>
              <a:buClr>
                <a:srgbClr val="333399"/>
              </a:buClr>
              <a:buFont typeface="Wingdings"/>
              <a:buChar char=""/>
              <a:tabLst>
                <a:tab pos="354965" algn="l"/>
                <a:tab pos="355600" algn="l"/>
              </a:tabLst>
            </a:pP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стандарты</a:t>
            </a:r>
            <a:r>
              <a:rPr sz="1800" b="1" i="1" spc="40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800" b="1" i="1" spc="39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операционные</a:t>
            </a:r>
            <a:r>
              <a:rPr sz="1800" b="1" i="1" spc="4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процедуры,</a:t>
            </a:r>
            <a:r>
              <a:rPr sz="1800" b="1" i="1" spc="40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определяющие</a:t>
            </a:r>
            <a:r>
              <a:rPr sz="1800" b="1" i="1" spc="40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работу </a:t>
            </a:r>
            <a:r>
              <a:rPr sz="1800" b="1" i="1" spc="-43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службы</a:t>
            </a:r>
            <a:r>
              <a:rPr sz="1800" b="1" i="1" spc="-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приема</a:t>
            </a:r>
            <a:r>
              <a:rPr sz="18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и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размещения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95"/>
              </a:spcBef>
              <a:buClr>
                <a:srgbClr val="333399"/>
              </a:buClr>
              <a:buFont typeface="Wingdings"/>
              <a:buChar char=""/>
              <a:tabLst>
                <a:tab pos="354965" algn="l"/>
                <a:tab pos="355600" algn="l"/>
              </a:tabLst>
            </a:pP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сервисные</a:t>
            </a:r>
            <a:r>
              <a:rPr sz="18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стандарты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обслуживания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номерного</a:t>
            </a:r>
            <a:r>
              <a:rPr sz="1800" b="1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фонда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Clr>
                <a:srgbClr val="333399"/>
              </a:buClr>
              <a:buFont typeface="Wingdings"/>
              <a:buChar char=""/>
              <a:tabLst>
                <a:tab pos="354965" algn="l"/>
                <a:tab pos="355600" algn="l"/>
              </a:tabLst>
            </a:pP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задачи,</a:t>
            </a:r>
            <a:r>
              <a:rPr sz="18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функции</a:t>
            </a:r>
            <a:r>
              <a:rPr sz="18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800" b="1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особенности работы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 службы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питания</a:t>
            </a:r>
            <a:endParaRPr sz="1800">
              <a:latin typeface="Times New Roman"/>
              <a:cs typeface="Times New Roman"/>
            </a:endParaRPr>
          </a:p>
          <a:p>
            <a:pPr marL="410209" indent="-398145">
              <a:lnSpc>
                <a:spcPct val="100000"/>
              </a:lnSpc>
              <a:spcBef>
                <a:spcPts val="219"/>
              </a:spcBef>
              <a:buClr>
                <a:srgbClr val="333399"/>
              </a:buClr>
              <a:buFont typeface="Wingdings"/>
              <a:buChar char=""/>
              <a:tabLst>
                <a:tab pos="410209" algn="l"/>
                <a:tab pos="410845" algn="l"/>
              </a:tabLst>
            </a:pP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технологии</a:t>
            </a:r>
            <a:r>
              <a:rPr sz="18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организации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процесса</a:t>
            </a:r>
            <a:r>
              <a:rPr sz="1800" b="1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питания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39"/>
              </a:lnSpc>
              <a:spcBef>
                <a:spcPts val="459"/>
              </a:spcBef>
              <a:buClr>
                <a:srgbClr val="333399"/>
              </a:buClr>
              <a:buFont typeface="Wingdings"/>
              <a:buChar char=""/>
              <a:tabLst>
                <a:tab pos="413384" algn="l"/>
                <a:tab pos="414020" algn="l"/>
              </a:tabLst>
            </a:pPr>
            <a:r>
              <a:rPr dirty="0"/>
              <a:t>	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структура</a:t>
            </a:r>
            <a:r>
              <a:rPr sz="1800" b="1" i="1" spc="1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800" b="1" i="1" spc="1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место</a:t>
            </a:r>
            <a:r>
              <a:rPr sz="1800" b="1" i="1" spc="1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службы</a:t>
            </a:r>
            <a:r>
              <a:rPr sz="1800" b="1" i="1" spc="1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бронирования</a:t>
            </a:r>
            <a:r>
              <a:rPr sz="1800" b="1" i="1" spc="15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800" b="1" i="1" spc="1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продаж</a:t>
            </a:r>
            <a:r>
              <a:rPr sz="1800" b="1" i="1" spc="1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в</a:t>
            </a:r>
            <a:r>
              <a:rPr sz="1800" b="1" i="1" spc="1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системе </a:t>
            </a:r>
            <a:r>
              <a:rPr sz="1800" b="1" i="1" spc="-43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управления</a:t>
            </a:r>
            <a:r>
              <a:rPr sz="1800" b="1" i="1" spc="-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гостиницей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95"/>
              </a:spcBef>
              <a:buClr>
                <a:srgbClr val="333399"/>
              </a:buClr>
              <a:buFont typeface="Wingdings"/>
              <a:buChar char=""/>
              <a:tabLst>
                <a:tab pos="354965" algn="l"/>
                <a:tab pos="355600" algn="l"/>
              </a:tabLst>
            </a:pP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способы</a:t>
            </a:r>
            <a:r>
              <a:rPr sz="1800" b="1" i="1" spc="-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управления доходами</a:t>
            </a:r>
            <a:r>
              <a:rPr sz="18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гостиницы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Clr>
                <a:srgbClr val="333399"/>
              </a:buClr>
              <a:buFont typeface="Wingdings"/>
              <a:buChar char=""/>
              <a:tabLst>
                <a:tab pos="354965" algn="l"/>
                <a:tab pos="355600" algn="l"/>
              </a:tabLst>
            </a:pP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особенности</a:t>
            </a:r>
            <a:r>
              <a:rPr sz="1800" b="1" i="1" spc="-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спроса</a:t>
            </a:r>
            <a:r>
              <a:rPr sz="1800" b="1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8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предложения</a:t>
            </a:r>
            <a:r>
              <a:rPr sz="18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в</a:t>
            </a:r>
            <a:r>
              <a:rPr sz="1800" b="1" i="1" spc="-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гостиничном</a:t>
            </a:r>
            <a:r>
              <a:rPr sz="1800" b="1" i="1" spc="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деле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19"/>
              </a:spcBef>
              <a:buClr>
                <a:srgbClr val="333399"/>
              </a:buClr>
              <a:buFont typeface="Wingdings"/>
              <a:buChar char=""/>
              <a:tabLst>
                <a:tab pos="354965" algn="l"/>
                <a:tab pos="355600" algn="l"/>
              </a:tabLst>
            </a:pP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особенности</a:t>
            </a:r>
            <a:r>
              <a:rPr sz="1800" b="1" i="1" spc="-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работы с</a:t>
            </a:r>
            <a:r>
              <a:rPr sz="18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различными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категориями</a:t>
            </a:r>
            <a:r>
              <a:rPr sz="18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гостей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875" y="4581525"/>
            <a:ext cx="3522599" cy="20161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5600" y="4581525"/>
            <a:ext cx="3310001" cy="20161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7722" y="523856"/>
            <a:ext cx="5242560" cy="16071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395"/>
              </a:spcBef>
            </a:pPr>
            <a:r>
              <a:rPr sz="28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Практическая</a:t>
            </a:r>
            <a:r>
              <a:rPr sz="2800" b="1" spc="-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подготовка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600" b="1" u="heavy" spc="-5" dirty="0">
                <a:solidFill>
                  <a:srgbClr val="666699"/>
                </a:solidFill>
                <a:uFill>
                  <a:solidFill>
                    <a:srgbClr val="666699"/>
                  </a:solidFill>
                </a:uFill>
                <a:latin typeface="Times New Roman"/>
                <a:cs typeface="Times New Roman"/>
              </a:rPr>
              <a:t>Осваиваемая</a:t>
            </a:r>
            <a:r>
              <a:rPr sz="3600" b="1" u="heavy" spc="-40" dirty="0">
                <a:solidFill>
                  <a:srgbClr val="666699"/>
                </a:solidFill>
                <a:uFill>
                  <a:solidFill>
                    <a:srgbClr val="6666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dirty="0">
                <a:solidFill>
                  <a:srgbClr val="666699"/>
                </a:solidFill>
                <a:uFill>
                  <a:solidFill>
                    <a:srgbClr val="666699"/>
                  </a:solidFill>
                </a:uFill>
                <a:latin typeface="Times New Roman"/>
                <a:cs typeface="Times New Roman"/>
              </a:rPr>
              <a:t>профессия:</a:t>
            </a:r>
            <a:endParaRPr sz="3600">
              <a:latin typeface="Times New Roman"/>
              <a:cs typeface="Times New Roman"/>
            </a:endParaRPr>
          </a:p>
          <a:p>
            <a:pPr marR="240029" algn="ctr">
              <a:lnSpc>
                <a:spcPct val="100000"/>
              </a:lnSpc>
              <a:spcBef>
                <a:spcPts val="730"/>
              </a:spcBef>
            </a:pPr>
            <a:r>
              <a:rPr sz="2800" b="1" i="1" u="heavy" spc="-10" dirty="0">
                <a:solidFill>
                  <a:srgbClr val="666699"/>
                </a:solidFill>
                <a:uFill>
                  <a:solidFill>
                    <a:srgbClr val="666699"/>
                  </a:solidFill>
                </a:uFill>
                <a:latin typeface="Times New Roman"/>
                <a:cs typeface="Times New Roman"/>
              </a:rPr>
              <a:t>Портье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1775" y="2420873"/>
            <a:ext cx="4032250" cy="2641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0611" y="91820"/>
            <a:ext cx="6762750" cy="129476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065" marR="5080" indent="2540" algn="ctr">
              <a:lnSpc>
                <a:spcPct val="80000"/>
              </a:lnSpc>
              <a:spcBef>
                <a:spcPts val="869"/>
              </a:spcBef>
            </a:pP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Материально-техническое, </a:t>
            </a:r>
            <a:r>
              <a:rPr sz="32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учебно- </a:t>
            </a:r>
            <a:r>
              <a:rPr sz="3200" b="1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методическое, </a:t>
            </a:r>
            <a:r>
              <a:rPr sz="32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кадровое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обеспечение </a:t>
            </a:r>
            <a:r>
              <a:rPr sz="3200" b="1" spc="-7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специальности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2725" y="1557400"/>
            <a:ext cx="3195701" cy="23954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7400" y="4227576"/>
            <a:ext cx="3563874" cy="23764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9425" y="1566799"/>
            <a:ext cx="3179826" cy="23844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92725" y="4227576"/>
            <a:ext cx="3167126" cy="23764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42515" algn="l"/>
              </a:tabLst>
            </a:pPr>
            <a:r>
              <a:rPr spc="-5" dirty="0"/>
              <a:t>Возможности	самосовершенствования</a:t>
            </a:r>
            <a:r>
              <a:rPr spc="-40" dirty="0"/>
              <a:t> </a:t>
            </a:r>
            <a:r>
              <a:rPr spc="-5" dirty="0"/>
              <a:t>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98751" y="477138"/>
            <a:ext cx="4351020" cy="3437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132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самореализации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Clr>
                <a:srgbClr val="333399"/>
              </a:buClr>
              <a:buFont typeface="Wingdings"/>
              <a:buChar char="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Кружковая</a:t>
            </a:r>
            <a:r>
              <a:rPr sz="2000" b="1" spc="-5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работа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Font typeface="Wingdings"/>
              <a:buChar char="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Научно-исследовательская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работа</a:t>
            </a:r>
            <a:endParaRPr sz="2000">
              <a:latin typeface="Arial"/>
              <a:cs typeface="Arial"/>
            </a:endParaRPr>
          </a:p>
          <a:p>
            <a:pPr marL="355600" marR="1834514" indent="-34353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Font typeface="Wingdings"/>
              <a:buChar char="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До</a:t>
            </a:r>
            <a:r>
              <a:rPr sz="2000" b="1" spc="5" dirty="0">
                <a:solidFill>
                  <a:srgbClr val="333300"/>
                </a:solidFill>
                <a:latin typeface="Arial"/>
                <a:cs typeface="Arial"/>
              </a:rPr>
              <a:t>п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ол</a:t>
            </a:r>
            <a:r>
              <a:rPr sz="2000" b="1" spc="5" dirty="0">
                <a:solidFill>
                  <a:srgbClr val="333300"/>
                </a:solidFill>
                <a:latin typeface="Arial"/>
                <a:cs typeface="Arial"/>
              </a:rPr>
              <a:t>н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и</a:t>
            </a:r>
            <a:r>
              <a:rPr sz="2000" b="1" spc="-30" dirty="0">
                <a:solidFill>
                  <a:srgbClr val="333300"/>
                </a:solidFill>
                <a:latin typeface="Arial"/>
                <a:cs typeface="Arial"/>
              </a:rPr>
              <a:t>т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е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ль</a:t>
            </a:r>
            <a:r>
              <a:rPr sz="2000" b="1" spc="5" dirty="0">
                <a:solidFill>
                  <a:srgbClr val="333300"/>
                </a:solidFill>
                <a:latin typeface="Arial"/>
                <a:cs typeface="Arial"/>
              </a:rPr>
              <a:t>н</a:t>
            </a: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ое  образование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Font typeface="Wingdings"/>
              <a:buChar char="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333300"/>
                </a:solidFill>
                <a:latin typeface="Arial"/>
                <a:cs typeface="Arial"/>
              </a:rPr>
              <a:t>Олимпиады,</a:t>
            </a:r>
            <a:r>
              <a:rPr sz="2000" b="1" spc="-7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конкурсы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Font typeface="Wingdings"/>
              <a:buChar char="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rgbClr val="333300"/>
                </a:solidFill>
                <a:latin typeface="Arial"/>
                <a:cs typeface="Arial"/>
              </a:rPr>
              <a:t>Факультативы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3726" y="730250"/>
            <a:ext cx="1800225" cy="3200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1975" y="4157726"/>
            <a:ext cx="3592449" cy="23954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8326" y="4157726"/>
            <a:ext cx="3594100" cy="23954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452" y="935481"/>
            <a:ext cx="4747895" cy="2366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0975">
              <a:lnSpc>
                <a:spcPct val="100000"/>
              </a:lnSpc>
              <a:spcBef>
                <a:spcPts val="95"/>
              </a:spcBef>
              <a:buClr>
                <a:srgbClr val="333399"/>
              </a:buClr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организация</a:t>
            </a:r>
            <a:r>
              <a:rPr sz="1600" b="1" spc="-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6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 контроль</a:t>
            </a:r>
            <a:r>
              <a:rPr sz="1600" b="1" spc="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текущей</a:t>
            </a:r>
            <a:r>
              <a:rPr sz="1600" b="1" spc="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деятельности </a:t>
            </a:r>
            <a:r>
              <a:rPr sz="1600" b="1" spc="-38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работников</a:t>
            </a:r>
            <a:r>
              <a:rPr sz="16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службы</a:t>
            </a:r>
            <a:r>
              <a:rPr sz="16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приема и размещения;</a:t>
            </a:r>
            <a:endParaRPr sz="1600">
              <a:latin typeface="Times New Roman"/>
              <a:cs typeface="Times New Roman"/>
            </a:endParaRPr>
          </a:p>
          <a:p>
            <a:pPr marL="173990" indent="-161925">
              <a:lnSpc>
                <a:spcPct val="100000"/>
              </a:lnSpc>
              <a:spcBef>
                <a:spcPts val="384"/>
              </a:spcBef>
              <a:buClr>
                <a:srgbClr val="333399"/>
              </a:buClr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организация</a:t>
            </a:r>
            <a:r>
              <a:rPr sz="1600" b="1" spc="-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6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 контроль</a:t>
            </a:r>
            <a:r>
              <a:rPr sz="1600" b="1" spc="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текущей</a:t>
            </a:r>
            <a:r>
              <a:rPr sz="1600" b="1" spc="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деятельности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работников</a:t>
            </a:r>
            <a:r>
              <a:rPr sz="1600" b="1" spc="-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службы</a:t>
            </a:r>
            <a:r>
              <a:rPr sz="1600" b="1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питания;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385"/>
              </a:spcBef>
              <a:buClr>
                <a:srgbClr val="333399"/>
              </a:buClr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организация</a:t>
            </a:r>
            <a:r>
              <a:rPr sz="1600" b="1" spc="-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6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 контроль</a:t>
            </a:r>
            <a:r>
              <a:rPr sz="1600" b="1" spc="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текущей</a:t>
            </a:r>
            <a:r>
              <a:rPr sz="1600" b="1" spc="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деятельности </a:t>
            </a:r>
            <a:r>
              <a:rPr sz="16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работников службы обслуживания и эксплуатации </a:t>
            </a:r>
            <a:r>
              <a:rPr sz="1600" b="1" spc="-38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номерного</a:t>
            </a:r>
            <a:r>
              <a:rPr sz="1600" b="1" spc="-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фонда;</a:t>
            </a:r>
            <a:endParaRPr sz="1600">
              <a:latin typeface="Times New Roman"/>
              <a:cs typeface="Times New Roman"/>
            </a:endParaRPr>
          </a:p>
          <a:p>
            <a:pPr marL="173990" indent="-161925">
              <a:lnSpc>
                <a:spcPct val="100000"/>
              </a:lnSpc>
              <a:spcBef>
                <a:spcPts val="385"/>
              </a:spcBef>
              <a:buClr>
                <a:srgbClr val="333399"/>
              </a:buClr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организация</a:t>
            </a:r>
            <a:r>
              <a:rPr sz="1600" b="1" spc="-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6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 контроль</a:t>
            </a:r>
            <a:r>
              <a:rPr sz="1600" b="1" spc="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текущей</a:t>
            </a:r>
            <a:r>
              <a:rPr sz="1600" b="1" spc="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деятельности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работников</a:t>
            </a:r>
            <a:r>
              <a:rPr sz="16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службы</a:t>
            </a:r>
            <a:r>
              <a:rPr sz="16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бронирования</a:t>
            </a:r>
            <a:r>
              <a:rPr sz="1600" b="1" spc="-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6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продаж.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82061" y="3356228"/>
            <a:ext cx="2496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Виды</a:t>
            </a:r>
            <a:r>
              <a:rPr sz="2800" b="1" spc="-7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практик: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8452" y="3827145"/>
            <a:ext cx="5388610" cy="291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999933"/>
                </a:solidFill>
                <a:latin typeface="Times New Roman"/>
                <a:cs typeface="Times New Roman"/>
              </a:rPr>
              <a:t>-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УП.01.01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Учебная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практика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и</a:t>
            </a:r>
            <a:r>
              <a:rPr sz="12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ПП.01.01</a:t>
            </a:r>
            <a:r>
              <a:rPr sz="12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Производственная</a:t>
            </a:r>
            <a:r>
              <a:rPr sz="12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практика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по </a:t>
            </a:r>
            <a:r>
              <a:rPr sz="12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ПМ.01 Организация 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и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контроль текущей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деятельности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работников службы 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приема</a:t>
            </a:r>
            <a:r>
              <a:rPr sz="1200" b="1" spc="-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и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размещения;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290"/>
              </a:spcBef>
            </a:pPr>
            <a:r>
              <a:rPr sz="1200" spc="-5" dirty="0">
                <a:solidFill>
                  <a:srgbClr val="999933"/>
                </a:solidFill>
                <a:latin typeface="Times New Roman"/>
                <a:cs typeface="Times New Roman"/>
              </a:rPr>
              <a:t>-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УП.02.01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Учебная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практика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и</a:t>
            </a:r>
            <a:r>
              <a:rPr sz="12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ПП.02.01</a:t>
            </a:r>
            <a:r>
              <a:rPr sz="12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Производственная</a:t>
            </a:r>
            <a:r>
              <a:rPr sz="12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практика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по </a:t>
            </a:r>
            <a:r>
              <a:rPr sz="12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ПМ.02 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Организация и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контроль текущей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деятельности работников службы 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питания;</a:t>
            </a:r>
            <a:endParaRPr sz="12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285"/>
              </a:spcBef>
            </a:pPr>
            <a:r>
              <a:rPr sz="1200" spc="-5" dirty="0">
                <a:solidFill>
                  <a:srgbClr val="999933"/>
                </a:solidFill>
                <a:latin typeface="Times New Roman"/>
                <a:cs typeface="Times New Roman"/>
              </a:rPr>
              <a:t>-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ПП.03.01 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Производственная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практика 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по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ПМ.03 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Организация и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контроль 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текущей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деятельности</a:t>
            </a:r>
            <a:r>
              <a:rPr sz="12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работников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службы</a:t>
            </a:r>
            <a:r>
              <a:rPr sz="12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обслуживания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и</a:t>
            </a:r>
            <a:r>
              <a:rPr sz="12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эксплуатации </a:t>
            </a:r>
            <a:r>
              <a:rPr sz="1200" b="1" spc="-28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номерного</a:t>
            </a:r>
            <a:r>
              <a:rPr sz="1200" b="1" spc="-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фонда;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290"/>
              </a:spcBef>
            </a:pPr>
            <a:r>
              <a:rPr sz="1200" spc="-5" dirty="0">
                <a:solidFill>
                  <a:srgbClr val="999933"/>
                </a:solidFill>
                <a:latin typeface="Times New Roman"/>
                <a:cs typeface="Times New Roman"/>
              </a:rPr>
              <a:t>-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УП.04.01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Учебная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практика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и</a:t>
            </a:r>
            <a:r>
              <a:rPr sz="12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ПП.04.01</a:t>
            </a:r>
            <a:r>
              <a:rPr sz="12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Производственная</a:t>
            </a:r>
            <a:r>
              <a:rPr sz="12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практика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по </a:t>
            </a:r>
            <a:r>
              <a:rPr sz="12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ПМ.04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Организация</a:t>
            </a:r>
            <a:r>
              <a:rPr sz="1200" b="1" spc="30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200" b="1" spc="30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контроль</a:t>
            </a:r>
            <a:r>
              <a:rPr sz="1200" b="1" spc="29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текущей</a:t>
            </a:r>
            <a:r>
              <a:rPr sz="1200" b="1" spc="29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деятельности</a:t>
            </a:r>
            <a:r>
              <a:rPr sz="1200" b="1" spc="30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работников </a:t>
            </a:r>
            <a:r>
              <a:rPr sz="1200" b="1" spc="-28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службы</a:t>
            </a:r>
            <a:r>
              <a:rPr sz="1200" b="1" spc="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бронирования</a:t>
            </a:r>
            <a:r>
              <a:rPr sz="1200" b="1" spc="-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2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продаж;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290"/>
              </a:spcBef>
            </a:pPr>
            <a:r>
              <a:rPr sz="1200" spc="-5" dirty="0">
                <a:solidFill>
                  <a:srgbClr val="999933"/>
                </a:solidFill>
                <a:latin typeface="Times New Roman"/>
                <a:cs typeface="Times New Roman"/>
              </a:rPr>
              <a:t>-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УП.05.01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Учебная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практика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и</a:t>
            </a:r>
            <a:r>
              <a:rPr sz="12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ПП.05.01</a:t>
            </a:r>
            <a:r>
              <a:rPr sz="12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Производственная</a:t>
            </a:r>
            <a:r>
              <a:rPr sz="12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практика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по </a:t>
            </a:r>
            <a:r>
              <a:rPr sz="12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ПМ.05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Освоение</a:t>
            </a:r>
            <a:r>
              <a:rPr sz="12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одной</a:t>
            </a:r>
            <a:r>
              <a:rPr sz="1200" b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или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нескольких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профессий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рабочих,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должностей </a:t>
            </a:r>
            <a:r>
              <a:rPr sz="1200" b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333300"/>
                </a:solidFill>
                <a:latin typeface="Times New Roman"/>
                <a:cs typeface="Times New Roman"/>
              </a:rPr>
              <a:t>служащих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81754" y="20828"/>
            <a:ext cx="2604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Основные</a:t>
            </a:r>
            <a:r>
              <a:rPr spc="-80" dirty="0"/>
              <a:t> </a:t>
            </a:r>
            <a:r>
              <a:rPr spc="-10" dirty="0"/>
              <a:t>виды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62529" y="532841"/>
            <a:ext cx="5440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профессиональной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 деятельности: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0851" y="1011300"/>
            <a:ext cx="2646299" cy="19858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4850" y="3500501"/>
            <a:ext cx="1892300" cy="25224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3830" y="367106"/>
            <a:ext cx="63430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</a:rPr>
              <a:t>Базы</a:t>
            </a:r>
            <a:r>
              <a:rPr sz="3200" u="heavy" spc="-3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</a:rPr>
              <a:t> </a:t>
            </a:r>
            <a:r>
              <a:rPr sz="3200" u="heavy" spc="-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</a:rPr>
              <a:t>производственных</a:t>
            </a:r>
            <a:r>
              <a:rPr sz="3200" u="heavy" spc="-3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</a:rPr>
              <a:t> </a:t>
            </a:r>
            <a:r>
              <a:rPr sz="3200" u="heavy" spc="-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</a:rPr>
              <a:t>практик: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472681" y="1763802"/>
            <a:ext cx="3845560" cy="37312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600" b="1" spc="-30" dirty="0">
                <a:solidFill>
                  <a:srgbClr val="333300"/>
                </a:solidFill>
                <a:latin typeface="Arial"/>
                <a:cs typeface="Arial"/>
              </a:rPr>
              <a:t>АО</a:t>
            </a:r>
            <a:r>
              <a:rPr sz="1600" b="1" spc="1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«Санаторий</a:t>
            </a:r>
            <a:r>
              <a:rPr sz="1600" b="1" spc="2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«Чувашия»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Гостиничный</a:t>
            </a:r>
            <a:r>
              <a:rPr sz="1600" b="1" spc="3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комплекс</a:t>
            </a:r>
            <a:r>
              <a:rPr sz="1600" b="1" spc="2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"Салам"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ООО «Мир»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600" b="1" spc="-30" dirty="0">
                <a:solidFill>
                  <a:srgbClr val="333300"/>
                </a:solidFill>
                <a:latin typeface="Arial"/>
                <a:cs typeface="Arial"/>
              </a:rPr>
              <a:t>АО</a:t>
            </a:r>
            <a:r>
              <a:rPr sz="1600" b="1" spc="2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«Гостиница</a:t>
            </a:r>
            <a:r>
              <a:rPr sz="1600" b="1" spc="4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33300"/>
                </a:solidFill>
                <a:latin typeface="Arial"/>
                <a:cs typeface="Arial"/>
              </a:rPr>
              <a:t>«Атал»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ООО</a:t>
            </a:r>
            <a:r>
              <a:rPr sz="1600" b="1" spc="1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«Волга-Премиум»</a:t>
            </a:r>
            <a:endParaRPr sz="16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385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Гостевой</a:t>
            </a:r>
            <a:r>
              <a:rPr sz="1600" b="1" spc="1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00"/>
                </a:solidFill>
                <a:latin typeface="Arial"/>
                <a:cs typeface="Arial"/>
              </a:rPr>
              <a:t>дом</a:t>
            </a: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00"/>
                </a:solidFill>
                <a:latin typeface="Arial"/>
                <a:cs typeface="Arial"/>
              </a:rPr>
              <a:t>Бутик-отель</a:t>
            </a:r>
            <a:r>
              <a:rPr sz="1600" b="1" spc="2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«Manor </a:t>
            </a:r>
            <a:r>
              <a:rPr sz="1600" b="1" spc="-43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House»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ООО</a:t>
            </a:r>
            <a:r>
              <a:rPr sz="1600" b="1" spc="-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«Метрополь»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ООО «Альбатрос»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ООО</a:t>
            </a:r>
            <a:r>
              <a:rPr sz="1600" b="1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33300"/>
                </a:solidFill>
                <a:latin typeface="Arial"/>
                <a:cs typeface="Arial"/>
              </a:rPr>
              <a:t>«Бумеранг»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ООО</a:t>
            </a:r>
            <a:r>
              <a:rPr sz="1600" b="1" spc="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«Новый</a:t>
            </a:r>
            <a:r>
              <a:rPr sz="1600" b="1" spc="-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континент»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ts val="1914"/>
              </a:lnSpc>
              <a:spcBef>
                <a:spcPts val="384"/>
              </a:spcBef>
              <a:buClr>
                <a:srgbClr val="999933"/>
              </a:buClr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Гостиница</a:t>
            </a:r>
            <a:r>
              <a:rPr sz="1600" b="1" spc="3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«Центр»</a:t>
            </a:r>
            <a:r>
              <a:rPr sz="1600" b="1" spc="35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ООО</a:t>
            </a:r>
            <a:r>
              <a:rPr sz="1600" b="1" spc="30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«Винный</a:t>
            </a:r>
            <a:endParaRPr sz="1600" dirty="0">
              <a:latin typeface="Arial"/>
              <a:cs typeface="Arial"/>
            </a:endParaRPr>
          </a:p>
          <a:p>
            <a:pPr marL="355600">
              <a:lnSpc>
                <a:spcPts val="1914"/>
              </a:lnSpc>
            </a:pPr>
            <a:r>
              <a:rPr sz="1600" b="1" spc="-10" dirty="0">
                <a:solidFill>
                  <a:srgbClr val="333300"/>
                </a:solidFill>
                <a:latin typeface="Arial"/>
                <a:cs typeface="Arial"/>
              </a:rPr>
              <a:t>дом»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34" y="1032154"/>
            <a:ext cx="3098333" cy="2597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ject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33" y="3962400"/>
            <a:ext cx="3098334" cy="233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7123" y="268046"/>
            <a:ext cx="66960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Организация</a:t>
            </a:r>
            <a:r>
              <a:rPr sz="2400" dirty="0"/>
              <a:t> и </a:t>
            </a:r>
            <a:r>
              <a:rPr sz="2400" spc="-5" dirty="0"/>
              <a:t>контроль</a:t>
            </a:r>
            <a:r>
              <a:rPr sz="2400" spc="15" dirty="0"/>
              <a:t> </a:t>
            </a:r>
            <a:r>
              <a:rPr sz="2400" spc="-5" dirty="0"/>
              <a:t>текущей деятельности</a:t>
            </a:r>
            <a:endParaRPr sz="2400"/>
          </a:p>
          <a:p>
            <a:pPr algn="ctr">
              <a:lnSpc>
                <a:spcPct val="100000"/>
              </a:lnSpc>
            </a:pPr>
            <a:r>
              <a:rPr sz="2400" spc="-5" dirty="0"/>
              <a:t>работников</a:t>
            </a:r>
            <a:r>
              <a:rPr sz="2400" dirty="0"/>
              <a:t> службы</a:t>
            </a:r>
            <a:r>
              <a:rPr sz="2400" spc="-15" dirty="0"/>
              <a:t> </a:t>
            </a:r>
            <a:r>
              <a:rPr sz="2400" spc="-5" dirty="0"/>
              <a:t>приема </a:t>
            </a:r>
            <a:r>
              <a:rPr sz="2400" dirty="0"/>
              <a:t>и</a:t>
            </a:r>
            <a:r>
              <a:rPr sz="2400" spc="-10" dirty="0"/>
              <a:t> </a:t>
            </a:r>
            <a:r>
              <a:rPr sz="2400" spc="-5" dirty="0"/>
              <a:t>размещения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267205" y="1076959"/>
            <a:ext cx="3949065" cy="2830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rgbClr val="333399"/>
              </a:buClr>
              <a:buFont typeface="Wingdings"/>
              <a:buChar char=""/>
              <a:tabLst>
                <a:tab pos="355600" algn="l"/>
              </a:tabLst>
            </a:pP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Планирование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потребности </a:t>
            </a:r>
            <a:r>
              <a:rPr sz="2000" b="1" i="1" spc="-48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службы</a:t>
            </a:r>
            <a:r>
              <a:rPr sz="2000" b="1" i="1" spc="36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приема</a:t>
            </a:r>
            <a:r>
              <a:rPr sz="2000" b="1" i="1" spc="38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2000" b="1" i="1" spc="36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размещения </a:t>
            </a:r>
            <a:r>
              <a:rPr sz="2000" b="1" i="1" spc="-49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в</a:t>
            </a:r>
            <a:r>
              <a:rPr sz="20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материальных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ресурсах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и </a:t>
            </a:r>
            <a:r>
              <a:rPr sz="20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персонале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Font typeface="Wingdings"/>
              <a:buChar char=""/>
              <a:tabLst>
                <a:tab pos="355600" algn="l"/>
              </a:tabLst>
            </a:pP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Организация</a:t>
            </a:r>
            <a:r>
              <a:rPr sz="2000" b="1" i="1" spc="49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деятельности </a:t>
            </a:r>
            <a:r>
              <a:rPr sz="2000" b="1" i="1" spc="-48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работников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службы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приема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и </a:t>
            </a:r>
            <a:r>
              <a:rPr sz="20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размещения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в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соответствии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с </a:t>
            </a:r>
            <a:r>
              <a:rPr sz="20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текущими</a:t>
            </a:r>
            <a:r>
              <a:rPr sz="20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планами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и </a:t>
            </a:r>
            <a:r>
              <a:rPr sz="20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стандартами</a:t>
            </a:r>
            <a:r>
              <a:rPr sz="2000" b="1" i="1" spc="-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гостиницы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7205" y="3942715"/>
            <a:ext cx="20110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Font typeface="Wingdings"/>
              <a:buChar char=""/>
              <a:tabLst>
                <a:tab pos="354965" algn="l"/>
                <a:tab pos="355600" algn="l"/>
              </a:tabLst>
            </a:pP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Контроль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де</a:t>
            </a:r>
            <a:r>
              <a:rPr sz="2000" b="1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я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т</a:t>
            </a:r>
            <a:r>
              <a:rPr sz="2000" b="1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е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ль</a:t>
            </a:r>
            <a:r>
              <a:rPr sz="20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н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о</a:t>
            </a:r>
            <a:r>
              <a:rPr sz="20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с</a:t>
            </a:r>
            <a:r>
              <a:rPr sz="2000" b="1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т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2352" y="3942715"/>
            <a:ext cx="13836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9725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т</a:t>
            </a:r>
            <a:r>
              <a:rPr sz="2000" b="1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е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кущей  р</a:t>
            </a:r>
            <a:r>
              <a:rPr sz="2000" b="1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а</a:t>
            </a:r>
            <a:r>
              <a:rPr sz="2000" b="1" i="1" spc="-20" dirty="0">
                <a:solidFill>
                  <a:srgbClr val="333300"/>
                </a:solidFill>
                <a:latin typeface="Times New Roman"/>
                <a:cs typeface="Times New Roman"/>
              </a:rPr>
              <a:t>б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о</a:t>
            </a:r>
            <a:r>
              <a:rPr sz="2000" b="1" i="1" spc="-20" dirty="0">
                <a:solidFill>
                  <a:srgbClr val="333300"/>
                </a:solidFill>
                <a:latin typeface="Times New Roman"/>
                <a:cs typeface="Times New Roman"/>
              </a:rPr>
              <a:t>т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ник</a:t>
            </a:r>
            <a:r>
              <a:rPr sz="20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о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0105" y="4552569"/>
            <a:ext cx="360552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службы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приема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и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размещения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для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поддержания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требуемого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уровня</a:t>
            </a:r>
            <a:r>
              <a:rPr sz="2000" b="1" i="1" spc="-6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качества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7825" y="3811587"/>
            <a:ext cx="3263900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57825" y="1125474"/>
            <a:ext cx="3263900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0637" y="119887"/>
            <a:ext cx="7794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Организация</a:t>
            </a:r>
            <a:r>
              <a:rPr spc="-10" dirty="0"/>
              <a:t> </a:t>
            </a:r>
            <a:r>
              <a:rPr spc="-5" dirty="0"/>
              <a:t>и</a:t>
            </a:r>
            <a:r>
              <a:rPr spc="-15" dirty="0"/>
              <a:t> </a:t>
            </a:r>
            <a:r>
              <a:rPr spc="-10" dirty="0"/>
              <a:t>контроль</a:t>
            </a:r>
            <a:r>
              <a:rPr spc="10" dirty="0"/>
              <a:t> </a:t>
            </a:r>
            <a:r>
              <a:rPr spc="-10" dirty="0"/>
              <a:t>текущей </a:t>
            </a:r>
            <a:r>
              <a:rPr spc="-5" dirty="0"/>
              <a:t>деятельности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40027" y="406353"/>
            <a:ext cx="6248400" cy="103695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560195">
              <a:lnSpc>
                <a:spcPct val="100000"/>
              </a:lnSpc>
              <a:spcBef>
                <a:spcPts val="1200"/>
              </a:spcBef>
            </a:pP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работников</a:t>
            </a:r>
            <a:r>
              <a:rPr sz="2800" b="1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службы питания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000099"/>
              </a:buClr>
              <a:buFont typeface="Wingdings"/>
              <a:buChar char=""/>
              <a:tabLst>
                <a:tab pos="354965" algn="l"/>
                <a:tab pos="355600" algn="l"/>
                <a:tab pos="2546985" algn="l"/>
              </a:tabLst>
            </a:pP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Планирование	потребности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8265" y="1351279"/>
            <a:ext cx="10541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</a:t>
            </a:r>
            <a:r>
              <a:rPr sz="2200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22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т</a:t>
            </a:r>
            <a:r>
              <a:rPr sz="22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а</a:t>
            </a:r>
            <a:r>
              <a:rPr sz="22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н</a:t>
            </a:r>
            <a:r>
              <a:rPr sz="2200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я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85361" y="1351279"/>
            <a:ext cx="1644014" cy="62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2375"/>
              </a:lnSpc>
              <a:spcBef>
                <a:spcPts val="95"/>
              </a:spcBef>
            </a:pP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</a:t>
            </a:r>
            <a:endParaRPr sz="2200">
              <a:latin typeface="Times New Roman"/>
              <a:cs typeface="Times New Roman"/>
            </a:endParaRPr>
          </a:p>
          <a:p>
            <a:pPr marR="5080" algn="r">
              <a:lnSpc>
                <a:spcPts val="2375"/>
              </a:lnSpc>
              <a:tabLst>
                <a:tab pos="1478280" algn="l"/>
              </a:tabLst>
            </a:pP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ресурсах	и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82927" y="1351279"/>
            <a:ext cx="1786255" cy="896619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605"/>
              </a:spcBef>
            </a:pP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службы </a:t>
            </a:r>
            <a:r>
              <a:rPr sz="22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м</a:t>
            </a:r>
            <a:r>
              <a:rPr sz="2200" i="1" dirty="0">
                <a:solidFill>
                  <a:srgbClr val="333300"/>
                </a:solidFill>
                <a:latin typeface="Times New Roman"/>
                <a:cs typeface="Times New Roman"/>
              </a:rPr>
              <a:t>а</a:t>
            </a:r>
            <a:r>
              <a:rPr sz="22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тер</a:t>
            </a: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иа</a:t>
            </a:r>
            <a:r>
              <a:rPr sz="2200" i="1" dirty="0">
                <a:solidFill>
                  <a:srgbClr val="333300"/>
                </a:solidFill>
                <a:latin typeface="Times New Roman"/>
                <a:cs typeface="Times New Roman"/>
              </a:rPr>
              <a:t>л</a:t>
            </a:r>
            <a:r>
              <a:rPr sz="22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ь</a:t>
            </a:r>
            <a:r>
              <a:rPr sz="2200" i="1" spc="-20" dirty="0">
                <a:solidFill>
                  <a:srgbClr val="333300"/>
                </a:solidFill>
                <a:latin typeface="Times New Roman"/>
                <a:cs typeface="Times New Roman"/>
              </a:rPr>
              <a:t>н</a:t>
            </a:r>
            <a:r>
              <a:rPr sz="22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ых  </a:t>
            </a: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персонале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0027" y="2222957"/>
            <a:ext cx="189483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0099"/>
              </a:buClr>
              <a:buFont typeface="Wingdings"/>
              <a:buChar char=""/>
              <a:tabLst>
                <a:tab pos="354965" algn="l"/>
                <a:tab pos="355600" algn="l"/>
              </a:tabLst>
            </a:pP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Организация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89350" y="2222957"/>
            <a:ext cx="17392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деятельности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82927" y="2491486"/>
            <a:ext cx="3846195" cy="6286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20"/>
              </a:spcBef>
              <a:tabLst>
                <a:tab pos="1582420" algn="l"/>
                <a:tab pos="2124710" algn="l"/>
                <a:tab pos="2583815" algn="l"/>
              </a:tabLst>
            </a:pP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работников	службы</a:t>
            </a:r>
            <a:r>
              <a:rPr sz="2200" i="1" spc="-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питания</a:t>
            </a:r>
            <a:r>
              <a:rPr sz="22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 </a:t>
            </a:r>
            <a:r>
              <a:rPr sz="2200" i="1" spc="-5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</a:t>
            </a:r>
            <a:r>
              <a:rPr sz="2200" i="1" dirty="0">
                <a:solidFill>
                  <a:srgbClr val="333300"/>
                </a:solidFill>
                <a:latin typeface="Times New Roman"/>
                <a:cs typeface="Times New Roman"/>
              </a:rPr>
              <a:t>о</a:t>
            </a:r>
            <a:r>
              <a:rPr sz="22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тв</a:t>
            </a:r>
            <a:r>
              <a:rPr sz="22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е</a:t>
            </a:r>
            <a:r>
              <a:rPr sz="22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тств</a:t>
            </a: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ии</a:t>
            </a:r>
            <a:r>
              <a:rPr sz="2200" i="1" dirty="0">
                <a:solidFill>
                  <a:srgbClr val="333300"/>
                </a:solidFill>
                <a:latin typeface="Times New Roman"/>
                <a:cs typeface="Times New Roman"/>
              </a:rPr>
              <a:t>	</a:t>
            </a: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</a:t>
            </a:r>
            <a:r>
              <a:rPr sz="2200" i="1" dirty="0">
                <a:solidFill>
                  <a:srgbClr val="333300"/>
                </a:solidFill>
                <a:latin typeface="Times New Roman"/>
                <a:cs typeface="Times New Roman"/>
              </a:rPr>
              <a:t>	</a:t>
            </a:r>
            <a:r>
              <a:rPr sz="22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текущими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9750" y="3027933"/>
            <a:ext cx="23488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52145" algn="l"/>
              </a:tabLst>
            </a:pP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	стандартами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82927" y="3027933"/>
            <a:ext cx="1345565" cy="6286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20"/>
              </a:spcBef>
            </a:pP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планами </a:t>
            </a:r>
            <a:r>
              <a:rPr sz="22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гостин</a:t>
            </a:r>
            <a:r>
              <a:rPr sz="2200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цы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0027" y="3631513"/>
            <a:ext cx="15633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0099"/>
              </a:buClr>
              <a:buFont typeface="Wingdings"/>
              <a:buChar char=""/>
              <a:tabLst>
                <a:tab pos="354965" algn="l"/>
                <a:tab pos="355600" algn="l"/>
              </a:tabLst>
            </a:pP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Контроль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48098" y="3631513"/>
            <a:ext cx="10782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т</a:t>
            </a:r>
            <a:r>
              <a:rPr sz="22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е</a:t>
            </a: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кущ</a:t>
            </a:r>
            <a:r>
              <a:rPr sz="22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е</a:t>
            </a: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й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2927" y="3900042"/>
            <a:ext cx="17379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деятельности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72814" y="3900042"/>
            <a:ext cx="14560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работников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82927" y="4168266"/>
            <a:ext cx="3845560" cy="116522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625"/>
              </a:spcBef>
              <a:tabLst>
                <a:tab pos="2409825" algn="l"/>
              </a:tabLst>
            </a:pP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службы</a:t>
            </a:r>
            <a:r>
              <a:rPr sz="22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питания</a:t>
            </a:r>
            <a:r>
              <a:rPr sz="2200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для </a:t>
            </a:r>
            <a:r>
              <a:rPr sz="2200" i="1" spc="-5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</a:t>
            </a:r>
            <a:r>
              <a:rPr sz="2200" i="1" dirty="0">
                <a:solidFill>
                  <a:srgbClr val="333300"/>
                </a:solidFill>
                <a:latin typeface="Times New Roman"/>
                <a:cs typeface="Times New Roman"/>
              </a:rPr>
              <a:t>о</a:t>
            </a: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д</a:t>
            </a:r>
            <a:r>
              <a:rPr sz="2200" i="1" dirty="0">
                <a:solidFill>
                  <a:srgbClr val="333300"/>
                </a:solidFill>
                <a:latin typeface="Times New Roman"/>
                <a:cs typeface="Times New Roman"/>
              </a:rPr>
              <a:t>д</a:t>
            </a: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ержа</a:t>
            </a:r>
            <a:r>
              <a:rPr sz="2200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н</a:t>
            </a: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ия</a:t>
            </a:r>
            <a:r>
              <a:rPr sz="2200" i="1" dirty="0">
                <a:solidFill>
                  <a:srgbClr val="333300"/>
                </a:solidFill>
                <a:latin typeface="Times New Roman"/>
                <a:cs typeface="Times New Roman"/>
              </a:rPr>
              <a:t>	</a:t>
            </a:r>
            <a:r>
              <a:rPr sz="22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тре</a:t>
            </a:r>
            <a:r>
              <a:rPr sz="2200" i="1" spc="5" dirty="0">
                <a:solidFill>
                  <a:srgbClr val="333300"/>
                </a:solidFill>
                <a:latin typeface="Times New Roman"/>
                <a:cs typeface="Times New Roman"/>
              </a:rPr>
              <a:t>б</a:t>
            </a: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уемого  уровня </a:t>
            </a:r>
            <a:r>
              <a:rPr sz="2200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качества </a:t>
            </a: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обслуживания </a:t>
            </a:r>
            <a:r>
              <a:rPr sz="2200" i="1" spc="-5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гостей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50" y="1209882"/>
            <a:ext cx="3182440" cy="2386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78" y="3811853"/>
            <a:ext cx="1981200" cy="264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1883" y="338708"/>
            <a:ext cx="699833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5080" indent="-21971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Организация и </a:t>
            </a:r>
            <a:r>
              <a:rPr sz="2000" spc="-5" dirty="0"/>
              <a:t>контроль </a:t>
            </a:r>
            <a:r>
              <a:rPr sz="2000" dirty="0"/>
              <a:t>текущей </a:t>
            </a:r>
            <a:r>
              <a:rPr sz="2000" spc="-5" dirty="0"/>
              <a:t>деятельности работников </a:t>
            </a:r>
            <a:r>
              <a:rPr sz="2000" spc="-484" dirty="0"/>
              <a:t> </a:t>
            </a:r>
            <a:r>
              <a:rPr sz="2000" dirty="0"/>
              <a:t>службы</a:t>
            </a:r>
            <a:r>
              <a:rPr sz="2000" spc="-55" dirty="0"/>
              <a:t> </a:t>
            </a:r>
            <a:r>
              <a:rPr sz="2000" dirty="0"/>
              <a:t>обслуживания</a:t>
            </a:r>
            <a:r>
              <a:rPr sz="2000" spc="-55" dirty="0"/>
              <a:t> </a:t>
            </a:r>
            <a:r>
              <a:rPr sz="2000" dirty="0"/>
              <a:t>и эксплуатации</a:t>
            </a:r>
            <a:r>
              <a:rPr sz="2000" spc="-50" dirty="0"/>
              <a:t> </a:t>
            </a:r>
            <a:r>
              <a:rPr sz="2000" dirty="0"/>
              <a:t>номерного</a:t>
            </a:r>
            <a:r>
              <a:rPr sz="2000" spc="-35" dirty="0"/>
              <a:t> </a:t>
            </a:r>
            <a:r>
              <a:rPr sz="2000" spc="-5" dirty="0"/>
              <a:t>фонда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698751" y="1055623"/>
            <a:ext cx="2795270" cy="16344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 algn="just">
              <a:lnSpc>
                <a:spcPts val="1825"/>
              </a:lnSpc>
              <a:spcBef>
                <a:spcPts val="95"/>
              </a:spcBef>
              <a:buClr>
                <a:srgbClr val="999933"/>
              </a:buClr>
              <a:buFont typeface="Wingdings"/>
              <a:buChar char=""/>
              <a:tabLst>
                <a:tab pos="356235" algn="l"/>
              </a:tabLst>
            </a:pP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Планирование</a:t>
            </a:r>
            <a:endParaRPr sz="1600">
              <a:latin typeface="Times New Roman"/>
              <a:cs typeface="Times New Roman"/>
            </a:endParaRPr>
          </a:p>
          <a:p>
            <a:pPr marL="355600" marR="5080" algn="just">
              <a:lnSpc>
                <a:spcPct val="90000"/>
              </a:lnSpc>
              <a:spcBef>
                <a:spcPts val="95"/>
              </a:spcBef>
              <a:tabLst>
                <a:tab pos="2669540" algn="l"/>
              </a:tabLst>
            </a:pP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потребностей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службы </a:t>
            </a:r>
            <a:r>
              <a:rPr sz="1600" b="1" i="1" spc="-38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об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с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л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у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ж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ив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а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ни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я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	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  эксплуатации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номерного 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фонда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материальных </a:t>
            </a:r>
            <a:r>
              <a:rPr sz="1600" b="1" i="1" spc="-38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ресурсах</a:t>
            </a:r>
            <a:r>
              <a:rPr sz="1600" b="1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персонале</a:t>
            </a:r>
            <a:endParaRPr sz="1600">
              <a:latin typeface="Times New Roman"/>
              <a:cs typeface="Times New Roman"/>
            </a:endParaRPr>
          </a:p>
          <a:p>
            <a:pPr marL="355600" indent="-343535" algn="just">
              <a:lnSpc>
                <a:spcPct val="100000"/>
              </a:lnSpc>
              <a:spcBef>
                <a:spcPts val="190"/>
              </a:spcBef>
              <a:buClr>
                <a:srgbClr val="999933"/>
              </a:buClr>
              <a:buFont typeface="Wingdings"/>
              <a:buChar char=""/>
              <a:tabLst>
                <a:tab pos="356235" algn="l"/>
              </a:tabLst>
            </a:pP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1905" y="2640837"/>
            <a:ext cx="1345565" cy="7080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285"/>
              </a:spcBef>
            </a:pP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де</a:t>
            </a:r>
            <a:r>
              <a:rPr sz="1600" b="1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я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ел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ьно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с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ти  работников 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</a:t>
            </a:r>
            <a:r>
              <a:rPr sz="1600" b="1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б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л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уживания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44214" y="2860293"/>
            <a:ext cx="749935" cy="488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985" algn="r">
              <a:lnSpc>
                <a:spcPts val="1825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л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у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ж</a:t>
            </a:r>
            <a:r>
              <a:rPr sz="1600" b="1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б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ы</a:t>
            </a:r>
            <a:endParaRPr sz="1600">
              <a:latin typeface="Times New Roman"/>
              <a:cs typeface="Times New Roman"/>
            </a:endParaRPr>
          </a:p>
          <a:p>
            <a:pPr marR="5080" algn="r">
              <a:lnSpc>
                <a:spcPts val="1825"/>
              </a:lnSpc>
            </a:pP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41905" y="3299586"/>
            <a:ext cx="2452370" cy="9271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just">
              <a:lnSpc>
                <a:spcPts val="1730"/>
              </a:lnSpc>
              <a:spcBef>
                <a:spcPts val="310"/>
              </a:spcBef>
            </a:pP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эксплуатации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номерного 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фонда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соответствии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 </a:t>
            </a:r>
            <a:r>
              <a:rPr sz="1600" b="1" i="1" spc="-38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текущими</a:t>
            </a:r>
            <a:r>
              <a:rPr sz="16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планами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 </a:t>
            </a:r>
            <a:r>
              <a:rPr sz="1600" b="1" i="1" spc="-38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стандартами гостиницы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51250" y="4226178"/>
            <a:ext cx="840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текущей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8751" y="4226178"/>
            <a:ext cx="1688464" cy="92773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55600" marR="5080" indent="-343535">
              <a:lnSpc>
                <a:spcPct val="90000"/>
              </a:lnSpc>
              <a:spcBef>
                <a:spcPts val="28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Контроль 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де</a:t>
            </a:r>
            <a:r>
              <a:rPr sz="16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я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т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ел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ьн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ос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т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  работников 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об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с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л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у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ж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ив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а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ния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44214" y="4665345"/>
            <a:ext cx="749935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350" algn="r">
              <a:lnSpc>
                <a:spcPts val="1825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л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у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ж</a:t>
            </a:r>
            <a:r>
              <a:rPr sz="1600" b="1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б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ы</a:t>
            </a:r>
            <a:endParaRPr sz="1600">
              <a:latin typeface="Times New Roman"/>
              <a:cs typeface="Times New Roman"/>
            </a:endParaRPr>
          </a:p>
          <a:p>
            <a:pPr marR="5080" algn="r">
              <a:lnSpc>
                <a:spcPts val="1825"/>
              </a:lnSpc>
            </a:pP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41905" y="5104257"/>
            <a:ext cx="2451100" cy="114681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285"/>
              </a:spcBef>
              <a:tabLst>
                <a:tab pos="1837055" algn="l"/>
              </a:tabLst>
            </a:pP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эксплуатации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номерного 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фонда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для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поддержания </a:t>
            </a:r>
            <a:r>
              <a:rPr sz="1600" b="1" i="1" spc="-38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тр</a:t>
            </a:r>
            <a:r>
              <a:rPr sz="16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е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буем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о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г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	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уро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вня 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качества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обслуживания </a:t>
            </a:r>
            <a:r>
              <a:rPr sz="1600" b="1" i="1" spc="-38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гостей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1121569"/>
            <a:ext cx="3381375" cy="2536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3844616"/>
            <a:ext cx="3490784" cy="2618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6130" y="338708"/>
            <a:ext cx="7054215" cy="315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9735" marR="5080" indent="-162179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Организация и 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контроль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текущей 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деятельности работников </a:t>
            </a:r>
            <a:r>
              <a:rPr sz="2000" b="1" spc="-484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службы</a:t>
            </a:r>
            <a:r>
              <a:rPr sz="2000" b="1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бронирования</a:t>
            </a:r>
            <a:r>
              <a:rPr sz="20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и 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продаж</a:t>
            </a:r>
            <a:endParaRPr sz="2000">
              <a:latin typeface="Times New Roman"/>
              <a:cs typeface="Times New Roman"/>
            </a:endParaRPr>
          </a:p>
          <a:p>
            <a:pPr marL="355600" marR="304165" indent="-342900" algn="just">
              <a:lnSpc>
                <a:spcPts val="2160"/>
              </a:lnSpc>
              <a:spcBef>
                <a:spcPts val="162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Планирование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потребностей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службы бронирования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и </a:t>
            </a:r>
            <a:r>
              <a:rPr sz="2000" b="1" i="1" spc="-48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продаж</a:t>
            </a:r>
            <a:r>
              <a:rPr sz="2000" b="1" i="1" spc="-5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в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 материальных</a:t>
            </a:r>
            <a:r>
              <a:rPr sz="2000" b="1" i="1" spc="-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ресурсах</a:t>
            </a:r>
            <a:r>
              <a:rPr sz="2000" b="1" i="1" spc="-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20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персонале</a:t>
            </a:r>
            <a:endParaRPr sz="2000">
              <a:latin typeface="Times New Roman"/>
              <a:cs typeface="Times New Roman"/>
            </a:endParaRPr>
          </a:p>
          <a:p>
            <a:pPr marL="355600" marR="302895" indent="-342900" algn="just">
              <a:lnSpc>
                <a:spcPct val="90000"/>
              </a:lnSpc>
              <a:spcBef>
                <a:spcPts val="44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Организация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деятельности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работников</a:t>
            </a:r>
            <a:r>
              <a:rPr sz="2000" b="1" i="1" spc="49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бронирования </a:t>
            </a:r>
            <a:r>
              <a:rPr sz="2000" b="1" i="1" spc="-49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20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продаж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в</a:t>
            </a:r>
            <a:r>
              <a:rPr sz="20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соответствии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с</a:t>
            </a:r>
            <a:r>
              <a:rPr sz="20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текущими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планами</a:t>
            </a:r>
            <a:r>
              <a:rPr sz="20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и </a:t>
            </a:r>
            <a:r>
              <a:rPr sz="20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стандартами</a:t>
            </a:r>
            <a:r>
              <a:rPr sz="2000" b="1" i="1" spc="-5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гостиницы</a:t>
            </a:r>
            <a:endParaRPr sz="2000">
              <a:latin typeface="Times New Roman"/>
              <a:cs typeface="Times New Roman"/>
            </a:endParaRPr>
          </a:p>
          <a:p>
            <a:pPr marL="355600" marR="304165" indent="-342900" algn="just">
              <a:lnSpc>
                <a:spcPts val="2160"/>
              </a:lnSpc>
              <a:spcBef>
                <a:spcPts val="515"/>
              </a:spcBef>
              <a:buClr>
                <a:srgbClr val="999933"/>
              </a:buClr>
              <a:buFont typeface="Wingdings"/>
              <a:buChar char=""/>
              <a:tabLst>
                <a:tab pos="355600" algn="l"/>
              </a:tabLst>
            </a:pP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Контроль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текущей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деятельности работников </a:t>
            </a:r>
            <a:r>
              <a:rPr sz="20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службы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 бронирования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и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продаж для поддержания требуемого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уровня</a:t>
            </a:r>
            <a:r>
              <a:rPr sz="2000" b="1" i="1" spc="-6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качества</a:t>
            </a:r>
            <a:r>
              <a:rPr sz="2000" b="1" i="1" spc="-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обслуживания</a:t>
            </a:r>
            <a:r>
              <a:rPr sz="2000" b="1" i="1" spc="-5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гостей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9700" y="3863975"/>
            <a:ext cx="3097149" cy="2320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53678"/>
            <a:ext cx="3108296" cy="2331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8066" y="94233"/>
            <a:ext cx="71507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96790" algn="l"/>
              </a:tabLst>
            </a:pPr>
            <a:r>
              <a:rPr sz="3200" dirty="0"/>
              <a:t>Общ</a:t>
            </a:r>
            <a:r>
              <a:rPr sz="3200" spc="5" dirty="0"/>
              <a:t>е</a:t>
            </a:r>
            <a:r>
              <a:rPr sz="3200" spc="-5" dirty="0"/>
              <a:t>проф</a:t>
            </a:r>
            <a:r>
              <a:rPr sz="3200" spc="5" dirty="0"/>
              <a:t>е</a:t>
            </a:r>
            <a:r>
              <a:rPr sz="3200" dirty="0"/>
              <a:t>с</a:t>
            </a:r>
            <a:r>
              <a:rPr sz="3200" spc="5" dirty="0"/>
              <a:t>с</a:t>
            </a:r>
            <a:r>
              <a:rPr sz="3200" spc="-5" dirty="0"/>
              <a:t>ио</a:t>
            </a:r>
            <a:r>
              <a:rPr sz="3200" spc="5" dirty="0"/>
              <a:t>н</a:t>
            </a:r>
            <a:r>
              <a:rPr sz="3200" dirty="0"/>
              <a:t>альн</a:t>
            </a:r>
            <a:r>
              <a:rPr sz="3200" spc="-10" dirty="0"/>
              <a:t>ы</a:t>
            </a:r>
            <a:r>
              <a:rPr sz="3200" dirty="0"/>
              <a:t>е	ди</a:t>
            </a:r>
            <a:r>
              <a:rPr sz="3200" spc="5" dirty="0"/>
              <a:t>с</a:t>
            </a:r>
            <a:r>
              <a:rPr sz="3200" spc="-5" dirty="0"/>
              <a:t>цип</a:t>
            </a:r>
            <a:r>
              <a:rPr sz="3200" spc="5" dirty="0"/>
              <a:t>л</a:t>
            </a:r>
            <a:r>
              <a:rPr sz="3200" spc="-5" dirty="0"/>
              <a:t>ины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56130" y="650824"/>
            <a:ext cx="4375785" cy="6073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3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ОП.01 Менеджмент</a:t>
            </a:r>
            <a:r>
              <a:rPr sz="1600" b="1" i="1" spc="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управление</a:t>
            </a:r>
            <a:r>
              <a:rPr sz="1600" b="1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персоналом в</a:t>
            </a:r>
            <a:endParaRPr sz="1600">
              <a:latin typeface="Times New Roman"/>
              <a:cs typeface="Times New Roman"/>
            </a:endParaRPr>
          </a:p>
          <a:p>
            <a:pPr marL="355600">
              <a:lnSpc>
                <a:spcPts val="1630"/>
              </a:lnSpc>
            </a:pP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гостиничном</a:t>
            </a:r>
            <a:r>
              <a:rPr sz="1600" b="1" i="1" spc="-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деле</a:t>
            </a:r>
            <a:endParaRPr sz="1600">
              <a:latin typeface="Times New Roman"/>
              <a:cs typeface="Times New Roman"/>
            </a:endParaRPr>
          </a:p>
          <a:p>
            <a:pPr marL="12700" marR="142240">
              <a:lnSpc>
                <a:spcPts val="2300"/>
              </a:lnSpc>
              <a:spcBef>
                <a:spcPts val="145"/>
              </a:spcBef>
            </a:pP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ОП.02</a:t>
            </a:r>
            <a:r>
              <a:rPr sz="1600" b="1" i="1" spc="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Основы</a:t>
            </a:r>
            <a:r>
              <a:rPr sz="1600" b="1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маркетинга</a:t>
            </a:r>
            <a:r>
              <a:rPr sz="1600" b="1" i="1" spc="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гостиничных</a:t>
            </a:r>
            <a:r>
              <a:rPr sz="1600" b="1" i="1" spc="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услуг </a:t>
            </a:r>
            <a:r>
              <a:rPr sz="1600" b="1" i="1" spc="-38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ОП.03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Правовое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16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документационное</a:t>
            </a:r>
            <a:endParaRPr sz="1600">
              <a:latin typeface="Times New Roman"/>
              <a:cs typeface="Times New Roman"/>
            </a:endParaRPr>
          </a:p>
          <a:p>
            <a:pPr marL="355600">
              <a:lnSpc>
                <a:spcPts val="919"/>
              </a:lnSpc>
            </a:pP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обеспечение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профессиональной</a:t>
            </a:r>
            <a:endParaRPr sz="1600">
              <a:latin typeface="Times New Roman"/>
              <a:cs typeface="Times New Roman"/>
            </a:endParaRPr>
          </a:p>
          <a:p>
            <a:pPr marL="355600">
              <a:lnSpc>
                <a:spcPts val="1630"/>
              </a:lnSpc>
            </a:pP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деятельности</a:t>
            </a:r>
            <a:endParaRPr sz="1600">
              <a:latin typeface="Times New Roman"/>
              <a:cs typeface="Times New Roman"/>
            </a:endParaRPr>
          </a:p>
          <a:p>
            <a:pPr marL="355600" marR="686435" indent="-342900">
              <a:lnSpc>
                <a:spcPct val="70200"/>
              </a:lnSpc>
              <a:spcBef>
                <a:spcPts val="955"/>
              </a:spcBef>
            </a:pP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ОП.04</a:t>
            </a:r>
            <a:r>
              <a:rPr sz="16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Экономика</a:t>
            </a:r>
            <a:r>
              <a:rPr sz="1600" b="1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бухгалтерский</a:t>
            </a:r>
            <a:r>
              <a:rPr sz="1600" b="1" i="1" spc="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учет </a:t>
            </a:r>
            <a:r>
              <a:rPr sz="1600" b="1" i="1" spc="-38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гостиничного</a:t>
            </a:r>
            <a:r>
              <a:rPr sz="1600" b="1" i="1" spc="-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предприятия</a:t>
            </a:r>
            <a:endParaRPr sz="1600">
              <a:latin typeface="Times New Roman"/>
              <a:cs typeface="Times New Roman"/>
            </a:endParaRPr>
          </a:p>
          <a:p>
            <a:pPr marL="355600" marR="330200" indent="-342900">
              <a:lnSpc>
                <a:spcPct val="70000"/>
              </a:lnSpc>
              <a:spcBef>
                <a:spcPts val="960"/>
              </a:spcBef>
            </a:pP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ОП.05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Требования</a:t>
            </a:r>
            <a:r>
              <a:rPr sz="1600" b="1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к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зданиям</a:t>
            </a:r>
            <a:r>
              <a:rPr sz="16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 инженерным </a:t>
            </a:r>
            <a:r>
              <a:rPr sz="1600" b="1" i="1" spc="-38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системам</a:t>
            </a:r>
            <a:r>
              <a:rPr sz="1600" b="1" i="1" spc="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гостиничного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 предприятия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ОП.06</a:t>
            </a:r>
            <a:r>
              <a:rPr sz="16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Иностранный</a:t>
            </a:r>
            <a:r>
              <a:rPr sz="1600" b="1" i="1" spc="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язык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(второй)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635"/>
              </a:lnSpc>
              <a:spcBef>
                <a:spcPts val="385"/>
              </a:spcBef>
            </a:pP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ОП.07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 Предпринимательская</a:t>
            </a:r>
            <a:r>
              <a:rPr sz="1600" b="1" i="1" spc="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деятельность</a:t>
            </a:r>
            <a:r>
              <a:rPr sz="1600" b="1" i="1" spc="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</a:t>
            </a:r>
            <a:endParaRPr sz="1600">
              <a:latin typeface="Times New Roman"/>
              <a:cs typeface="Times New Roman"/>
            </a:endParaRPr>
          </a:p>
          <a:p>
            <a:pPr marL="355600">
              <a:lnSpc>
                <a:spcPts val="1635"/>
              </a:lnSpc>
            </a:pP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сфере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гостиничного бизнеса</a:t>
            </a:r>
            <a:endParaRPr sz="1600">
              <a:latin typeface="Times New Roman"/>
              <a:cs typeface="Times New Roman"/>
            </a:endParaRPr>
          </a:p>
          <a:p>
            <a:pPr marL="12700" marR="531495">
              <a:lnSpc>
                <a:spcPts val="2300"/>
              </a:lnSpc>
              <a:spcBef>
                <a:spcPts val="145"/>
              </a:spcBef>
            </a:pP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ОП.08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Организация</a:t>
            </a:r>
            <a:r>
              <a:rPr sz="1600" b="1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работы</a:t>
            </a:r>
            <a:r>
              <a:rPr sz="16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гостиницы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ОП.09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Безопасность</a:t>
            </a:r>
            <a:r>
              <a:rPr sz="16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жизнедеятельности </a:t>
            </a:r>
            <a:r>
              <a:rPr sz="1600" b="1" i="1" spc="-38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ОП.10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Глобальные</a:t>
            </a:r>
            <a:r>
              <a:rPr sz="1600" b="1" i="1" spc="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локальные</a:t>
            </a:r>
            <a:r>
              <a:rPr sz="1600" b="1" i="1" spc="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сети</a:t>
            </a:r>
            <a:endParaRPr sz="1600">
              <a:latin typeface="Times New Roman"/>
              <a:cs typeface="Times New Roman"/>
            </a:endParaRPr>
          </a:p>
          <a:p>
            <a:pPr marL="355600">
              <a:lnSpc>
                <a:spcPts val="1210"/>
              </a:lnSpc>
            </a:pP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бронирования</a:t>
            </a:r>
            <a:endParaRPr sz="1600">
              <a:latin typeface="Times New Roman"/>
              <a:cs typeface="Times New Roman"/>
            </a:endParaRPr>
          </a:p>
          <a:p>
            <a:pPr marL="355600" marR="540385" indent="-342900">
              <a:lnSpc>
                <a:spcPct val="70100"/>
              </a:lnSpc>
              <a:spcBef>
                <a:spcPts val="955"/>
              </a:spcBef>
            </a:pP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ОП.11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Стандартизация,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сертификация</a:t>
            </a:r>
            <a:r>
              <a:rPr sz="16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 </a:t>
            </a:r>
            <a:r>
              <a:rPr sz="1600" b="1" i="1" spc="-38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классификация</a:t>
            </a:r>
            <a:r>
              <a:rPr sz="1600" b="1" i="1" spc="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гостиниц</a:t>
            </a:r>
            <a:endParaRPr sz="1600">
              <a:latin typeface="Times New Roman"/>
              <a:cs typeface="Times New Roman"/>
            </a:endParaRPr>
          </a:p>
          <a:p>
            <a:pPr marL="355600" marR="512445" indent="-342900">
              <a:lnSpc>
                <a:spcPct val="70000"/>
              </a:lnSpc>
              <a:spcBef>
                <a:spcPts val="960"/>
              </a:spcBef>
            </a:pP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ОП.12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Организация</a:t>
            </a:r>
            <a:r>
              <a:rPr sz="1600" b="1" i="1" spc="-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службы</a:t>
            </a:r>
            <a:r>
              <a:rPr sz="1600" b="1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безопасности </a:t>
            </a:r>
            <a:r>
              <a:rPr sz="1600" b="1" i="1" spc="-38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гостиницы</a:t>
            </a:r>
            <a:endParaRPr sz="1600">
              <a:latin typeface="Times New Roman"/>
              <a:cs typeface="Times New Roman"/>
            </a:endParaRPr>
          </a:p>
          <a:p>
            <a:pPr marL="12700" marR="337185">
              <a:lnSpc>
                <a:spcPts val="2300"/>
              </a:lnSpc>
              <a:spcBef>
                <a:spcPts val="145"/>
              </a:spcBef>
            </a:pP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ОП.13</a:t>
            </a:r>
            <a:r>
              <a:rPr sz="1600" b="1" i="1" spc="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Мировая</a:t>
            </a:r>
            <a:r>
              <a:rPr sz="1600" b="1" i="1" spc="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индустрия</a:t>
            </a:r>
            <a:r>
              <a:rPr sz="1600" b="1" i="1" spc="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гостеприимства </a:t>
            </a:r>
            <a:r>
              <a:rPr sz="1600" b="1" i="1" spc="-38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ОП.14</a:t>
            </a:r>
            <a:r>
              <a:rPr sz="16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Бытовая</a:t>
            </a:r>
            <a:r>
              <a:rPr sz="1600" b="1" i="1" spc="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культура</a:t>
            </a:r>
            <a:r>
              <a:rPr sz="1600" b="1" i="1" spc="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и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этикет</a:t>
            </a:r>
            <a:r>
              <a:rPr sz="1600" b="1" i="1" spc="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народов</a:t>
            </a:r>
            <a:endParaRPr sz="1600">
              <a:latin typeface="Times New Roman"/>
              <a:cs typeface="Times New Roman"/>
            </a:endParaRPr>
          </a:p>
          <a:p>
            <a:pPr marL="355600">
              <a:lnSpc>
                <a:spcPts val="1210"/>
              </a:lnSpc>
            </a:pP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мира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ОП.15</a:t>
            </a:r>
            <a:r>
              <a:rPr sz="1600" b="1" i="1" spc="-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Туризм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3551" y="836675"/>
            <a:ext cx="1858899" cy="3300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6026" y="4437126"/>
            <a:ext cx="3162300" cy="1779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4426" y="0"/>
            <a:ext cx="675385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Область</a:t>
            </a:r>
            <a:r>
              <a:rPr spc="-35" dirty="0"/>
              <a:t> </a:t>
            </a:r>
            <a:r>
              <a:rPr spc="-5" dirty="0"/>
              <a:t>знаний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по </a:t>
            </a:r>
            <a:r>
              <a:rPr spc="-10" dirty="0"/>
              <a:t>общепрофессиональным</a:t>
            </a:r>
            <a:r>
              <a:rPr spc="30" dirty="0"/>
              <a:t> </a:t>
            </a:r>
            <a:r>
              <a:rPr spc="-10" dirty="0"/>
              <a:t>дисциплинам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1605" y="906881"/>
            <a:ext cx="7473315" cy="577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660" marR="2245995" indent="-315595">
              <a:lnSpc>
                <a:spcPct val="112999"/>
              </a:lnSpc>
              <a:spcBef>
                <a:spcPts val="100"/>
              </a:spcBef>
              <a:buClr>
                <a:srgbClr val="333399"/>
              </a:buClr>
              <a:buFont typeface="Times New Roman"/>
              <a:buChar char="*"/>
              <a:tabLst>
                <a:tab pos="354965" algn="l"/>
                <a:tab pos="355600" algn="l"/>
              </a:tabLst>
            </a:pPr>
            <a:r>
              <a:rPr dirty="0"/>
              <a:t>	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Функции,</a:t>
            </a:r>
            <a:r>
              <a:rPr sz="2000" b="1" i="1" spc="-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сущность</a:t>
            </a:r>
            <a:r>
              <a:rPr sz="2000" b="1" i="1" spc="-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20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характерные</a:t>
            </a:r>
            <a:r>
              <a:rPr sz="2000" b="1" i="1" spc="-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черты </a:t>
            </a:r>
            <a:r>
              <a:rPr sz="2000" b="1" i="1" spc="-48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современного</a:t>
            </a:r>
            <a:r>
              <a:rPr sz="2000" b="1" i="1" spc="-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менеджмента</a:t>
            </a:r>
            <a:endParaRPr sz="2000">
              <a:latin typeface="Times New Roman"/>
              <a:cs typeface="Times New Roman"/>
            </a:endParaRPr>
          </a:p>
          <a:p>
            <a:pPr marL="354965" marR="2373630" indent="-354965">
              <a:lnSpc>
                <a:spcPct val="120000"/>
              </a:lnSpc>
              <a:buClr>
                <a:srgbClr val="333399"/>
              </a:buClr>
              <a:buFont typeface="Times New Roman"/>
              <a:buChar char="*"/>
              <a:tabLst>
                <a:tab pos="354965" algn="l"/>
                <a:tab pos="355600" algn="l"/>
              </a:tabLst>
            </a:pP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Права</a:t>
            </a:r>
            <a:r>
              <a:rPr sz="2000" b="1" i="1" spc="-5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2000" b="1" i="1" spc="-1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обязанности</a:t>
            </a:r>
            <a:r>
              <a:rPr sz="2000" b="1" i="1" spc="-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работников</a:t>
            </a:r>
            <a:r>
              <a:rPr sz="2000" b="1" i="1" spc="-5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в</a:t>
            </a:r>
            <a:r>
              <a:rPr sz="2000" b="1" i="1" spc="-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сфере </a:t>
            </a:r>
            <a:r>
              <a:rPr sz="2000" b="1" i="1" spc="-48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профессиональной</a:t>
            </a:r>
            <a:r>
              <a:rPr sz="2000" b="1" i="1" spc="-5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деятельности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Font typeface="Times New Roman"/>
              <a:buChar char="*"/>
              <a:tabLst>
                <a:tab pos="354965" algn="l"/>
                <a:tab pos="355600" algn="l"/>
              </a:tabLst>
            </a:pP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Стандарты,</a:t>
            </a:r>
            <a:r>
              <a:rPr sz="2000" b="1" i="1" spc="-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нормы</a:t>
            </a:r>
            <a:r>
              <a:rPr sz="2000" b="1" i="1" spc="-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2000" b="1" i="1" spc="-2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правила</a:t>
            </a:r>
            <a:r>
              <a:rPr sz="2000" b="1" i="1" spc="-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ведения</a:t>
            </a:r>
            <a:r>
              <a:rPr sz="2000" b="1" i="1" spc="-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документации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Font typeface="Times New Roman"/>
              <a:buChar char="*"/>
              <a:tabLst>
                <a:tab pos="354965" algn="l"/>
                <a:tab pos="355600" algn="l"/>
              </a:tabLst>
            </a:pP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Материально-технические,</a:t>
            </a:r>
            <a:r>
              <a:rPr sz="2000" b="1" i="1" spc="-5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трудовые</a:t>
            </a:r>
            <a:r>
              <a:rPr sz="2000" b="1" i="1" spc="-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2000" b="1" i="1" spc="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финансовые</a:t>
            </a:r>
            <a:endParaRPr sz="2000">
              <a:latin typeface="Times New Roman"/>
              <a:cs typeface="Times New Roman"/>
            </a:endParaRPr>
          </a:p>
          <a:p>
            <a:pPr marL="391795">
              <a:lnSpc>
                <a:spcPct val="100000"/>
              </a:lnSpc>
              <a:spcBef>
                <a:spcPts val="484"/>
              </a:spcBef>
            </a:pP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ресурсы</a:t>
            </a:r>
            <a:r>
              <a:rPr sz="2000" b="1" i="1" spc="-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гостиничной</a:t>
            </a:r>
            <a:r>
              <a:rPr sz="2000" b="1" i="1" spc="-5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отрасли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Font typeface="Times New Roman"/>
              <a:buChar char="*"/>
              <a:tabLst>
                <a:tab pos="354965" algn="l"/>
                <a:tab pos="355600" algn="l"/>
              </a:tabLst>
            </a:pP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Организация</a:t>
            </a:r>
            <a:r>
              <a:rPr sz="2000" b="1" i="1" spc="11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производственного</a:t>
            </a:r>
            <a:r>
              <a:rPr sz="2000" b="1" i="1" spc="1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2000" b="1" i="1" spc="1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технологического</a:t>
            </a:r>
            <a:r>
              <a:rPr sz="2000" b="1" i="1" spc="11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процесса </a:t>
            </a:r>
            <a:r>
              <a:rPr sz="2000" b="1" i="1" spc="-48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в</a:t>
            </a:r>
            <a:r>
              <a:rPr sz="2000" b="1" i="1" spc="-2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гостинице.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Font typeface="Times New Roman"/>
              <a:buChar char="*"/>
              <a:tabLst>
                <a:tab pos="354965" algn="l"/>
                <a:tab pos="355600" algn="l"/>
              </a:tabLst>
            </a:pP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Особенности</a:t>
            </a:r>
            <a:r>
              <a:rPr sz="2000" b="1" i="1" spc="-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ценообразования</a:t>
            </a:r>
            <a:r>
              <a:rPr sz="2000" b="1" i="1" spc="-5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в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гостиничном</a:t>
            </a:r>
            <a:r>
              <a:rPr sz="2000" b="1" i="1" spc="-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сервисе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Font typeface="Times New Roman"/>
              <a:buChar char="*"/>
              <a:tabLst>
                <a:tab pos="354965" algn="l"/>
                <a:tab pos="355600" algn="l"/>
              </a:tabLst>
            </a:pP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Нормативно-правовая</a:t>
            </a:r>
            <a:r>
              <a:rPr sz="2000" b="1" i="1" spc="-5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база</a:t>
            </a:r>
            <a:r>
              <a:rPr sz="20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бухгалтерского</a:t>
            </a:r>
            <a:r>
              <a:rPr sz="2000" b="1" i="1" spc="-3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учета</a:t>
            </a:r>
            <a:endParaRPr sz="2000">
              <a:latin typeface="Times New Roman"/>
              <a:cs typeface="Times New Roman"/>
            </a:endParaRPr>
          </a:p>
          <a:p>
            <a:pPr marL="327660" marR="715010" indent="-315595">
              <a:lnSpc>
                <a:spcPct val="120000"/>
              </a:lnSpc>
              <a:buClr>
                <a:srgbClr val="333399"/>
              </a:buClr>
              <a:buFont typeface="Times New Roman"/>
              <a:buChar char="*"/>
              <a:tabLst>
                <a:tab pos="354965" algn="l"/>
                <a:tab pos="355600" algn="l"/>
              </a:tabLst>
            </a:pPr>
            <a:r>
              <a:rPr dirty="0"/>
              <a:t>	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Архитектурно-планировочные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решения и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принципы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оформления</a:t>
            </a:r>
            <a:r>
              <a:rPr sz="2000" b="1" i="1" spc="-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зданий</a:t>
            </a:r>
            <a:r>
              <a:rPr sz="2000" b="1" i="1" spc="-3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гостиниц</a:t>
            </a:r>
            <a:r>
              <a:rPr sz="2000" b="1" i="1" spc="-4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и</a:t>
            </a:r>
            <a:r>
              <a:rPr sz="2000" b="1" i="1" spc="-1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туристских</a:t>
            </a:r>
            <a:r>
              <a:rPr sz="2000" b="1" i="1" spc="-40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комплексов</a:t>
            </a:r>
            <a:endParaRPr sz="2000">
              <a:latin typeface="Times New Roman"/>
              <a:cs typeface="Times New Roman"/>
            </a:endParaRPr>
          </a:p>
          <a:p>
            <a:pPr marL="327660" marR="844550" indent="-315595">
              <a:lnSpc>
                <a:spcPct val="120000"/>
              </a:lnSpc>
              <a:buClr>
                <a:srgbClr val="333399"/>
              </a:buClr>
              <a:buFont typeface="Times New Roman"/>
              <a:buChar char="*"/>
              <a:tabLst>
                <a:tab pos="354965" algn="l"/>
                <a:tab pos="355600" algn="l"/>
              </a:tabLst>
            </a:pPr>
            <a:r>
              <a:rPr dirty="0"/>
              <a:t>	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Организация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и проведение мероприятий по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защите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 работающих и населения </a:t>
            </a:r>
            <a:r>
              <a:rPr sz="2000" b="1" i="1" spc="5" dirty="0">
                <a:solidFill>
                  <a:srgbClr val="333300"/>
                </a:solidFill>
                <a:latin typeface="Times New Roman"/>
                <a:cs typeface="Times New Roman"/>
              </a:rPr>
              <a:t>от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негативных </a:t>
            </a:r>
            <a:r>
              <a:rPr sz="2000" b="1" i="1" spc="-5" dirty="0">
                <a:solidFill>
                  <a:srgbClr val="333300"/>
                </a:solidFill>
                <a:latin typeface="Times New Roman"/>
                <a:cs typeface="Times New Roman"/>
              </a:rPr>
              <a:t>воздействий </a:t>
            </a:r>
            <a:r>
              <a:rPr sz="2000" b="1" i="1" spc="-484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чрезвычайных</a:t>
            </a:r>
            <a:r>
              <a:rPr sz="2000" b="1" i="1" spc="-55" dirty="0">
                <a:solidFill>
                  <a:srgbClr val="3333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33300"/>
                </a:solidFill>
                <a:latin typeface="Times New Roman"/>
                <a:cs typeface="Times New Roman"/>
              </a:rPr>
              <a:t>ситуаций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657</Words>
  <Application>Microsoft Office PowerPoint</Application>
  <PresentationFormat>Экран (4:3)</PresentationFormat>
  <Paragraphs>149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Специальность 43.02.16</vt:lpstr>
      <vt:lpstr>Основные виды</vt:lpstr>
      <vt:lpstr>Базы производственных практик:</vt:lpstr>
      <vt:lpstr>Организация и контроль текущей деятельности работников службы приема и размещения</vt:lpstr>
      <vt:lpstr>Организация и контроль текущей деятельности</vt:lpstr>
      <vt:lpstr>Организация и контроль текущей деятельности работников  службы обслуживания и эксплуатации номерного фонда</vt:lpstr>
      <vt:lpstr>Презентация PowerPoint</vt:lpstr>
      <vt:lpstr>Общепрофессиональные дисциплины</vt:lpstr>
      <vt:lpstr>Область знаний по общепрофессиональным дисциплинам</vt:lpstr>
      <vt:lpstr>Профессиональные модули</vt:lpstr>
      <vt:lpstr>Область знаний по профессиональным дисциплинам</vt:lpstr>
      <vt:lpstr>Презентация PowerPoint</vt:lpstr>
      <vt:lpstr>Презентация PowerPoint</vt:lpstr>
      <vt:lpstr>Возможности самосовершенствования 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Специальность 270116</dc:title>
  <dc:creator>User</dc:creator>
  <cp:lastModifiedBy>Юманова Анна Михайловна</cp:lastModifiedBy>
  <cp:revision>2</cp:revision>
  <dcterms:created xsi:type="dcterms:W3CDTF">2023-06-15T07:52:05Z</dcterms:created>
  <dcterms:modified xsi:type="dcterms:W3CDTF">2024-05-24T11:34:47Z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2023-06-15T00:00:00Z</vt:filetime>
  </property>
</Properties>
</file>