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4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66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33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66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66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137" y="3414712"/>
            <a:ext cx="180975" cy="34448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414712"/>
            <a:ext cx="350837" cy="34448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425" y="3414712"/>
            <a:ext cx="366712" cy="34448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0112" y="3428936"/>
            <a:ext cx="323850" cy="34306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2425" y="4184650"/>
            <a:ext cx="544512" cy="10255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2425" y="4616450"/>
            <a:ext cx="544512" cy="10223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2425" y="5024374"/>
            <a:ext cx="544512" cy="102241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2425" y="5429250"/>
            <a:ext cx="544512" cy="102393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2425" y="5837237"/>
            <a:ext cx="544512" cy="102076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2055" y="6242050"/>
            <a:ext cx="414881" cy="61594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2425" y="3756025"/>
            <a:ext cx="544512" cy="102235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2425" y="3414776"/>
            <a:ext cx="547687" cy="91122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9137" y="0"/>
            <a:ext cx="180975" cy="344017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350837" cy="344017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52425" y="0"/>
            <a:ext cx="366712" cy="344017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00112" y="0"/>
            <a:ext cx="323850" cy="344017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425" y="789050"/>
            <a:ext cx="544512" cy="102387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2425" y="1196974"/>
            <a:ext cx="544512" cy="102235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2425" y="1603374"/>
            <a:ext cx="544512" cy="102235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2425" y="2009775"/>
            <a:ext cx="544512" cy="102387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2425" y="2416175"/>
            <a:ext cx="544512" cy="102552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3119" y="6632575"/>
            <a:ext cx="76889" cy="22542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425" y="335026"/>
            <a:ext cx="544512" cy="10238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2425" y="0"/>
            <a:ext cx="547687" cy="90487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55600" y="0"/>
            <a:ext cx="238711" cy="45554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425" y="2851150"/>
            <a:ext cx="544512" cy="102387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23962" y="0"/>
            <a:ext cx="333375" cy="685647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14312" y="0"/>
            <a:ext cx="809625" cy="6856730"/>
          </a:xfrm>
          <a:custGeom>
            <a:avLst/>
            <a:gdLst/>
            <a:ahLst/>
            <a:cxnLst/>
            <a:rect l="l" t="t" r="r" b="b"/>
            <a:pathLst>
              <a:path w="809625" h="6856730">
                <a:moveTo>
                  <a:pt x="0" y="0"/>
                </a:moveTo>
                <a:lnTo>
                  <a:pt x="0" y="6856412"/>
                </a:lnTo>
              </a:path>
              <a:path w="809625" h="6856730">
                <a:moveTo>
                  <a:pt x="809625" y="0"/>
                </a:moveTo>
                <a:lnTo>
                  <a:pt x="809625" y="6856412"/>
                </a:lnTo>
              </a:path>
            </a:pathLst>
          </a:custGeom>
          <a:ln w="12700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39" y="285953"/>
            <a:ext cx="8545321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666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9880" y="3012033"/>
            <a:ext cx="7332980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33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7004" y="566115"/>
            <a:ext cx="470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dirty="0" err="1"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Специальность</a:t>
            </a:r>
            <a:r>
              <a:rPr sz="3600" b="0" u="heavy" spc="-105" dirty="0"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0" u="heavy" dirty="0" smtClean="0"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21.02.</a:t>
            </a:r>
            <a:r>
              <a:rPr lang="ru-RU" sz="3600" b="0" u="heavy" dirty="0" smtClean="0"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20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4435" y="1577467"/>
            <a:ext cx="5541010" cy="239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dirty="0">
                <a:solidFill>
                  <a:srgbClr val="666699"/>
                </a:solidFill>
                <a:latin typeface="Arial"/>
                <a:cs typeface="Arial"/>
              </a:rPr>
              <a:t>Прикладная</a:t>
            </a:r>
            <a:r>
              <a:rPr sz="4000" b="1" i="1" spc="-6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666699"/>
                </a:solidFill>
                <a:latin typeface="Arial"/>
                <a:cs typeface="Arial"/>
              </a:rPr>
              <a:t>геодезия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0">
              <a:latin typeface="Arial"/>
              <a:cs typeface="Arial"/>
            </a:endParaRPr>
          </a:p>
          <a:p>
            <a:pPr marL="996950" marR="1173480" indent="211454">
              <a:lnSpc>
                <a:spcPct val="120000"/>
              </a:lnSpc>
              <a:spcBef>
                <a:spcPts val="5"/>
              </a:spcBef>
            </a:pPr>
            <a:r>
              <a:rPr sz="28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Квалификация</a:t>
            </a:r>
            <a:r>
              <a:rPr sz="2800" b="1" i="1" u="heavy" spc="2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– </a:t>
            </a:r>
            <a:r>
              <a:rPr sz="2800" b="1" i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800" b="1" i="1" u="heavy" spc="-4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т</a:t>
            </a:r>
            <a:r>
              <a:rPr sz="2800" b="1" i="1" u="heavy" spc="-4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е</a:t>
            </a:r>
            <a:r>
              <a:rPr sz="2800" b="1" i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х</a:t>
            </a:r>
            <a:r>
              <a:rPr sz="2800" b="1" i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н</a:t>
            </a:r>
            <a:r>
              <a:rPr sz="28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и</a:t>
            </a:r>
            <a:r>
              <a:rPr sz="2800" b="1" i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к</a:t>
            </a:r>
            <a:r>
              <a:rPr sz="28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-</a:t>
            </a:r>
            <a:r>
              <a:rPr sz="2800" b="1" i="1" u="heavy" spc="-8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г</a:t>
            </a:r>
            <a:r>
              <a:rPr sz="2800" b="1" i="1" u="heavy" spc="3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е</a:t>
            </a:r>
            <a:r>
              <a:rPr sz="28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одези</a:t>
            </a:r>
            <a:r>
              <a:rPr sz="2800" b="1" i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с</a:t>
            </a:r>
            <a:r>
              <a:rPr sz="28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Arial"/>
                <a:cs typeface="Arial"/>
              </a:rPr>
              <a:t>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1883" y="4741926"/>
            <a:ext cx="3029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Срок</a:t>
            </a:r>
            <a:r>
              <a:rPr sz="2000" b="1" spc="-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обучения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–</a:t>
            </a:r>
            <a:r>
              <a:rPr sz="2000" b="1" spc="-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333300"/>
                </a:solidFill>
                <a:latin typeface="Arial"/>
                <a:cs typeface="Arial"/>
              </a:rPr>
              <a:t>3г.10м.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683" y="153415"/>
            <a:ext cx="5730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Профессиональные</a:t>
            </a:r>
            <a:r>
              <a:rPr sz="3600" spc="-90" dirty="0"/>
              <a:t> </a:t>
            </a:r>
            <a:r>
              <a:rPr sz="3600" spc="-5" dirty="0"/>
              <a:t>модули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82978" y="821563"/>
            <a:ext cx="7370445" cy="55321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715" indent="-342900">
              <a:lnSpc>
                <a:spcPts val="1340"/>
              </a:lnSpc>
              <a:spcBef>
                <a:spcPts val="430"/>
              </a:spcBef>
              <a:tabLst>
                <a:tab pos="678180" algn="l"/>
                <a:tab pos="1829435" algn="l"/>
                <a:tab pos="2420620" algn="l"/>
                <a:tab pos="2748280" algn="l"/>
                <a:tab pos="3644900" algn="l"/>
                <a:tab pos="4973955" algn="l"/>
                <a:tab pos="6122670" algn="l"/>
                <a:tab pos="6688455" algn="l"/>
                <a:tab pos="6926580" algn="l"/>
              </a:tabLst>
            </a:pP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1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1	В</a:t>
            </a:r>
            <a:r>
              <a:rPr sz="1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ы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ол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ен</a:t>
            </a:r>
            <a:r>
              <a:rPr sz="1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е	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аб</a:t>
            </a:r>
            <a:r>
              <a:rPr sz="1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т	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о	с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з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данию	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ге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оде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з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ческ</a:t>
            </a:r>
            <a:r>
              <a:rPr sz="1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х,	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ивелир</a:t>
            </a:r>
            <a:r>
              <a:rPr sz="1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ы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х	се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ей	и	се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1400" b="1" u="heavy" spc="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й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специального</a:t>
            </a:r>
            <a:r>
              <a:rPr sz="1400" b="1" u="heavy" spc="-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назначения</a:t>
            </a:r>
            <a:endParaRPr sz="1400">
              <a:latin typeface="Times New Roman"/>
              <a:cs typeface="Times New Roman"/>
            </a:endParaRPr>
          </a:p>
          <a:p>
            <a:pPr marL="355600" marR="6985" indent="-342900">
              <a:lnSpc>
                <a:spcPts val="1340"/>
              </a:lnSpc>
              <a:spcBef>
                <a:spcPts val="345"/>
              </a:spcBef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  <a:tab pos="1334135" algn="l"/>
                <a:tab pos="2554605" algn="l"/>
                <a:tab pos="3463290" algn="l"/>
                <a:tab pos="3844290" algn="l"/>
                <a:tab pos="4907915" algn="l"/>
                <a:tab pos="5874385" algn="l"/>
                <a:tab pos="6094095" algn="l"/>
                <a:tab pos="6718934" algn="l"/>
              </a:tabLst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МДК.</a:t>
            </a:r>
            <a:r>
              <a:rPr sz="14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01</a:t>
            </a: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.</a:t>
            </a:r>
            <a:r>
              <a:rPr sz="14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0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1	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Г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оде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з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че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ск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ие	и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з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ме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р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ия	для	определения	коо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р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ди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ат	и	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выс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т	пунктов  геодезических</a:t>
            </a:r>
            <a:r>
              <a:rPr sz="1400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сетей и сетей специального</a:t>
            </a:r>
            <a:r>
              <a:rPr sz="14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назначения</a:t>
            </a:r>
            <a:endParaRPr sz="1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340"/>
              </a:lnSpc>
              <a:spcBef>
                <a:spcPts val="345"/>
              </a:spcBef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МДК.01.02</a:t>
            </a:r>
            <a:r>
              <a:rPr sz="1400" b="1" i="1" spc="20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Методы</a:t>
            </a:r>
            <a:r>
              <a:rPr sz="1400" i="1" spc="1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математической</a:t>
            </a:r>
            <a:r>
              <a:rPr sz="1400" i="1" spc="2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обработки</a:t>
            </a:r>
            <a:r>
              <a:rPr sz="1400" i="1" spc="1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результатов</a:t>
            </a:r>
            <a:r>
              <a:rPr sz="1400" i="1" spc="20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полевых</a:t>
            </a:r>
            <a:r>
              <a:rPr sz="1400" i="1" spc="1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 </a:t>
            </a:r>
            <a:r>
              <a:rPr sz="1400" i="1" spc="-3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измерений</a:t>
            </a:r>
            <a:r>
              <a:rPr sz="14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оценка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их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точности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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ПМ.02</a:t>
            </a:r>
            <a:r>
              <a:rPr sz="1400" b="1" u="heavy" spc="-2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Выполнение</a:t>
            </a:r>
            <a:r>
              <a:rPr sz="1400" b="1" u="heavy" spc="4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топографических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съемок,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графического</a:t>
            </a:r>
            <a:r>
              <a:rPr sz="1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b="1" u="heavy" spc="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цифрового оформления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результатов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МДК.02.01</a:t>
            </a:r>
            <a:r>
              <a:rPr sz="1400" b="1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Технология</a:t>
            </a:r>
            <a:r>
              <a:rPr sz="14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топографических</a:t>
            </a:r>
            <a:r>
              <a:rPr sz="1400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съемок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МДК.02.02</a:t>
            </a:r>
            <a:r>
              <a:rPr sz="1400" b="1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Электронные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средства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методы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4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измерений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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ПМ.03</a:t>
            </a:r>
            <a:r>
              <a:rPr sz="1400" b="1" u="heavy" spc="-3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Организация работы</a:t>
            </a:r>
            <a:r>
              <a:rPr sz="1400" b="1" u="heavy" spc="-4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коллектива</a:t>
            </a:r>
            <a:r>
              <a:rPr sz="1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исполнителей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МДК.03.01</a:t>
            </a:r>
            <a:r>
              <a:rPr sz="14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Основы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управления</a:t>
            </a:r>
            <a:r>
              <a:rPr sz="1400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персоналом</a:t>
            </a:r>
            <a:r>
              <a:rPr sz="1400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производственного</a:t>
            </a:r>
            <a:r>
              <a:rPr sz="1400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подразделения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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ПМ.04</a:t>
            </a:r>
            <a:r>
              <a:rPr sz="1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Проведение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работ</a:t>
            </a:r>
            <a:r>
              <a:rPr sz="1400" b="1" u="heavy" spc="-2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b="1" u="heavy" spc="2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геодезическому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сопровождению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строительства</a:t>
            </a:r>
            <a:r>
              <a:rPr sz="1400" b="1" u="heavy" spc="-4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 эксплуатации</a:t>
            </a:r>
            <a:r>
              <a:rPr sz="1400" b="1" u="heavy" spc="-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зданий</a:t>
            </a:r>
            <a:r>
              <a:rPr sz="1400" b="1" u="heavy" spc="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инженерных</a:t>
            </a:r>
            <a:r>
              <a:rPr sz="1400" b="1" u="heavy" spc="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сооружений</a:t>
            </a:r>
            <a:endParaRPr sz="14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340"/>
              </a:lnSpc>
              <a:spcBef>
                <a:spcPts val="330"/>
              </a:spcBef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МДК.04.01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Геодезическое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обеспечение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проектирования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строительства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 </a:t>
            </a:r>
            <a:r>
              <a:rPr sz="1400" i="1" spc="-3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МДК.04.02</a:t>
            </a:r>
            <a:r>
              <a:rPr sz="14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Проектирование</a:t>
            </a:r>
            <a:r>
              <a:rPr sz="14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строительство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зданий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 сооружений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ts val="1510"/>
              </a:lnSpc>
              <a:spcBef>
                <a:spcPts val="5"/>
              </a:spcBef>
              <a:buClr>
                <a:srgbClr val="000000"/>
              </a:buClr>
              <a:buSzPct val="78571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МДК.04.03</a:t>
            </a:r>
            <a:r>
              <a:rPr sz="1400" b="1" i="1" spc="5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Комплекс</a:t>
            </a:r>
            <a:r>
              <a:rPr sz="1400" i="1" spc="5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топографо-геодезических</a:t>
            </a:r>
            <a:r>
              <a:rPr sz="1400" i="1" spc="5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400" i="1" spc="5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</a:t>
            </a:r>
            <a:r>
              <a:rPr sz="1400" i="1" spc="5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400" i="1" spc="5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изысканиях</a:t>
            </a:r>
            <a:r>
              <a:rPr sz="1400" i="1" spc="5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355600">
              <a:lnSpc>
                <a:spcPts val="1510"/>
              </a:lnSpc>
            </a:pP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строительстве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372235">
              <a:lnSpc>
                <a:spcPct val="100000"/>
              </a:lnSpc>
            </a:pP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ПМ.05</a:t>
            </a:r>
            <a:r>
              <a:rPr sz="1400" b="1" u="heavy" spc="-2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Выполнение</a:t>
            </a:r>
            <a:r>
              <a:rPr sz="1400" b="1" u="heavy" spc="3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работ</a:t>
            </a:r>
            <a:r>
              <a:rPr sz="1400" b="1" u="heavy" spc="-2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b="1" u="heavy" spc="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одной</a:t>
            </a:r>
            <a:r>
              <a:rPr sz="1400" b="1" u="heavy" spc="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sz="1400" b="1" u="heavy" spc="1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нескольким</a:t>
            </a:r>
            <a:r>
              <a:rPr sz="1400" b="1" u="heavy" spc="1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профессиям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рабочих, </a:t>
            </a:r>
            <a:r>
              <a:rPr sz="1400" b="1" spc="-3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должностям</a:t>
            </a:r>
            <a:r>
              <a:rPr sz="1400" b="1" u="heavy" spc="-30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служащих</a:t>
            </a:r>
            <a:endParaRPr sz="1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335"/>
              </a:spcBef>
              <a:buSzPct val="60714"/>
              <a:buFont typeface="Wingdings"/>
              <a:buChar char=""/>
              <a:tabLst>
                <a:tab pos="387350" algn="l"/>
                <a:tab pos="387985" algn="l"/>
              </a:tabLst>
            </a:pPr>
            <a:r>
              <a:rPr dirty="0"/>
              <a:t>	</a:t>
            </a: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МДК.05.01</a:t>
            </a:r>
            <a:r>
              <a:rPr sz="1400" b="1" i="1" spc="1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400" i="1" spc="1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400" i="1" spc="10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замерщика</a:t>
            </a:r>
            <a:r>
              <a:rPr sz="1400" i="1" spc="1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на</a:t>
            </a:r>
            <a:r>
              <a:rPr sz="1400" i="1" spc="1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топографо-геодезических</a:t>
            </a:r>
            <a:r>
              <a:rPr sz="1400" i="1" spc="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10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маркшейдерских </a:t>
            </a:r>
            <a:r>
              <a:rPr sz="1400" i="1" spc="-3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работах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969" y="283158"/>
            <a:ext cx="5345430" cy="118046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715"/>
              </a:spcBef>
            </a:pPr>
            <a:r>
              <a:rPr sz="2800" spc="-5" dirty="0">
                <a:solidFill>
                  <a:srgbClr val="333300"/>
                </a:solidFill>
              </a:rPr>
              <a:t>Практическая</a:t>
            </a:r>
            <a:r>
              <a:rPr sz="2800" spc="-40" dirty="0">
                <a:solidFill>
                  <a:srgbClr val="333300"/>
                </a:solidFill>
              </a:rPr>
              <a:t> </a:t>
            </a:r>
            <a:r>
              <a:rPr sz="2800" spc="-5" dirty="0">
                <a:solidFill>
                  <a:srgbClr val="333300"/>
                </a:solidFill>
              </a:rPr>
              <a:t>подготовка</a:t>
            </a:r>
            <a:endParaRPr sz="2800"/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600" u="heavy" spc="-5" dirty="0">
                <a:uFill>
                  <a:solidFill>
                    <a:srgbClr val="666699"/>
                  </a:solidFill>
                </a:uFill>
              </a:rPr>
              <a:t>Осваиваемые</a:t>
            </a:r>
            <a:r>
              <a:rPr sz="3600" u="heavy" spc="-20" dirty="0">
                <a:uFill>
                  <a:solidFill>
                    <a:srgbClr val="666699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666699"/>
                  </a:solidFill>
                </a:uFill>
              </a:rPr>
              <a:t>профессии: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73017" y="1564893"/>
            <a:ext cx="2934335" cy="100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333300"/>
                </a:solidFill>
                <a:uFill>
                  <a:solidFill>
                    <a:srgbClr val="333300"/>
                  </a:solidFill>
                </a:uFill>
                <a:latin typeface="Times New Roman"/>
                <a:cs typeface="Times New Roman"/>
              </a:rPr>
              <a:t>Замерщик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</a:t>
            </a:r>
            <a:r>
              <a:rPr sz="18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топографо-геодезических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маркшейдерских</a:t>
            </a:r>
            <a:r>
              <a:rPr sz="18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работах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1" y="2895601"/>
            <a:ext cx="318135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jec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07" y="2986151"/>
            <a:ext cx="3128433" cy="234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961" y="135128"/>
            <a:ext cx="60312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9310" marR="81915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Материа</a:t>
            </a:r>
            <a:r>
              <a:rPr sz="2800" dirty="0"/>
              <a:t>л</a:t>
            </a:r>
            <a:r>
              <a:rPr sz="2800" spc="-5" dirty="0"/>
              <a:t>ьно-</a:t>
            </a:r>
            <a:r>
              <a:rPr sz="2800" spc="-10" dirty="0"/>
              <a:t>т</a:t>
            </a:r>
            <a:r>
              <a:rPr sz="2800" spc="-20" dirty="0"/>
              <a:t>е</a:t>
            </a:r>
            <a:r>
              <a:rPr sz="2800" spc="-5" dirty="0"/>
              <a:t>хнич</a:t>
            </a:r>
            <a:r>
              <a:rPr sz="2800" spc="-15" dirty="0"/>
              <a:t>е</a:t>
            </a:r>
            <a:r>
              <a:rPr sz="2800" spc="-5" dirty="0"/>
              <a:t>ское,  учебно-методическое,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5" dirty="0"/>
              <a:t>кадровое</a:t>
            </a:r>
            <a:r>
              <a:rPr sz="2800" spc="-20" dirty="0"/>
              <a:t> </a:t>
            </a:r>
            <a:r>
              <a:rPr sz="2800" spc="-10" dirty="0"/>
              <a:t>обеспечение</a:t>
            </a:r>
            <a:r>
              <a:rPr sz="2800" spc="-5" dirty="0"/>
              <a:t> </a:t>
            </a:r>
            <a:r>
              <a:rPr sz="2800" spc="-10" dirty="0"/>
              <a:t>специальности</a:t>
            </a:r>
            <a:endParaRPr sz="28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517822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3860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3251199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352" y="166877"/>
            <a:ext cx="45802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Возможности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с</a:t>
            </a:r>
            <a:r>
              <a:rPr spc="10" dirty="0"/>
              <a:t>а</a:t>
            </a:r>
            <a:r>
              <a:rPr spc="-5" dirty="0"/>
              <a:t>м</a:t>
            </a:r>
            <a:r>
              <a:rPr spc="5" dirty="0"/>
              <a:t>о</a:t>
            </a:r>
            <a:r>
              <a:rPr dirty="0"/>
              <a:t>с</a:t>
            </a:r>
            <a:r>
              <a:rPr spc="10" dirty="0"/>
              <a:t>о</a:t>
            </a:r>
            <a:r>
              <a:rPr spc="-15" dirty="0"/>
              <a:t>в</a:t>
            </a:r>
            <a:r>
              <a:rPr dirty="0"/>
              <a:t>ершен</a:t>
            </a:r>
            <a:r>
              <a:rPr spc="10" dirty="0"/>
              <a:t>с</a:t>
            </a:r>
            <a:r>
              <a:rPr spc="-5" dirty="0"/>
              <a:t>твов</a:t>
            </a:r>
            <a:r>
              <a:rPr spc="-15" dirty="0"/>
              <a:t>а</a:t>
            </a:r>
            <a:r>
              <a:rPr spc="-5" dirty="0"/>
              <a:t>ния 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самореализации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8452" y="1810613"/>
            <a:ext cx="4811395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Кружковая</a:t>
            </a:r>
            <a:r>
              <a:rPr sz="2000" b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работа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Научно-исследовательская</a:t>
            </a:r>
            <a:r>
              <a:rPr sz="2000" b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работа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Дополнительное</a:t>
            </a:r>
            <a:r>
              <a:rPr sz="2000" b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образование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Олимпиады,</a:t>
            </a:r>
            <a:r>
              <a:rPr sz="2000" b="1" spc="-8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конкурсы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333300"/>
                </a:solidFill>
                <a:latin typeface="Arial"/>
                <a:cs typeface="Arial"/>
              </a:rPr>
              <a:t>Факультативы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52045"/>
            <a:ext cx="1828800" cy="250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351" y="3837887"/>
            <a:ext cx="3244850" cy="252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37887"/>
            <a:ext cx="1890649" cy="252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65342"/>
            <a:ext cx="492887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/>
              <a:t>Основные</a:t>
            </a:r>
            <a:r>
              <a:rPr sz="2400" spc="-35" dirty="0"/>
              <a:t> </a:t>
            </a:r>
            <a:r>
              <a:rPr sz="2400" spc="-5" dirty="0"/>
              <a:t>виды</a:t>
            </a:r>
            <a:r>
              <a:rPr sz="2400" spc="-15" dirty="0"/>
              <a:t> </a:t>
            </a:r>
            <a:r>
              <a:rPr sz="2400" spc="-5" dirty="0"/>
              <a:t>профессиональной</a:t>
            </a:r>
            <a:endParaRPr sz="2400"/>
          </a:p>
          <a:p>
            <a:pPr marL="109855">
              <a:lnSpc>
                <a:spcPct val="100000"/>
              </a:lnSpc>
              <a:spcBef>
                <a:spcPts val="580"/>
              </a:spcBef>
            </a:pPr>
            <a:r>
              <a:rPr sz="2400" dirty="0"/>
              <a:t>деятельности</a:t>
            </a:r>
            <a:r>
              <a:rPr sz="2400" spc="-55" dirty="0"/>
              <a:t> </a:t>
            </a:r>
            <a:r>
              <a:rPr sz="2400" spc="-5" dirty="0"/>
              <a:t>техника-геодезиста: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11605" y="948969"/>
            <a:ext cx="5459730" cy="204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0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созданию</a:t>
            </a:r>
            <a:r>
              <a:rPr sz="13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геодезических,</a:t>
            </a:r>
            <a:r>
              <a:rPr sz="1300" b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нивелирных</a:t>
            </a:r>
            <a:r>
              <a:rPr sz="1300" b="1" spc="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 </a:t>
            </a:r>
            <a:r>
              <a:rPr sz="1300" b="1" spc="-3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специального</a:t>
            </a:r>
            <a:r>
              <a:rPr sz="13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назначения</a:t>
            </a:r>
            <a:endParaRPr sz="13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spcBef>
                <a:spcPts val="310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300" b="1" spc="2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топографических</a:t>
            </a:r>
            <a:r>
              <a:rPr sz="1300" b="1" spc="2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съемок,</a:t>
            </a:r>
            <a:r>
              <a:rPr sz="1300" b="1" spc="2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графического</a:t>
            </a:r>
            <a:r>
              <a:rPr sz="1300" b="1" spc="2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300" b="1" spc="2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цифрового </a:t>
            </a:r>
            <a:r>
              <a:rPr sz="1300" b="1" spc="-3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оформления</a:t>
            </a:r>
            <a:r>
              <a:rPr sz="13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их</a:t>
            </a:r>
            <a:r>
              <a:rPr sz="13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результатов</a:t>
            </a:r>
            <a:endParaRPr sz="1300">
              <a:latin typeface="Times New Roman"/>
              <a:cs typeface="Times New Roman"/>
            </a:endParaRPr>
          </a:p>
          <a:p>
            <a:pPr marL="143510" indent="-131445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работы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коллектива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исполнителей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10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Проведение</a:t>
            </a:r>
            <a:r>
              <a:rPr sz="1300" b="1" spc="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300" b="1" spc="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spc="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геодезическому</a:t>
            </a:r>
            <a:r>
              <a:rPr sz="1300" b="1" spc="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сопровождению</a:t>
            </a:r>
            <a:r>
              <a:rPr sz="1300" b="1" spc="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строительства</a:t>
            </a:r>
            <a:r>
              <a:rPr sz="1300" b="1" spc="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300" b="1" spc="-3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зданий</a:t>
            </a:r>
            <a:r>
              <a:rPr sz="1300" b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3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300" b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</a:t>
            </a:r>
            <a:endParaRPr sz="130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3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300" b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одной</a:t>
            </a:r>
            <a:r>
              <a:rPr sz="1300" b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или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нескольким</a:t>
            </a:r>
            <a:r>
              <a:rPr sz="1300" b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профессиям</a:t>
            </a:r>
            <a:r>
              <a:rPr sz="1300" b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рабочих, </a:t>
            </a:r>
            <a:r>
              <a:rPr sz="1300" b="1" spc="-3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должностям</a:t>
            </a:r>
            <a:r>
              <a:rPr sz="1300" b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служащих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8192" y="3037789"/>
            <a:ext cx="2145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66699"/>
                </a:solidFill>
                <a:latin typeface="Times New Roman"/>
                <a:cs typeface="Times New Roman"/>
              </a:rPr>
              <a:t>Виды</a:t>
            </a:r>
            <a:r>
              <a:rPr sz="2400" b="1" spc="-75" dirty="0">
                <a:solidFill>
                  <a:srgbClr val="6666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66699"/>
                </a:solidFill>
                <a:latin typeface="Times New Roman"/>
                <a:cs typeface="Times New Roman"/>
              </a:rPr>
              <a:t>практик: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1605" y="3449573"/>
            <a:ext cx="5458460" cy="299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УП.01.01 и УП.01.02 Учебные практики по ПМ.01 Выполнение работ 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созданию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геодезических,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нивелирных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 сетей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специального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назначения</a:t>
            </a:r>
            <a:endParaRPr sz="13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310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ПП.02.01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Производственная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ПМ.02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 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топографических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съемок,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графического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цифрового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оформления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их </a:t>
            </a:r>
            <a:r>
              <a:rPr sz="1300" b="1" spc="-3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результатов</a:t>
            </a:r>
            <a:endParaRPr sz="13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ПП.03.01 Производственная практика 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по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ПМ.03 Организация работы 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коллектива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исполнителей</a:t>
            </a:r>
            <a:endParaRPr sz="13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145" algn="l"/>
              </a:tabLst>
            </a:pP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УП.04.01 Учебная практика</a:t>
            </a:r>
            <a:r>
              <a:rPr sz="1300" b="1" spc="3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ПП.04.01 Производственная практика 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ПМ.04.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Проведение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по</a:t>
            </a:r>
            <a:r>
              <a:rPr sz="13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геодезическому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сопровождению </a:t>
            </a:r>
            <a:r>
              <a:rPr sz="13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строительства</a:t>
            </a:r>
            <a:r>
              <a:rPr sz="1300" b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3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</a:t>
            </a:r>
            <a:r>
              <a:rPr sz="13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зданий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3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300" b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</a:t>
            </a:r>
            <a:endParaRPr sz="1300" dirty="0">
              <a:latin typeface="Times New Roman"/>
              <a:cs typeface="Times New Roman"/>
            </a:endParaRPr>
          </a:p>
          <a:p>
            <a:pPr marL="144145" indent="-132080" algn="just">
              <a:lnSpc>
                <a:spcPct val="100000"/>
              </a:lnSpc>
              <a:spcBef>
                <a:spcPts val="310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44780" algn="l"/>
              </a:tabLst>
            </a:pP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УП.05.01</a:t>
            </a:r>
            <a:r>
              <a:rPr sz="1300" b="1" spc="3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Учебная</a:t>
            </a:r>
            <a:r>
              <a:rPr sz="1300" b="1" spc="3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300" b="1" spc="3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spc="3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ПМ.05</a:t>
            </a:r>
            <a:r>
              <a:rPr sz="1300" b="1" spc="3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300" b="1" spc="2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300" b="1" spc="3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300" b="1" spc="2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одной</a:t>
            </a:r>
            <a:endParaRPr sz="1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или нескольким</a:t>
            </a:r>
            <a:r>
              <a:rPr sz="13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профессиям</a:t>
            </a:r>
            <a:r>
              <a:rPr sz="1300" b="1" spc="6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рабочих,</a:t>
            </a:r>
            <a:r>
              <a:rPr sz="13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должностям</a:t>
            </a:r>
            <a:r>
              <a:rPr sz="1300" b="1" spc="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служащих</a:t>
            </a:r>
            <a:endParaRPr sz="1300" dirty="0">
              <a:latin typeface="Times New Roman"/>
              <a:cs typeface="Times New Roman"/>
            </a:endParaRPr>
          </a:p>
          <a:p>
            <a:pPr marL="182880" indent="-170815" algn="just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SzPct val="92307"/>
              <a:buFont typeface="Wingdings"/>
              <a:buChar char=""/>
              <a:tabLst>
                <a:tab pos="183515" algn="l"/>
              </a:tabLst>
            </a:pPr>
            <a:r>
              <a:rPr sz="13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Преддипломная </a:t>
            </a:r>
            <a:r>
              <a:rPr sz="13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3284834"/>
            <a:ext cx="1803400" cy="240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ject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36" y="1053068"/>
            <a:ext cx="2155190" cy="1589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979677"/>
            <a:ext cx="440118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ТПК</a:t>
            </a:r>
            <a:r>
              <a:rPr sz="2000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00"/>
                </a:solidFill>
                <a:latin typeface="Times New Roman"/>
                <a:cs typeface="Times New Roman"/>
              </a:rPr>
              <a:t>«Волгостройконструкция»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«Аршин»</a:t>
            </a:r>
            <a:endParaRPr sz="2000">
              <a:latin typeface="Times New Roman"/>
              <a:cs typeface="Times New Roman"/>
            </a:endParaRPr>
          </a:p>
          <a:p>
            <a:pPr marL="12700" marR="1095375">
              <a:lnSpc>
                <a:spcPct val="100000"/>
              </a:lnSpc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НПП</a:t>
            </a:r>
            <a:r>
              <a:rPr sz="2000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33300"/>
                </a:solidFill>
                <a:latin typeface="Times New Roman"/>
                <a:cs typeface="Times New Roman"/>
              </a:rPr>
              <a:t>«Геоинформатика» </a:t>
            </a:r>
            <a:r>
              <a:rPr sz="2000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00"/>
                </a:solidFill>
                <a:latin typeface="Times New Roman"/>
                <a:cs typeface="Times New Roman"/>
              </a:rPr>
              <a:t>«Гипрозем»</a:t>
            </a:r>
            <a:endParaRPr sz="2000">
              <a:latin typeface="Times New Roman"/>
              <a:cs typeface="Times New Roman"/>
            </a:endParaRPr>
          </a:p>
          <a:p>
            <a:pPr marL="12700" marR="2454910">
              <a:lnSpc>
                <a:spcPct val="100000"/>
              </a:lnSpc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33300"/>
                </a:solidFill>
                <a:latin typeface="Times New Roman"/>
                <a:cs typeface="Times New Roman"/>
              </a:rPr>
              <a:t>«Гео</a:t>
            </a:r>
            <a:r>
              <a:rPr sz="2000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центр» </a:t>
            </a:r>
            <a:r>
              <a:rPr sz="2000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«Земля»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25" dirty="0">
                <a:solidFill>
                  <a:srgbClr val="333300"/>
                </a:solidFill>
                <a:latin typeface="Times New Roman"/>
                <a:cs typeface="Times New Roman"/>
              </a:rPr>
              <a:t> «Головной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00"/>
                </a:solidFill>
                <a:latin typeface="Times New Roman"/>
                <a:cs typeface="Times New Roman"/>
              </a:rPr>
              <a:t>институт</a:t>
            </a:r>
            <a:r>
              <a:rPr sz="2000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00"/>
                </a:solidFill>
                <a:latin typeface="Times New Roman"/>
                <a:cs typeface="Times New Roman"/>
              </a:rPr>
              <a:t>изысканий»</a:t>
            </a:r>
            <a:endParaRPr sz="2000">
              <a:latin typeface="Times New Roman"/>
              <a:cs typeface="Times New Roman"/>
            </a:endParaRPr>
          </a:p>
          <a:p>
            <a:pPr marL="12700" marR="1593850">
              <a:lnSpc>
                <a:spcPct val="100000"/>
              </a:lnSpc>
            </a:pPr>
            <a:r>
              <a:rPr sz="2000" spc="-5" dirty="0">
                <a:solidFill>
                  <a:srgbClr val="333300"/>
                </a:solidFill>
                <a:latin typeface="Times New Roman"/>
                <a:cs typeface="Times New Roman"/>
              </a:rPr>
              <a:t>МУП</a:t>
            </a:r>
            <a:r>
              <a:rPr sz="2000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«Бюро</a:t>
            </a:r>
            <a:r>
              <a:rPr sz="2000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00"/>
                </a:solidFill>
                <a:latin typeface="Times New Roman"/>
                <a:cs typeface="Times New Roman"/>
              </a:rPr>
              <a:t>технической </a:t>
            </a:r>
            <a:r>
              <a:rPr sz="2000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00"/>
                </a:solidFill>
                <a:latin typeface="Times New Roman"/>
                <a:cs typeface="Times New Roman"/>
              </a:rPr>
              <a:t>инвентаризации»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«Проектный</a:t>
            </a:r>
            <a:r>
              <a:rPr sz="2000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00"/>
                </a:solidFill>
                <a:latin typeface="Times New Roman"/>
                <a:cs typeface="Times New Roman"/>
              </a:rPr>
              <a:t>институт</a:t>
            </a:r>
            <a:r>
              <a:rPr sz="2000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00"/>
                </a:solidFill>
                <a:latin typeface="Times New Roman"/>
                <a:cs typeface="Times New Roman"/>
              </a:rPr>
              <a:t>«Гипродор»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ООО</a:t>
            </a:r>
            <a:r>
              <a:rPr sz="2000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«Дорстрой»</a:t>
            </a:r>
            <a:endParaRPr sz="2000">
              <a:latin typeface="Times New Roman"/>
              <a:cs typeface="Times New Roman"/>
            </a:endParaRPr>
          </a:p>
          <a:p>
            <a:pPr marL="12700" marR="12065">
              <a:lnSpc>
                <a:spcPct val="100000"/>
              </a:lnSpc>
            </a:pPr>
            <a:r>
              <a:rPr sz="2000" spc="-20" dirty="0">
                <a:solidFill>
                  <a:srgbClr val="333300"/>
                </a:solidFill>
                <a:latin typeface="Times New Roman"/>
                <a:cs typeface="Times New Roman"/>
              </a:rPr>
              <a:t>КУ</a:t>
            </a:r>
            <a:r>
              <a:rPr sz="2000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33300"/>
                </a:solidFill>
                <a:latin typeface="Times New Roman"/>
                <a:cs typeface="Times New Roman"/>
              </a:rPr>
              <a:t>«Управление</a:t>
            </a:r>
            <a:r>
              <a:rPr sz="2000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00"/>
                </a:solidFill>
                <a:latin typeface="Times New Roman"/>
                <a:cs typeface="Times New Roman"/>
              </a:rPr>
              <a:t>автомобильных</a:t>
            </a:r>
            <a:r>
              <a:rPr sz="2000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дорог» </a:t>
            </a:r>
            <a:r>
              <a:rPr sz="2000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Минтранса</a:t>
            </a:r>
            <a:r>
              <a:rPr sz="2000" spc="-5" dirty="0">
                <a:solidFill>
                  <a:srgbClr val="333300"/>
                </a:solidFill>
                <a:latin typeface="Times New Roman"/>
                <a:cs typeface="Times New Roman"/>
              </a:rPr>
              <a:t> Чувашии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300"/>
                </a:solidFill>
                <a:latin typeface="Times New Roman"/>
                <a:cs typeface="Times New Roman"/>
              </a:rPr>
              <a:t>Институт</a:t>
            </a:r>
            <a:r>
              <a:rPr sz="2000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2000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00"/>
                </a:solidFill>
                <a:latin typeface="Times New Roman"/>
                <a:cs typeface="Times New Roman"/>
              </a:rPr>
              <a:t>изысканий</a:t>
            </a:r>
            <a:r>
              <a:rPr sz="2000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НПП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00"/>
                </a:solidFill>
                <a:latin typeface="Times New Roman"/>
                <a:cs typeface="Times New Roman"/>
              </a:rPr>
              <a:t>«Вершина»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269" y="208280"/>
            <a:ext cx="6330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Базы</a:t>
            </a:r>
            <a:r>
              <a:rPr spc="-35" dirty="0"/>
              <a:t> </a:t>
            </a:r>
            <a:r>
              <a:rPr spc="-10" dirty="0"/>
              <a:t>производственных</a:t>
            </a:r>
            <a:r>
              <a:rPr dirty="0"/>
              <a:t> </a:t>
            </a:r>
            <a:r>
              <a:rPr spc="-5" dirty="0"/>
              <a:t>практик: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41" y="3655123"/>
            <a:ext cx="2971800" cy="2135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jec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41" y="1063994"/>
            <a:ext cx="2940050" cy="220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1605" y="1384172"/>
            <a:ext cx="7486015" cy="47999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7620" indent="-342900" algn="just">
              <a:lnSpc>
                <a:spcPct val="80000"/>
              </a:lnSpc>
              <a:spcBef>
                <a:spcPts val="530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Проведение исследования,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поверки и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юстировку геодезических приборов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800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систем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434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 полевых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камеральных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по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созданию,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развитию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реконструкции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отдельных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элементов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государственных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геодезических,</a:t>
            </a:r>
            <a:r>
              <a:rPr sz="18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нивелирных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сетей специального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назначения</a:t>
            </a:r>
            <a:endParaRPr sz="18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1945"/>
              </a:lnSpc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800" i="1" spc="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800" i="1" spc="4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800" i="1" spc="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полевому</a:t>
            </a:r>
            <a:r>
              <a:rPr sz="1800" i="1" spc="4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обследованию</a:t>
            </a:r>
            <a:r>
              <a:rPr sz="1800" i="1" spc="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пунктов</a:t>
            </a:r>
            <a:r>
              <a:rPr sz="1800" i="1" spc="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</a:t>
            </a:r>
            <a:endParaRPr sz="18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434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Проведение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специальных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измерений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при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поверхности</a:t>
            </a:r>
            <a:r>
              <a:rPr sz="1800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недр Земли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30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Использование современных технологий определения местоположения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пунктов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основе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спутниковой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навигации,</a:t>
            </a:r>
            <a:r>
              <a:rPr sz="1800" i="1" spc="4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а 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также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методы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электронных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измерений</a:t>
            </a:r>
            <a:r>
              <a:rPr sz="1800" i="1" spc="4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элементов</a:t>
            </a:r>
            <a:r>
              <a:rPr sz="1800" i="1" spc="4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1730"/>
              </a:lnSpc>
              <a:spcBef>
                <a:spcPts val="41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первичной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математической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обработки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результатов </a:t>
            </a:r>
            <a:r>
              <a:rPr sz="1800" i="1" spc="-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полевых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измерений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с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современных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компьютерных программ,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анализ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устранение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причины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возникновения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брака</a:t>
            </a:r>
            <a:r>
              <a:rPr sz="1800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грубых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ошибок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измерений</a:t>
            </a:r>
            <a:endParaRPr sz="18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44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Осуществление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самостоятельного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контроля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результатов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полевых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камеральных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в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соответствии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с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требованиями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действующих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нормативных</a:t>
            </a:r>
            <a:r>
              <a:rPr sz="18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документов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6185" y="0"/>
            <a:ext cx="6230620" cy="12941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844"/>
              </a:spcBef>
            </a:pPr>
            <a:r>
              <a:rPr spc="-5" dirty="0"/>
              <a:t>Выполнение </a:t>
            </a:r>
            <a:r>
              <a:rPr spc="-15" dirty="0"/>
              <a:t>работ </a:t>
            </a:r>
            <a:r>
              <a:rPr spc="-5" dirty="0"/>
              <a:t>по созданию </a:t>
            </a:r>
            <a:r>
              <a:rPr dirty="0"/>
              <a:t> </a:t>
            </a:r>
            <a:r>
              <a:rPr spc="-5" dirty="0"/>
              <a:t>геодезических,</a:t>
            </a:r>
            <a:r>
              <a:rPr spc="-55" dirty="0"/>
              <a:t> </a:t>
            </a:r>
            <a:r>
              <a:rPr spc="-5" dirty="0"/>
              <a:t>нивелирных</a:t>
            </a:r>
            <a:r>
              <a:rPr spc="-20" dirty="0"/>
              <a:t> </a:t>
            </a:r>
            <a:r>
              <a:rPr spc="10" dirty="0"/>
              <a:t>сетей </a:t>
            </a:r>
            <a:r>
              <a:rPr spc="-78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5" dirty="0"/>
              <a:t>сетей</a:t>
            </a:r>
            <a:r>
              <a:rPr spc="-5" dirty="0"/>
              <a:t> специального</a:t>
            </a:r>
            <a:r>
              <a:rPr spc="-20" dirty="0"/>
              <a:t> </a:t>
            </a:r>
            <a:r>
              <a:rPr spc="-15" dirty="0"/>
              <a:t>назначения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776" y="42163"/>
            <a:ext cx="71989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Выполнение</a:t>
            </a:r>
            <a:r>
              <a:rPr spc="-25" dirty="0"/>
              <a:t> </a:t>
            </a:r>
            <a:r>
              <a:rPr dirty="0"/>
              <a:t>топографических</a:t>
            </a:r>
            <a:r>
              <a:rPr spc="-80" dirty="0"/>
              <a:t> </a:t>
            </a:r>
            <a:r>
              <a:rPr dirty="0"/>
              <a:t>съемок, </a:t>
            </a:r>
            <a:r>
              <a:rPr spc="-785" dirty="0"/>
              <a:t> </a:t>
            </a:r>
            <a:r>
              <a:rPr dirty="0"/>
              <a:t>графического и </a:t>
            </a:r>
            <a:r>
              <a:rPr spc="-5" dirty="0"/>
              <a:t>цифрового </a:t>
            </a:r>
            <a:r>
              <a:rPr dirty="0"/>
              <a:t> оформления</a:t>
            </a:r>
            <a:r>
              <a:rPr spc="-45" dirty="0"/>
              <a:t> </a:t>
            </a:r>
            <a:r>
              <a:rPr spc="-5" dirty="0"/>
              <a:t>их результатов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1487551"/>
            <a:ext cx="7335520" cy="49650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6350" indent="-342900" algn="just">
              <a:lnSpc>
                <a:spcPct val="80000"/>
              </a:lnSpc>
              <a:spcBef>
                <a:spcPts val="58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Использование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современных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технологий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получения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полевой </a:t>
            </a:r>
            <a:r>
              <a:rPr sz="2000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топографо-геодезической информации 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для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картографирования </a:t>
            </a:r>
            <a:r>
              <a:rPr sz="2000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территории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страны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обновления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существующего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картографического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фонда,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включая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геоинформационные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аэрокосмические</a:t>
            </a:r>
            <a:r>
              <a:rPr sz="2000" i="1" spc="-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технологии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2000" i="1" spc="4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полевых</a:t>
            </a:r>
            <a:r>
              <a:rPr sz="2000" i="1" spc="4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камеральных</a:t>
            </a:r>
            <a:r>
              <a:rPr sz="2000" i="1" spc="4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2000" i="1" spc="4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по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топографическим 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съемкам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местности, обновлению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созданию </a:t>
            </a:r>
            <a:r>
              <a:rPr sz="2000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оригиналов топографических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планов и карт в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графическом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цифровом</a:t>
            </a:r>
            <a:r>
              <a:rPr sz="2000" i="1" spc="-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виде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Использование компьютерных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спутниковых технологий 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для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автоматизации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полевых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измерений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создания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оригиналов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топографических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планов,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освоение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инновационных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методов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топографических</a:t>
            </a:r>
            <a:r>
              <a:rPr sz="2000" i="1" spc="-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endParaRPr sz="20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Сбор,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систематизация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анализ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топографо-геодезической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информации</a:t>
            </a:r>
            <a:r>
              <a:rPr sz="2000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для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разработки</a:t>
            </a:r>
            <a:r>
              <a:rPr sz="20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проектов</a:t>
            </a:r>
            <a:r>
              <a:rPr sz="2000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съемочных</a:t>
            </a:r>
            <a:r>
              <a:rPr sz="2000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480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Соблюдение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требований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технических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регламентов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инструкций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по</a:t>
            </a:r>
            <a:r>
              <a:rPr sz="20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выполнению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топографических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съемок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2000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камеральному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оформлению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оригиналов</a:t>
            </a:r>
            <a:r>
              <a:rPr sz="2000" i="1" spc="4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топографических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 планов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2220" marR="5080" indent="469265">
              <a:lnSpc>
                <a:spcPct val="100000"/>
              </a:lnSpc>
              <a:spcBef>
                <a:spcPts val="105"/>
              </a:spcBef>
            </a:pPr>
            <a:r>
              <a:rPr dirty="0"/>
              <a:t>Организация </a:t>
            </a:r>
            <a:r>
              <a:rPr spc="-5" dirty="0"/>
              <a:t>работы </a:t>
            </a:r>
            <a:r>
              <a:rPr dirty="0"/>
              <a:t> </a:t>
            </a:r>
            <a:r>
              <a:rPr spc="-5" dirty="0"/>
              <a:t>коллектива</a:t>
            </a:r>
            <a:r>
              <a:rPr spc="-55" dirty="0"/>
              <a:t> </a:t>
            </a:r>
            <a:r>
              <a:rPr dirty="0"/>
              <a:t>исполнителей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0" y="1548511"/>
            <a:ext cx="73317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Разработка</a:t>
            </a:r>
            <a:r>
              <a:rPr sz="2000" i="1" spc="4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мероприятий</a:t>
            </a:r>
            <a:r>
              <a:rPr sz="2000" i="1" spc="4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i="1" spc="4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2000" i="1" spc="4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2000" i="1" spc="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2000" i="1" spc="48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созданию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2779" y="1853260"/>
            <a:ext cx="52978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1500" algn="l"/>
                <a:tab pos="3347720" algn="l"/>
                <a:tab pos="4251325" algn="l"/>
                <a:tab pos="4633595" algn="l"/>
              </a:tabLst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0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з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чески</a:t>
            </a:r>
            <a:r>
              <a:rPr sz="20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х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,	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ниве</a:t>
            </a:r>
            <a:r>
              <a:rPr sz="20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ир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20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ы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х	сет</a:t>
            </a:r>
            <a:r>
              <a:rPr sz="20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й	и	сетей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назначения,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3046" y="2158364"/>
            <a:ext cx="20059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5146" y="2158364"/>
            <a:ext cx="1016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съемкам,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4996" y="1853260"/>
            <a:ext cx="16967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специального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геодезическому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2779" y="2463164"/>
            <a:ext cx="1792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соп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р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20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ожде</a:t>
            </a:r>
            <a:r>
              <a:rPr sz="20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ию 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9182" y="2463164"/>
            <a:ext cx="50450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5"/>
              </a:spcBef>
              <a:tabLst>
                <a:tab pos="1926589" algn="l"/>
                <a:tab pos="2048510" algn="l"/>
                <a:tab pos="2233295" algn="l"/>
                <a:tab pos="3924935" algn="l"/>
                <a:tab pos="4902200" algn="l"/>
              </a:tabLst>
            </a:pP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стр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0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льств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а	и	э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к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спл</a:t>
            </a:r>
            <a:r>
              <a:rPr sz="20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у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20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20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ц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ии	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ан</a:t>
            </a:r>
            <a:r>
              <a:rPr sz="20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i="1" dirty="0">
                <a:solidFill>
                  <a:srgbClr val="333300"/>
                </a:solidFill>
                <a:latin typeface="Times New Roman"/>
                <a:cs typeface="Times New Roman"/>
              </a:rPr>
              <a:t>й,	и  </a:t>
            </a:r>
            <a:r>
              <a:rPr sz="20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сооружений,		топографо-геодезическому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580"/>
              </a:spcBef>
            </a:pPr>
            <a:r>
              <a:rPr dirty="0"/>
              <a:t>обеспечению</a:t>
            </a:r>
            <a:r>
              <a:rPr spc="-50" dirty="0"/>
              <a:t> </a:t>
            </a:r>
            <a:r>
              <a:rPr dirty="0"/>
              <a:t>кадастра</a:t>
            </a:r>
            <a:r>
              <a:rPr spc="-30" dirty="0"/>
              <a:t> </a:t>
            </a:r>
            <a:r>
              <a:rPr dirty="0"/>
              <a:t>территорий</a:t>
            </a:r>
            <a:r>
              <a:rPr spc="-4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землеустройства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pc="-5" dirty="0"/>
              <a:t>Обеспечение</a:t>
            </a:r>
            <a:r>
              <a:rPr dirty="0"/>
              <a:t> </a:t>
            </a:r>
            <a:r>
              <a:rPr spc="-5" dirty="0"/>
              <a:t>соблюдений</a:t>
            </a:r>
            <a:r>
              <a:rPr dirty="0"/>
              <a:t> </a:t>
            </a:r>
            <a:r>
              <a:rPr spc="-5" dirty="0"/>
              <a:t>правил</a:t>
            </a:r>
            <a:r>
              <a:rPr dirty="0"/>
              <a:t> </a:t>
            </a:r>
            <a:r>
              <a:rPr spc="-10" dirty="0"/>
              <a:t>техники</a:t>
            </a:r>
            <a:r>
              <a:rPr spc="-5" dirty="0"/>
              <a:t> безопасности</a:t>
            </a:r>
            <a:r>
              <a:rPr dirty="0"/>
              <a:t> при </a:t>
            </a:r>
            <a:r>
              <a:rPr spc="5" dirty="0"/>
              <a:t> </a:t>
            </a:r>
            <a:r>
              <a:rPr spc="-5" dirty="0"/>
              <a:t>выполнении</a:t>
            </a:r>
            <a:r>
              <a:rPr dirty="0"/>
              <a:t> </a:t>
            </a:r>
            <a:r>
              <a:rPr spc="-5" dirty="0"/>
              <a:t>работ,</a:t>
            </a:r>
            <a:r>
              <a:rPr dirty="0"/>
              <a:t> </a:t>
            </a:r>
            <a:r>
              <a:rPr spc="-5" dirty="0"/>
              <a:t>требований</a:t>
            </a:r>
            <a:r>
              <a:rPr dirty="0"/>
              <a:t> </a:t>
            </a:r>
            <a:r>
              <a:rPr spc="-5" dirty="0"/>
              <a:t>технических</a:t>
            </a:r>
            <a:r>
              <a:rPr dirty="0"/>
              <a:t> </a:t>
            </a:r>
            <a:r>
              <a:rPr spc="-5" dirty="0"/>
              <a:t>регламентов</a:t>
            </a:r>
            <a:r>
              <a:rPr dirty="0"/>
              <a:t> и </a:t>
            </a:r>
            <a:r>
              <a:rPr spc="5" dirty="0"/>
              <a:t> </a:t>
            </a:r>
            <a:r>
              <a:rPr dirty="0"/>
              <a:t>инструкций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pc="-5" dirty="0"/>
              <a:t>Принятие</a:t>
            </a:r>
            <a:r>
              <a:rPr dirty="0"/>
              <a:t> </a:t>
            </a:r>
            <a:r>
              <a:rPr spc="-5" dirty="0"/>
              <a:t>самостоятельных</a:t>
            </a:r>
            <a:r>
              <a:rPr dirty="0"/>
              <a:t> </a:t>
            </a:r>
            <a:r>
              <a:rPr spc="-5" dirty="0"/>
              <a:t>решений</a:t>
            </a:r>
            <a:r>
              <a:rPr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5" dirty="0"/>
              <a:t>комплектованию </a:t>
            </a:r>
            <a:r>
              <a:rPr dirty="0"/>
              <a:t> бригад</a:t>
            </a:r>
            <a:r>
              <a:rPr spc="-50" dirty="0"/>
              <a:t> </a:t>
            </a:r>
            <a:r>
              <a:rPr dirty="0"/>
              <a:t>исполнителей</a:t>
            </a:r>
            <a:r>
              <a:rPr spc="-40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dirty="0"/>
              <a:t>организации</a:t>
            </a:r>
            <a:r>
              <a:rPr spc="-45" dirty="0"/>
              <a:t> </a:t>
            </a:r>
            <a:r>
              <a:rPr dirty="0"/>
              <a:t>их</a:t>
            </a:r>
            <a:r>
              <a:rPr spc="-15" dirty="0"/>
              <a:t> </a:t>
            </a:r>
            <a:r>
              <a:rPr spc="5" dirty="0"/>
              <a:t>работы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pc="-5" dirty="0"/>
              <a:t>Реализация</a:t>
            </a:r>
            <a:r>
              <a:rPr dirty="0"/>
              <a:t> </a:t>
            </a:r>
            <a:r>
              <a:rPr spc="-5" dirty="0"/>
              <a:t>мероприятий</a:t>
            </a:r>
            <a:r>
              <a:rPr dirty="0"/>
              <a:t> по</a:t>
            </a:r>
            <a:r>
              <a:rPr spc="5" dirty="0"/>
              <a:t> </a:t>
            </a:r>
            <a:r>
              <a:rPr spc="-5" dirty="0"/>
              <a:t>повышению</a:t>
            </a:r>
            <a:r>
              <a:rPr dirty="0"/>
              <a:t> </a:t>
            </a:r>
            <a:r>
              <a:rPr spc="-5" dirty="0"/>
              <a:t>эффективности </a:t>
            </a:r>
            <a:r>
              <a:rPr dirty="0"/>
              <a:t> работ, </a:t>
            </a:r>
            <a:r>
              <a:rPr spc="-5" dirty="0"/>
              <a:t>направленных </a:t>
            </a:r>
            <a:r>
              <a:rPr spc="-10" dirty="0"/>
              <a:t>на </a:t>
            </a:r>
            <a:r>
              <a:rPr spc="-5" dirty="0"/>
              <a:t>снижение трудоемкости </a:t>
            </a:r>
            <a:r>
              <a:rPr dirty="0"/>
              <a:t>и </a:t>
            </a:r>
            <a:r>
              <a:rPr spc="-5" dirty="0"/>
              <a:t>повышение </a:t>
            </a:r>
            <a:r>
              <a:rPr spc="-484" dirty="0"/>
              <a:t> </a:t>
            </a:r>
            <a:r>
              <a:rPr dirty="0"/>
              <a:t>производительности</a:t>
            </a:r>
            <a:r>
              <a:rPr spc="-45" dirty="0"/>
              <a:t> </a:t>
            </a:r>
            <a:r>
              <a:rPr dirty="0"/>
              <a:t>труда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123" y="60705"/>
            <a:ext cx="56426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Проведение</a:t>
            </a:r>
            <a:r>
              <a:rPr sz="2800" spc="-45" dirty="0"/>
              <a:t> </a:t>
            </a:r>
            <a:r>
              <a:rPr sz="2800" spc="-5" dirty="0"/>
              <a:t>работ</a:t>
            </a:r>
            <a:endParaRPr sz="2800"/>
          </a:p>
          <a:p>
            <a:pPr marL="12700" marR="5080" algn="ctr">
              <a:lnSpc>
                <a:spcPct val="100000"/>
              </a:lnSpc>
            </a:pPr>
            <a:r>
              <a:rPr sz="2800" spc="-5" dirty="0"/>
              <a:t>по </a:t>
            </a:r>
            <a:r>
              <a:rPr sz="2800" spc="-10" dirty="0"/>
              <a:t>геодезическому </a:t>
            </a:r>
            <a:r>
              <a:rPr sz="2800" spc="-5" dirty="0"/>
              <a:t>сопровождению </a:t>
            </a:r>
            <a:r>
              <a:rPr sz="2800" spc="-685" dirty="0"/>
              <a:t> </a:t>
            </a:r>
            <a:r>
              <a:rPr sz="2800" spc="-10" dirty="0"/>
              <a:t>строительства</a:t>
            </a:r>
            <a:r>
              <a:rPr sz="2800" spc="15" dirty="0"/>
              <a:t> </a:t>
            </a:r>
            <a:r>
              <a:rPr sz="2800" spc="-5" dirty="0"/>
              <a:t>и </a:t>
            </a:r>
            <a:r>
              <a:rPr sz="2800" spc="-10" dirty="0"/>
              <a:t>эксплуатации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411605" y="1341247"/>
            <a:ext cx="7477125" cy="516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40335" algn="ctr">
              <a:lnSpc>
                <a:spcPts val="33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66699"/>
                </a:solidFill>
                <a:latin typeface="Times New Roman"/>
                <a:cs typeface="Times New Roman"/>
              </a:rPr>
              <a:t>зданий</a:t>
            </a:r>
            <a:r>
              <a:rPr sz="2800" b="1" spc="-25" dirty="0">
                <a:solidFill>
                  <a:srgbClr val="6666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66699"/>
                </a:solidFill>
                <a:latin typeface="Times New Roman"/>
                <a:cs typeface="Times New Roman"/>
              </a:rPr>
              <a:t>и</a:t>
            </a:r>
            <a:r>
              <a:rPr sz="2800" b="1" spc="-15" dirty="0">
                <a:solidFill>
                  <a:srgbClr val="6666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66699"/>
                </a:solidFill>
                <a:latin typeface="Times New Roman"/>
                <a:cs typeface="Times New Roman"/>
              </a:rPr>
              <a:t>инженерных</a:t>
            </a:r>
            <a:r>
              <a:rPr sz="2800" b="1" spc="10" dirty="0">
                <a:solidFill>
                  <a:srgbClr val="6666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66699"/>
                </a:solidFill>
                <a:latin typeface="Times New Roman"/>
                <a:cs typeface="Times New Roman"/>
              </a:rPr>
              <a:t>сооружений</a:t>
            </a:r>
            <a:endParaRPr sz="28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80000"/>
              </a:lnSpc>
              <a:spcBef>
                <a:spcPts val="320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 проектирования и производство геодезических изысканий 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объектов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строительства</a:t>
            </a:r>
            <a:endParaRPr sz="16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173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600" i="1" spc="10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подготовки</a:t>
            </a:r>
            <a:r>
              <a:rPr sz="1600" i="1" spc="1019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геодезической</a:t>
            </a:r>
            <a:r>
              <a:rPr sz="1600" i="1" spc="10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подосновы  </a:t>
            </a:r>
            <a:r>
              <a:rPr sz="1600" i="1" spc="2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для  </a:t>
            </a:r>
            <a:r>
              <a:rPr sz="1600" i="1" spc="2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проектирования</a:t>
            </a:r>
            <a:r>
              <a:rPr sz="1600" i="1" spc="10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355600" algn="just">
              <a:lnSpc>
                <a:spcPts val="1730"/>
              </a:lnSpc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разработки</a:t>
            </a:r>
            <a:r>
              <a:rPr sz="1600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генеральных</a:t>
            </a:r>
            <a:r>
              <a:rPr sz="1600" i="1" spc="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планов</a:t>
            </a:r>
            <a:r>
              <a:rPr sz="1600" i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объектов</a:t>
            </a:r>
            <a:r>
              <a:rPr sz="1600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строительства</a:t>
            </a:r>
            <a:endParaRPr sz="1600">
              <a:latin typeface="Times New Roman"/>
              <a:cs typeface="Times New Roman"/>
            </a:endParaRPr>
          </a:p>
          <a:p>
            <a:pPr marL="355600" marR="8890" indent="-342900" algn="just">
              <a:lnSpc>
                <a:spcPts val="1540"/>
              </a:lnSpc>
              <a:spcBef>
                <a:spcPts val="36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Проведение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крупномасштабных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топографических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съемок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для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создания </a:t>
            </a:r>
            <a:r>
              <a:rPr sz="16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изыскательных</a:t>
            </a:r>
            <a:r>
              <a:rPr sz="1600" i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планов,</a:t>
            </a:r>
            <a:r>
              <a:rPr sz="16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600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том числе</a:t>
            </a:r>
            <a:r>
              <a:rPr sz="16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съемку</a:t>
            </a:r>
            <a:r>
              <a:rPr sz="1600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подземных</a:t>
            </a:r>
            <a:r>
              <a:rPr sz="1600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коммуникаций</a:t>
            </a:r>
            <a:endParaRPr sz="16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1540"/>
              </a:lnSpc>
              <a:spcBef>
                <a:spcPts val="37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изыскательных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работ,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полевого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камерального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трассирования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линейных</a:t>
            </a:r>
            <a:r>
              <a:rPr sz="1600" i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сооружений,</a:t>
            </a:r>
            <a:r>
              <a:rPr sz="16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вертикальной</a:t>
            </a:r>
            <a:r>
              <a:rPr sz="16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планировки</a:t>
            </a:r>
            <a:endParaRPr sz="16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1540"/>
              </a:lnSpc>
              <a:spcBef>
                <a:spcPts val="380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Участие в разработке и осуществлении проектов производства геодезических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6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 строительстве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540"/>
              </a:lnSpc>
              <a:spcBef>
                <a:spcPts val="37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 полевых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 на 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строительной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площадке: вынос в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натуру</a:t>
            </a:r>
            <a:r>
              <a:rPr sz="1600" i="1" spc="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проектов</a:t>
            </a:r>
            <a:r>
              <a:rPr sz="1600" i="1" spc="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зданий,</a:t>
            </a:r>
            <a:r>
              <a:rPr sz="1600" i="1" spc="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600" i="1" spc="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сооружений,</a:t>
            </a:r>
            <a:r>
              <a:rPr sz="1600" i="1" spc="6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проведение</a:t>
            </a:r>
            <a:r>
              <a:rPr sz="1600" i="1" spc="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обмерных</a:t>
            </a:r>
            <a:r>
              <a:rPr sz="1600" i="1" spc="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 </a:t>
            </a:r>
            <a:r>
              <a:rPr sz="1600" i="1" spc="-3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исполнительных</a:t>
            </a:r>
            <a:r>
              <a:rPr sz="1600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съемок,</a:t>
            </a:r>
            <a:r>
              <a:rPr sz="16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составление</a:t>
            </a:r>
            <a:r>
              <a:rPr sz="1600" i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исполнительной</a:t>
            </a:r>
            <a:r>
              <a:rPr sz="16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документации</a:t>
            </a:r>
            <a:endParaRPr sz="16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ts val="1540"/>
              </a:lnSpc>
              <a:spcBef>
                <a:spcPts val="37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полевого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контроля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сохранения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проектной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геометрии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процессе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ведения</a:t>
            </a:r>
            <a:r>
              <a:rPr sz="1600" i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строительно-монтажных</a:t>
            </a:r>
            <a:r>
              <a:rPr sz="1600" i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endParaRPr sz="16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1540"/>
              </a:lnSpc>
              <a:spcBef>
                <a:spcPts val="375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Использование специальных геодезических приборов и инструментов, включая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современные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электронные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тахеометры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приборы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спутниковой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навигации,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предназначенные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для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решения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задач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прикладной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геодезии,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их </a:t>
            </a:r>
            <a:r>
              <a:rPr sz="16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исследования,</a:t>
            </a:r>
            <a:r>
              <a:rPr sz="1600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поверки</a:t>
            </a:r>
            <a:r>
              <a:rPr sz="16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юстировку</a:t>
            </a:r>
            <a:endParaRPr sz="16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1540"/>
              </a:lnSpc>
              <a:spcBef>
                <a:spcPts val="370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Выполнение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специализированных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при</a:t>
            </a:r>
            <a:r>
              <a:rPr sz="16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 </a:t>
            </a:r>
            <a:r>
              <a:rPr sz="1600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объектов,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том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числе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наблюдения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за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деформациями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зданий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600" i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</a:t>
            </a:r>
            <a:r>
              <a:rPr sz="1600" i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опасными</a:t>
            </a:r>
            <a:r>
              <a:rPr sz="1600" i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геодинамическими</a:t>
            </a:r>
            <a:r>
              <a:rPr sz="1600" i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процессами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6130" y="97282"/>
            <a:ext cx="7150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6790" algn="l"/>
              </a:tabLst>
            </a:pPr>
            <a:r>
              <a:rPr dirty="0"/>
              <a:t>Общ</a:t>
            </a:r>
            <a:r>
              <a:rPr spc="5" dirty="0"/>
              <a:t>е</a:t>
            </a:r>
            <a:r>
              <a:rPr spc="-5" dirty="0"/>
              <a:t>проф</a:t>
            </a:r>
            <a:r>
              <a:rPr spc="5" dirty="0"/>
              <a:t>е</a:t>
            </a:r>
            <a:r>
              <a:rPr dirty="0"/>
              <a:t>ссио</a:t>
            </a:r>
            <a:r>
              <a:rPr spc="5" dirty="0"/>
              <a:t>н</a:t>
            </a:r>
            <a:r>
              <a:rPr dirty="0"/>
              <a:t>альн</a:t>
            </a:r>
            <a:r>
              <a:rPr spc="-10" dirty="0"/>
              <a:t>ы</a:t>
            </a:r>
            <a:r>
              <a:rPr dirty="0"/>
              <a:t>е	ди</a:t>
            </a:r>
            <a:r>
              <a:rPr spc="5" dirty="0"/>
              <a:t>с</a:t>
            </a:r>
            <a:r>
              <a:rPr spc="-5" dirty="0"/>
              <a:t>цип</a:t>
            </a:r>
            <a:r>
              <a:rPr spc="5" dirty="0"/>
              <a:t>л</a:t>
            </a:r>
            <a:r>
              <a:rPr spc="-5" dirty="0"/>
              <a:t>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9277" y="730122"/>
            <a:ext cx="740473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ОП.01</a:t>
            </a:r>
            <a:r>
              <a:rPr sz="2000" b="1" i="1" spc="-8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Геодезия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ОП.02</a:t>
            </a:r>
            <a:r>
              <a:rPr sz="2000" b="1" i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Общая</a:t>
            </a:r>
            <a:r>
              <a:rPr sz="2000" i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картография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ОП.03</a:t>
            </a:r>
            <a:r>
              <a:rPr sz="2000" b="1" i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Основы</a:t>
            </a:r>
            <a:r>
              <a:rPr sz="2000" i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дистанционного</a:t>
            </a:r>
            <a:r>
              <a:rPr sz="2000" i="1" spc="-4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зондирования</a:t>
            </a:r>
            <a:r>
              <a:rPr sz="2000" i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и</a:t>
            </a:r>
            <a:endParaRPr sz="2000" dirty="0">
              <a:latin typeface="Arial"/>
              <a:cs typeface="Arial"/>
            </a:endParaRPr>
          </a:p>
          <a:p>
            <a:pPr marL="848994">
              <a:lnSpc>
                <a:spcPct val="100000"/>
              </a:lnSpc>
            </a:pP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фотограмметрия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ОП.04</a:t>
            </a:r>
            <a:r>
              <a:rPr sz="2000" b="1" i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Метрология,</a:t>
            </a:r>
            <a:r>
              <a:rPr sz="2000" i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стандартизация</a:t>
            </a:r>
            <a:r>
              <a:rPr sz="2000" i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и</a:t>
            </a:r>
            <a:r>
              <a:rPr sz="2000" i="1" spc="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сертификация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ОП.05</a:t>
            </a:r>
            <a:r>
              <a:rPr sz="2000" b="1" i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Основы</a:t>
            </a:r>
            <a:r>
              <a:rPr sz="2000" i="1" spc="-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микроэкономики,</a:t>
            </a:r>
            <a:r>
              <a:rPr sz="2000" i="1" spc="-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менеджмента</a:t>
            </a:r>
            <a:r>
              <a:rPr sz="2000" i="1" spc="-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маркетинга</a:t>
            </a:r>
            <a:endParaRPr sz="2000" dirty="0">
              <a:latin typeface="Arial"/>
              <a:cs typeface="Arial"/>
            </a:endParaRPr>
          </a:p>
          <a:p>
            <a:pPr marL="848994" marR="1459865" indent="-836930">
              <a:lnSpc>
                <a:spcPct val="100000"/>
              </a:lnSpc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ОП.06 </a:t>
            </a:r>
            <a:r>
              <a:rPr sz="2000" i="1" dirty="0">
                <a:solidFill>
                  <a:srgbClr val="333300"/>
                </a:solidFill>
                <a:latin typeface="Arial"/>
                <a:cs typeface="Arial"/>
              </a:rPr>
              <a:t>Правовое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обеспечение профессиональной </a:t>
            </a:r>
            <a:r>
              <a:rPr sz="2000" i="1" spc="-5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деятельности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ОП.07</a:t>
            </a:r>
            <a:r>
              <a:rPr sz="2000" b="1" i="1" spc="-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Безопасность</a:t>
            </a:r>
            <a:r>
              <a:rPr sz="2000" i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жизнедеятельности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82650" algn="l"/>
              </a:tabLst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ОП.08	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Картографическое</a:t>
            </a:r>
            <a:r>
              <a:rPr sz="2000" i="1" spc="-6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черчение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333300"/>
                </a:solidFill>
                <a:latin typeface="Arial"/>
                <a:cs typeface="Arial"/>
              </a:rPr>
              <a:t>ОП.09</a:t>
            </a:r>
            <a:r>
              <a:rPr sz="2000" b="1" i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Инженерная</a:t>
            </a:r>
            <a:r>
              <a:rPr sz="2000" i="1" spc="-5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00"/>
                </a:solidFill>
                <a:latin typeface="Arial"/>
                <a:cs typeface="Arial"/>
              </a:rPr>
              <a:t>графика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275" y="4221226"/>
            <a:ext cx="3213100" cy="240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jec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41" y="4221226"/>
            <a:ext cx="1796860" cy="240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0805" marR="5080" indent="1839595">
              <a:lnSpc>
                <a:spcPct val="100000"/>
              </a:lnSpc>
              <a:spcBef>
                <a:spcPts val="105"/>
              </a:spcBef>
            </a:pPr>
            <a:r>
              <a:rPr dirty="0"/>
              <a:t>Область знаний </a:t>
            </a:r>
            <a:r>
              <a:rPr spc="-5" dirty="0"/>
              <a:t>по </a:t>
            </a:r>
            <a:r>
              <a:rPr dirty="0"/>
              <a:t> общепрофессиональным</a:t>
            </a:r>
            <a:r>
              <a:rPr spc="-85" dirty="0"/>
              <a:t> </a:t>
            </a:r>
            <a:r>
              <a:rPr dirty="0"/>
              <a:t>дисциплинам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1930" y="1312545"/>
            <a:ext cx="727075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Нормативные</a:t>
            </a:r>
            <a:r>
              <a:rPr sz="18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требования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создания</a:t>
            </a:r>
            <a:r>
              <a:rPr sz="18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8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сетей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Исследование,</a:t>
            </a:r>
            <a:r>
              <a:rPr sz="18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поверка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юстировка</a:t>
            </a:r>
            <a:r>
              <a:rPr sz="18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</a:t>
            </a:r>
            <a:r>
              <a:rPr sz="18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приборов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buClr>
                <a:srgbClr val="000000"/>
              </a:buClr>
              <a:buFont typeface="Wingdings"/>
              <a:buChar char=""/>
              <a:tabLst>
                <a:tab pos="354965" algn="l"/>
                <a:tab pos="355600" algn="l"/>
                <a:tab pos="1592580" algn="l"/>
                <a:tab pos="2603500" algn="l"/>
                <a:tab pos="2950845" algn="l"/>
                <a:tab pos="4376420" algn="l"/>
                <a:tab pos="5972175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Принципы	работы	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	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устройство	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геодезических	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электронных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измерительных</a:t>
            </a:r>
            <a:r>
              <a:rPr sz="18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приборов</a:t>
            </a:r>
            <a:r>
              <a:rPr sz="1800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систем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Современные</a:t>
            </a:r>
            <a:r>
              <a:rPr sz="18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технологии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методы топографических</a:t>
            </a:r>
            <a:r>
              <a:rPr sz="18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съемок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Основы</a:t>
            </a:r>
            <a:r>
              <a:rPr sz="18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кадастра</a:t>
            </a:r>
            <a:r>
              <a:rPr sz="18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недвижимости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Технология</a:t>
            </a:r>
            <a:r>
              <a:rPr sz="18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кадастровых</a:t>
            </a:r>
            <a:r>
              <a:rPr sz="18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34"/>
              </a:spcBef>
              <a:buClr>
                <a:srgbClr val="0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Современные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технологии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наблюдения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за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деформациями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зданий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инженерных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сооружений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8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изучения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опасных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геодинамических </a:t>
            </a:r>
            <a:r>
              <a:rPr sz="1800" i="1" dirty="0">
                <a:solidFill>
                  <a:srgbClr val="333300"/>
                </a:solidFill>
                <a:latin typeface="Times New Roman"/>
                <a:cs typeface="Times New Roman"/>
              </a:rPr>
              <a:t> процессов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375" y="3933825"/>
            <a:ext cx="3478276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7701" y="3933761"/>
            <a:ext cx="3455924" cy="258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766</Words>
  <Application>Microsoft Office PowerPoint</Application>
  <PresentationFormat>Экран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Специальность 21.02.20</vt:lpstr>
      <vt:lpstr>Основные виды профессиональной деятельности техника-геодезиста:</vt:lpstr>
      <vt:lpstr>Базы производственных практик:</vt:lpstr>
      <vt:lpstr>Выполнение работ по созданию  геодезических, нивелирных сетей  и сетей специального назначения</vt:lpstr>
      <vt:lpstr>Выполнение топографических съемок,  графического и цифрового  оформления их результатов</vt:lpstr>
      <vt:lpstr>Организация работы  коллектива исполнителей</vt:lpstr>
      <vt:lpstr>Проведение работ по геодезическому сопровождению  строительства и эксплуатации</vt:lpstr>
      <vt:lpstr>Общепрофессиональные дисциплины</vt:lpstr>
      <vt:lpstr>Область знаний по  общепрофессиональным дисциплинам</vt:lpstr>
      <vt:lpstr>Профессиональные модули</vt:lpstr>
      <vt:lpstr>Практическая подготовка Осваиваемые профессии:</vt:lpstr>
      <vt:lpstr>Материально-техническое,  учебно-методическое, кадровое обеспечение специальности</vt:lpstr>
      <vt:lpstr>Возможности самосовершенствования  и самореализации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270116</dc:title>
  <dc:creator>User</dc:creator>
  <cp:lastModifiedBy>Юманова Анна Михайловна</cp:lastModifiedBy>
  <cp:revision>2</cp:revision>
  <dcterms:created xsi:type="dcterms:W3CDTF">2023-06-15T07:49:41Z</dcterms:created>
  <dcterms:modified xsi:type="dcterms:W3CDTF">2024-05-24T11:42:18Z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2023-06-15T00:00:00Z</vt:filetime>
  </property>
</Properties>
</file>