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621963" cy="7561263"/>
  <p:notesSz cx="6735763" cy="9866313"/>
  <p:defaultTextStyle>
    <a:defPPr>
      <a:defRPr lang="ru-RU"/>
    </a:defPPr>
    <a:lvl1pPr marL="0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9516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9033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8549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7806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97582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17098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3661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56131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62" y="-48"/>
      </p:cViewPr>
      <p:guideLst>
        <p:guide orient="horz" pos="2382"/>
        <p:guide pos="334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6647" y="2348893"/>
            <a:ext cx="9028669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3295" y="4284716"/>
            <a:ext cx="743537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9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8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8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7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7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6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6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45686" y="334306"/>
            <a:ext cx="2775356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7771" y="334306"/>
            <a:ext cx="8150881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62" y="4858812"/>
            <a:ext cx="9028669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062" y="3204786"/>
            <a:ext cx="9028669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5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90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85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8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75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70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66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6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7772" y="1944575"/>
            <a:ext cx="5462197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257001" y="1944575"/>
            <a:ext cx="5464040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098" y="302801"/>
            <a:ext cx="955976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1098" y="1692533"/>
            <a:ext cx="469321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098" y="2397901"/>
            <a:ext cx="469321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95810" y="1692533"/>
            <a:ext cx="469505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95810" y="2397901"/>
            <a:ext cx="469505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099" y="301050"/>
            <a:ext cx="349455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52893" y="301051"/>
            <a:ext cx="593797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1099" y="1582265"/>
            <a:ext cx="349455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1979" y="5292884"/>
            <a:ext cx="6373178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1979" y="675613"/>
            <a:ext cx="6373178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9516" indent="0">
              <a:buNone/>
              <a:defRPr sz="3200"/>
            </a:lvl2pPr>
            <a:lvl3pPr marL="1039033" indent="0">
              <a:buNone/>
              <a:defRPr sz="2700"/>
            </a:lvl3pPr>
            <a:lvl4pPr marL="1558549" indent="0">
              <a:buNone/>
              <a:defRPr sz="2300"/>
            </a:lvl4pPr>
            <a:lvl5pPr marL="2078065" indent="0">
              <a:buNone/>
              <a:defRPr sz="2300"/>
            </a:lvl5pPr>
            <a:lvl6pPr marL="2597582" indent="0">
              <a:buNone/>
              <a:defRPr sz="2300"/>
            </a:lvl6pPr>
            <a:lvl7pPr marL="3117098" indent="0">
              <a:buNone/>
              <a:defRPr sz="2300"/>
            </a:lvl7pPr>
            <a:lvl8pPr marL="3636615" indent="0">
              <a:buNone/>
              <a:defRPr sz="2300"/>
            </a:lvl8pPr>
            <a:lvl9pPr marL="4156131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81979" y="5917739"/>
            <a:ext cx="6373178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098" y="302801"/>
            <a:ext cx="9559767" cy="1260211"/>
          </a:xfrm>
          <a:prstGeom prst="rect">
            <a:avLst/>
          </a:prstGeom>
        </p:spPr>
        <p:txBody>
          <a:bodyPr vert="horz" lIns="103903" tIns="51952" rIns="103903" bIns="5195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1098" y="1764295"/>
            <a:ext cx="9559767" cy="4990084"/>
          </a:xfrm>
          <a:prstGeom prst="rect">
            <a:avLst/>
          </a:prstGeom>
        </p:spPr>
        <p:txBody>
          <a:bodyPr vert="horz" lIns="103903" tIns="51952" rIns="103903" bIns="5195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1098" y="7008171"/>
            <a:ext cx="2478458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6486-FEB2-4D37-A595-BF84F61CADD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29171" y="7008171"/>
            <a:ext cx="3363622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12407" y="7008171"/>
            <a:ext cx="2478458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F9B4E-09E5-4DC2-967A-09B2F5832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903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9637" indent="-389637" algn="l" defTabSz="103903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4214" indent="-324698" algn="l" defTabSz="103903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791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8307" indent="-259758" algn="l" defTabSz="103903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7824" indent="-259758" algn="l" defTabSz="103903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7340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6856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6373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5889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516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9033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549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806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582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7098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61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6131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796648" y="3969664"/>
            <a:ext cx="2426102" cy="12511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668097"/>
              </p:ext>
            </p:extLst>
          </p:nvPr>
        </p:nvGraphicFramePr>
        <p:xfrm>
          <a:off x="7687245" y="180231"/>
          <a:ext cx="2701290" cy="177800"/>
        </p:xfrm>
        <a:graphic>
          <a:graphicData uri="http://schemas.openxmlformats.org/drawingml/2006/table">
            <a:tbl>
              <a:tblPr/>
              <a:tblGrid>
                <a:gridCol w="2701290"/>
              </a:tblGrid>
              <a:tr h="0">
                <a:tc>
                  <a:txBody>
                    <a:bodyPr/>
                    <a:lstStyle/>
                    <a:p>
                      <a:pPr marL="111760"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98413" y="352548"/>
            <a:ext cx="5238973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Ежедневное меню основного питания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Дата: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 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Возрастная категория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Длительность пребывания воспитанников в детском саду</a:t>
            </a:r>
            <a:r>
              <a:rPr kumimoji="0" lang="ru-RU" sz="9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часов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5161" y="310252"/>
            <a:ext cx="5308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Ежедневное меню основного питания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Дата: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 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Возрастная категория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Длительность пребывания воспитанников в детском саду</a:t>
            </a:r>
            <a:r>
              <a:rPr kumimoji="0" lang="ru-RU" sz="9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часов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820090"/>
              </p:ext>
            </p:extLst>
          </p:nvPr>
        </p:nvGraphicFramePr>
        <p:xfrm>
          <a:off x="198413" y="1116335"/>
          <a:ext cx="4867138" cy="5182750"/>
        </p:xfrm>
        <a:graphic>
          <a:graphicData uri="http://schemas.openxmlformats.org/drawingml/2006/table">
            <a:tbl>
              <a:tblPr/>
              <a:tblGrid>
                <a:gridCol w="1630330"/>
                <a:gridCol w="2258102"/>
                <a:gridCol w="432048"/>
                <a:gridCol w="546658"/>
              </a:tblGrid>
              <a:tr h="242105"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Прием пищи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Наименование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9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</a:t>
                      </a: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ценность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rowSpan="4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завтрак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Второй завтрак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rowSpan="6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Обед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обед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row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Полдник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полдник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день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20975"/>
              </p:ext>
            </p:extLst>
          </p:nvPr>
        </p:nvGraphicFramePr>
        <p:xfrm>
          <a:off x="5442963" y="1116335"/>
          <a:ext cx="5124602" cy="5300212"/>
        </p:xfrm>
        <a:graphic>
          <a:graphicData uri="http://schemas.openxmlformats.org/drawingml/2006/table">
            <a:tbl>
              <a:tblPr/>
              <a:tblGrid>
                <a:gridCol w="1630330"/>
                <a:gridCol w="2270136"/>
                <a:gridCol w="504056"/>
                <a:gridCol w="720080"/>
              </a:tblGrid>
              <a:tr h="242105"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Прием пищи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Наименование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9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</a:t>
                      </a: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ценность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rowSpan="4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Завтрак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завтрак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Второй завтрак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rowSpan="6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Обед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обед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row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Полдник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6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полдник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5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день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796648" y="3969664"/>
            <a:ext cx="2426102" cy="12511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752392"/>
            <a:ext cx="523897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Ежедневное меню основного питания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Дата: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 202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 года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Длительность пребывания воспитанников в детском саду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часов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27005" y="828304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Ежедневное меню основного питания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Дата: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 2022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Длительность пребывания воспитанников в детском саду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часов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6019"/>
              </p:ext>
            </p:extLst>
          </p:nvPr>
        </p:nvGraphicFramePr>
        <p:xfrm>
          <a:off x="185917" y="1404367"/>
          <a:ext cx="4867138" cy="5797469"/>
        </p:xfrm>
        <a:graphic>
          <a:graphicData uri="http://schemas.openxmlformats.org/drawingml/2006/table">
            <a:tbl>
              <a:tblPr/>
              <a:tblGrid>
                <a:gridCol w="1630330"/>
                <a:gridCol w="1249990"/>
                <a:gridCol w="432048"/>
                <a:gridCol w="504056"/>
                <a:gridCol w="432048"/>
                <a:gridCol w="618666"/>
              </a:tblGrid>
              <a:tr h="14862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Прием пищи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Наименование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Возрастная</a:t>
                      </a:r>
                      <a:r>
                        <a:rPr lang="ru-RU" sz="600" b="1" baseline="0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 категория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5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1-3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3-7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169"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8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ценность</a:t>
                      </a:r>
                      <a:endParaRPr lang="ru-RU" sz="5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9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</a:t>
                      </a: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ценность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Обед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обед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Полдник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полдник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день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619486" y="-135030"/>
            <a:ext cx="26907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 algn="r"/>
            <a:endParaRPr lang="ru-RU" sz="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11760" algn="r"/>
            <a:endParaRPr lang="ru-RU" sz="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11760"/>
            <a:r>
              <a:rPr lang="ru-RU" sz="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УТВЕРЖДАЮ</a:t>
            </a:r>
            <a:r>
              <a:rPr lang="ru-RU" sz="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Заведующий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МБДОУ 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Детский сад №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</a:p>
          <a:p>
            <a:pPr>
              <a:spcAft>
                <a:spcPts val="0"/>
              </a:spcAft>
            </a:pP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«Березка»  </a:t>
            </a:r>
            <a:r>
              <a:rPr lang="ru-RU" sz="8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Моргаушского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района 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ЧР</a:t>
            </a:r>
          </a:p>
          <a:p>
            <a:pPr>
              <a:spcAft>
                <a:spcPts val="0"/>
              </a:spcAft>
            </a:pP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____________</a:t>
            </a:r>
            <a:r>
              <a:rPr lang="ru-RU" sz="8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Р.Г</a:t>
            </a:r>
            <a:r>
              <a:rPr lang="ru-RU" sz="8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Шапошникова</a:t>
            </a:r>
            <a:endParaRPr lang="ru-RU" sz="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/>
            <a:r>
              <a:rPr lang="ru-RU" sz="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71221" y="143893"/>
            <a:ext cx="27975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/>
            <a:r>
              <a:rPr lang="ru-RU" sz="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УТВЕРЖДАЮ</a:t>
            </a:r>
            <a:r>
              <a:rPr lang="ru-RU" sz="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Заведующий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МБДОУ «Детский сад №4</a:t>
            </a:r>
          </a:p>
          <a:p>
            <a:pPr>
              <a:spcAft>
                <a:spcPts val="0"/>
              </a:spcAft>
            </a:pP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«Березка» </a:t>
            </a:r>
            <a:r>
              <a:rPr lang="ru-RU" sz="8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Моргаушского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района ЧР</a:t>
            </a:r>
          </a:p>
          <a:p>
            <a:pPr>
              <a:spcAft>
                <a:spcPts val="0"/>
              </a:spcAft>
            </a:pP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____________</a:t>
            </a:r>
            <a:r>
              <a:rPr lang="ru-RU" sz="8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Р.Г. Шапошникова</a:t>
            </a:r>
            <a:endParaRPr lang="ru-RU" sz="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48056"/>
              </p:ext>
            </p:extLst>
          </p:nvPr>
        </p:nvGraphicFramePr>
        <p:xfrm>
          <a:off x="5552895" y="1440386"/>
          <a:ext cx="4867138" cy="5794934"/>
        </p:xfrm>
        <a:graphic>
          <a:graphicData uri="http://schemas.openxmlformats.org/drawingml/2006/table">
            <a:tbl>
              <a:tblPr/>
              <a:tblGrid>
                <a:gridCol w="1630330"/>
                <a:gridCol w="1249990"/>
                <a:gridCol w="432048"/>
                <a:gridCol w="504056"/>
                <a:gridCol w="432048"/>
                <a:gridCol w="618666"/>
              </a:tblGrid>
              <a:tr h="148624">
                <a:tc row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Прием пищи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Наименование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Возрастная</a:t>
                      </a:r>
                      <a:r>
                        <a:rPr lang="ru-RU" sz="600" b="1" baseline="0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 категория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5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1-3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3-7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169"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8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ценность</a:t>
                      </a:r>
                      <a:endParaRPr lang="ru-RU" sz="5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9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</a:t>
                      </a: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ценность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rowSpan="4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rowSpan="6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Обед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обед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row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Полдник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полдник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день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796648" y="3969664"/>
            <a:ext cx="2426102" cy="12511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752392"/>
            <a:ext cx="523897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Ежедневное меню основного питания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Дата: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 202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 года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Длительность пребывания воспитанников в детском саду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часов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27005" y="828304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Ежедневное меню основного питания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Дата: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 2022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Длительность пребывания воспитанников в детском саду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часов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089167"/>
              </p:ext>
            </p:extLst>
          </p:nvPr>
        </p:nvGraphicFramePr>
        <p:xfrm>
          <a:off x="185917" y="1404367"/>
          <a:ext cx="4867138" cy="5797469"/>
        </p:xfrm>
        <a:graphic>
          <a:graphicData uri="http://schemas.openxmlformats.org/drawingml/2006/table">
            <a:tbl>
              <a:tblPr/>
              <a:tblGrid>
                <a:gridCol w="1630330"/>
                <a:gridCol w="1249990"/>
                <a:gridCol w="432048"/>
                <a:gridCol w="504056"/>
                <a:gridCol w="432048"/>
                <a:gridCol w="618666"/>
              </a:tblGrid>
              <a:tr h="14862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Прием пищи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Наименование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Возрастная</a:t>
                      </a:r>
                      <a:r>
                        <a:rPr lang="ru-RU" sz="600" b="1" baseline="0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 категория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5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1-3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3-7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169"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8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ценность</a:t>
                      </a:r>
                      <a:endParaRPr lang="ru-RU" sz="5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9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</a:t>
                      </a: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ценность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Обед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обед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Полдник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полдник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день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619486" y="-135030"/>
            <a:ext cx="26907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 algn="r"/>
            <a:endParaRPr lang="ru-RU" sz="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11760" algn="r"/>
            <a:endParaRPr lang="ru-RU" sz="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11760"/>
            <a:r>
              <a:rPr lang="ru-RU" sz="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УТВЕРЖДАЮ</a:t>
            </a:r>
            <a:r>
              <a:rPr lang="ru-RU" sz="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Заведующий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МБДОУ 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Детский сад №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</a:p>
          <a:p>
            <a:pPr>
              <a:spcAft>
                <a:spcPts val="0"/>
              </a:spcAft>
            </a:pP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«Березка»  </a:t>
            </a:r>
            <a:r>
              <a:rPr lang="ru-RU" sz="8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Моргаушского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района 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ЧР</a:t>
            </a:r>
          </a:p>
          <a:p>
            <a:pPr>
              <a:spcAft>
                <a:spcPts val="0"/>
              </a:spcAft>
            </a:pP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____________</a:t>
            </a:r>
            <a:r>
              <a:rPr lang="ru-RU" sz="8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Р.Г</a:t>
            </a:r>
            <a:r>
              <a:rPr lang="ru-RU" sz="8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Шапошникова</a:t>
            </a:r>
            <a:endParaRPr lang="ru-RU" sz="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/>
            <a:r>
              <a:rPr lang="ru-RU" sz="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71221" y="143893"/>
            <a:ext cx="27975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/>
            <a:r>
              <a:rPr lang="ru-RU" sz="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УТВЕРЖДАЮ</a:t>
            </a:r>
            <a:r>
              <a:rPr lang="ru-RU" sz="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Заведующий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МБДОУ «Детский сад №4</a:t>
            </a:r>
          </a:p>
          <a:p>
            <a:pPr>
              <a:spcAft>
                <a:spcPts val="0"/>
              </a:spcAft>
            </a:pP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«Березка» </a:t>
            </a:r>
            <a:r>
              <a:rPr lang="ru-RU" sz="8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Моргаушского</a:t>
            </a:r>
            <a:r>
              <a:rPr lang="ru-RU" sz="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района ЧР</a:t>
            </a:r>
          </a:p>
          <a:p>
            <a:pPr>
              <a:spcAft>
                <a:spcPts val="0"/>
              </a:spcAft>
            </a:pP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____________</a:t>
            </a:r>
            <a:r>
              <a:rPr lang="ru-RU" sz="8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Р.Г. Шапошникова</a:t>
            </a:r>
            <a:endParaRPr lang="ru-RU" sz="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706960"/>
              </p:ext>
            </p:extLst>
          </p:nvPr>
        </p:nvGraphicFramePr>
        <p:xfrm>
          <a:off x="5552895" y="1440386"/>
          <a:ext cx="4867138" cy="5794934"/>
        </p:xfrm>
        <a:graphic>
          <a:graphicData uri="http://schemas.openxmlformats.org/drawingml/2006/table">
            <a:tbl>
              <a:tblPr/>
              <a:tblGrid>
                <a:gridCol w="1630330"/>
                <a:gridCol w="1249990"/>
                <a:gridCol w="432048"/>
                <a:gridCol w="504056"/>
                <a:gridCol w="432048"/>
                <a:gridCol w="618666"/>
              </a:tblGrid>
              <a:tr h="148624">
                <a:tc row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Прием пищи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Наименование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Возрастная</a:t>
                      </a:r>
                      <a:r>
                        <a:rPr lang="ru-RU" sz="600" b="1" baseline="0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 категория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5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1-3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3-7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169"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rgbClr val="000000"/>
                          </a:solidFill>
                          <a:latin typeface="Whitney Bold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8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ценность</a:t>
                      </a:r>
                      <a:endParaRPr lang="ru-RU" sz="5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Вес блюда</a:t>
                      </a:r>
                      <a:endParaRPr lang="ru-RU" sz="600" b="1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Энерг-ая</a:t>
                      </a:r>
                      <a:r>
                        <a:rPr lang="ru-RU" sz="900" b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 </a:t>
                      </a:r>
                      <a:r>
                        <a:rPr lang="ru-RU" sz="9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ld"/>
                        </a:rPr>
                        <a:t>ценность</a:t>
                      </a:r>
                      <a:endParaRPr lang="ru-RU" sz="600" b="1" dirty="0">
                        <a:solidFill>
                          <a:srgbClr val="000000"/>
                        </a:solidFill>
                        <a:latin typeface="Whitney Bold"/>
                        <a:ea typeface="Calibri"/>
                        <a:cs typeface="Whitney Bold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rowSpan="4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второй завтрак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rowSpan="6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Обед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обед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row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Полдник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52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i="1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enturySchlbkCyr"/>
                        </a:rPr>
                        <a:t>Итого за полдник</a:t>
                      </a: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3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Whitney Book"/>
                        </a:rPr>
                        <a:t>Итого за день</a:t>
                      </a: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Whitney Book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Whitney Book"/>
                      </a:endParaRPr>
                    </a:p>
                  </a:txBody>
                  <a:tcPr marL="38682" marR="38682" marT="45053" marB="5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086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348</Words>
  <Application>Microsoft Office PowerPoint</Application>
  <PresentationFormat>Произвольный</PresentationFormat>
  <Paragraphs>150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ASRock</dc:creator>
  <cp:lastModifiedBy>User</cp:lastModifiedBy>
  <cp:revision>11</cp:revision>
  <cp:lastPrinted>2023-06-21T05:56:26Z</cp:lastPrinted>
  <dcterms:created xsi:type="dcterms:W3CDTF">2021-02-17T23:23:06Z</dcterms:created>
  <dcterms:modified xsi:type="dcterms:W3CDTF">2023-06-21T05:58:00Z</dcterms:modified>
</cp:coreProperties>
</file>