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wdp" ContentType="image/vnd.ms-photo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77" r:id="rId1"/>
  </p:sldMasterIdLst>
  <p:notesMasterIdLst>
    <p:notesMasterId r:id="rId2"/>
  </p:notesMasterIdLst>
  <p:sldIdLst>
    <p:sldId id="256" r:id="rId3"/>
    <p:sldId id="278" r:id="rId4"/>
    <p:sldId id="269" r:id="rId5"/>
    <p:sldId id="259" r:id="rId6"/>
    <p:sldId id="263" r:id="rId7"/>
    <p:sldId id="270" r:id="rId8"/>
    <p:sldId id="262" r:id="rId9"/>
    <p:sldId id="282" r:id="rId10"/>
    <p:sldId id="272" r:id="rId11"/>
    <p:sldId id="271" r:id="rId12"/>
    <p:sldId id="274" r:id="rId13"/>
    <p:sldId id="281" r:id="rId14"/>
    <p:sldId id="280" r:id="rId15"/>
    <p:sldId id="283" r:id="rId16"/>
  </p:sldIdLst>
  <p:sldSz cx="12192000" cy="6858000"/>
  <p:notesSz cx="6858000" cy="9144000"/>
  <p:custDataLst>
    <p:tags r:id="rId1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990033"/>
    <a:srgbClr val="CC6600"/>
    <a:srgbClr val="A50021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6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25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notesMaster" Target="notesMasters/notesMaster1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185140-35E0-47A1-A759-0AEBCB074B3B}" type="datetimeFigureOut">
              <a:rPr lang="ru-RU" smtClean="0"/>
              <a:t>18.04.2024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BA7D12-3C8D-4A9A-BF3B-21FFF9FD3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723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A7D12-3C8D-4A9A-BF3B-21FFF9FD3B0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959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A7D12-3C8D-4A9A-BF3B-21FFF9FD3B0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9185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A7D12-3C8D-4A9A-BF3B-21FFF9FD3B0E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898319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3D8D3-F29E-4E66-86BF-532D0E836019}" type="datetimeFigureOut">
              <a:rPr lang="ru-RU" smtClean="0"/>
              <a:t>18.04.2024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36492-11AB-47B9-A477-EB22C1AF05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0168856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3D8D3-F29E-4E66-86BF-532D0E836019}" type="datetimeFigureOut">
              <a:rPr lang="ru-RU" smtClean="0"/>
              <a:t>18.04.2024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36492-11AB-47B9-A477-EB22C1AF05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5231409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3D8D3-F29E-4E66-86BF-532D0E836019}" type="datetimeFigureOut">
              <a:rPr lang="ru-RU" smtClean="0"/>
              <a:t>18.04.2024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36492-11AB-47B9-A477-EB22C1AF05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4941852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B3D8D3-F29E-4E66-86BF-532D0E836019}" type="datetimeFigureOut">
              <a:rPr lang="ru-RU" smtClean="0"/>
              <a:t>18.04.2024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36492-11AB-47B9-A477-EB22C1AF05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4621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1" r:id="rId2"/>
    <p:sldLayoutId id="2147483683" r:id="rId3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Relationship Id="rId4" Type="http://schemas.openxmlformats.org/officeDocument/2006/relationships/image" Target="../media/image2.png" /><Relationship Id="rId5" Type="http://schemas.openxmlformats.org/officeDocument/2006/relationships/image" Target="../media/image3.jpeg" /><Relationship Id="rId6" Type="http://schemas.openxmlformats.org/officeDocument/2006/relationships/image" Target="../media/image4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5.png" /><Relationship Id="rId3" Type="http://schemas.microsoft.com/office/2007/relationships/hdphoto" Target="../media/image6.wdp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9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0.jpeg" /><Relationship Id="rId3" Type="http://schemas.openxmlformats.org/officeDocument/2006/relationships/image" Target="../media/image11.pn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Relationship Id="rId6" Type="http://schemas.openxmlformats.org/officeDocument/2006/relationships/image" Target="../media/image1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jpeg" /><Relationship Id="rId5" Type="http://schemas.openxmlformats.org/officeDocument/2006/relationships/image" Target="../media/image18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5.jpeg" /><Relationship Id="rId4" Type="http://schemas.openxmlformats.org/officeDocument/2006/relationships/image" Target="../media/image19.jpeg" /><Relationship Id="rId5" Type="http://schemas.openxmlformats.org/officeDocument/2006/relationships/image" Target="../media/image20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1.jpeg" /><Relationship Id="rId3" Type="http://schemas.openxmlformats.org/officeDocument/2006/relationships/image" Target="../media/image22.jpeg" /><Relationship Id="rId4" Type="http://schemas.openxmlformats.org/officeDocument/2006/relationships/image" Target="../media/image23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5.jpeg" /><Relationship Id="rId3" Type="http://schemas.openxmlformats.org/officeDocument/2006/relationships/image" Target="../media/image24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5.jpeg" /><Relationship Id="rId3" Type="http://schemas.openxmlformats.org/officeDocument/2006/relationships/image" Target="../media/image26.jpeg" /><Relationship Id="rId4" Type="http://schemas.openxmlformats.org/officeDocument/2006/relationships/image" Target="../media/image27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6.jpeg" /><Relationship Id="rId3" Type="http://schemas.openxmlformats.org/officeDocument/2006/relationships/image" Target="../media/image21.jpeg" /><Relationship Id="rId4" Type="http://schemas.openxmlformats.org/officeDocument/2006/relationships/image" Target="../media/image28.jpeg" /><Relationship Id="rId5" Type="http://schemas.openxmlformats.org/officeDocument/2006/relationships/image" Target="../media/image29.jpeg" /><Relationship Id="rId6" Type="http://schemas.openxmlformats.org/officeDocument/2006/relationships/image" Target="../media/image30.jpeg" /><Relationship Id="rId7" Type="http://schemas.openxmlformats.org/officeDocument/2006/relationships/image" Target="../media/image3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32.jpeg" /><Relationship Id="rId3" Type="http://schemas.openxmlformats.org/officeDocument/2006/relationships/image" Target="../media/image33.jpeg" /><Relationship Id="rId4" Type="http://schemas.openxmlformats.org/officeDocument/2006/relationships/image" Target="../media/image21.jpeg" /><Relationship Id="rId5" Type="http://schemas.openxmlformats.org/officeDocument/2006/relationships/image" Target="../media/image34.jpeg" /><Relationship Id="rId6" Type="http://schemas.openxmlformats.org/officeDocument/2006/relationships/image" Target="../media/image35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36.jpeg" /><Relationship Id="rId3" Type="http://schemas.openxmlformats.org/officeDocument/2006/relationships/image" Target="../media/image37.jpeg" /><Relationship Id="rId4" Type="http://schemas.openxmlformats.org/officeDocument/2006/relationships/image" Target="../media/image38.jpeg" /><Relationship Id="rId5" Type="http://schemas.openxmlformats.org/officeDocument/2006/relationships/image" Target="../media/image3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40.jpeg" /><Relationship Id="rId4" Type="http://schemas.openxmlformats.org/officeDocument/2006/relationships/image" Target="../media/image36.jpeg" /><Relationship Id="rId5" Type="http://schemas.openxmlformats.org/officeDocument/2006/relationships/image" Target="../media/image41.jpeg" /><Relationship Id="rId6" Type="http://schemas.openxmlformats.org/officeDocument/2006/relationships/image" Target="../media/image33.jpeg" /><Relationship Id="rId7" Type="http://schemas.openxmlformats.org/officeDocument/2006/relationships/image" Target="../media/image42.jpeg" /><Relationship Id="rId8" Type="http://schemas.openxmlformats.org/officeDocument/2006/relationships/image" Target="../media/image43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44.jpeg" /><Relationship Id="rId3" Type="http://schemas.openxmlformats.org/officeDocument/2006/relationships/image" Target="../media/image45.jpeg" /><Relationship Id="rId4" Type="http://schemas.openxmlformats.org/officeDocument/2006/relationships/image" Target="../media/image46.jpeg" /><Relationship Id="rId5" Type="http://schemas.openxmlformats.org/officeDocument/2006/relationships/image" Target="../media/image47.jpeg" /><Relationship Id="rId6" Type="http://schemas.openxmlformats.org/officeDocument/2006/relationships/image" Target="../media/image48.jpeg" /><Relationship Id="rId7" Type="http://schemas.openxmlformats.org/officeDocument/2006/relationships/image" Target="../media/image49.jpeg" /><Relationship Id="rId8" Type="http://schemas.openxmlformats.org/officeDocument/2006/relationships/image" Target="../media/image50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44.jpeg" /><Relationship Id="rId3" Type="http://schemas.openxmlformats.org/officeDocument/2006/relationships/image" Target="../media/image51.jpeg" /><Relationship Id="rId4" Type="http://schemas.openxmlformats.org/officeDocument/2006/relationships/image" Target="../media/image52.jpeg" /><Relationship Id="rId5" Type="http://schemas.openxmlformats.org/officeDocument/2006/relationships/image" Target="../media/image53.jpeg" /><Relationship Id="rId6" Type="http://schemas.openxmlformats.org/officeDocument/2006/relationships/image" Target="../media/image54.jpeg" /><Relationship Id="rId7" Type="http://schemas.openxmlformats.org/officeDocument/2006/relationships/image" Target="../media/image55.jpeg" /><Relationship Id="rId8" Type="http://schemas.openxmlformats.org/officeDocument/2006/relationships/image" Target="../media/image56.jpeg" /><Relationship Id="rId9" Type="http://schemas.openxmlformats.org/officeDocument/2006/relationships/image" Target="../media/image57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0" name="Группа 9"/>
          <p:cNvGrpSpPr/>
          <p:nvPr/>
        </p:nvGrpSpPr>
        <p:grpSpPr>
          <a:xfrm>
            <a:off x="0" y="0"/>
            <a:ext cx="12192001" cy="6888055"/>
            <a:chOff x="-1" y="-16866"/>
            <a:chExt cx="12192001" cy="6888055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" y="0"/>
              <a:ext cx="12192001" cy="6871189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6292" y="-16866"/>
              <a:ext cx="11342077" cy="6574970"/>
            </a:xfrm>
            <a:prstGeom prst="rect">
              <a:avLst/>
            </a:prstGeom>
          </p:spPr>
        </p:pic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355456" y="314343"/>
            <a:ext cx="13265573" cy="466914"/>
          </a:xfrm>
        </p:spPr>
        <p:txBody>
          <a:bodyPr>
            <a:noAutofit/>
          </a:bodyPr>
          <a:lstStyle/>
          <a:p>
            <a:r>
              <a:rPr lang="ru-RU" altLang="ru-RU" sz="1600" b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МБОУ </a:t>
            </a:r>
            <a:r>
              <a:rPr lang="ru-RU" altLang="ru-RU" sz="1600" b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«Средняя общеобразовательная школа №6</a:t>
            </a:r>
            <a:r>
              <a:rPr lang="ru-RU" altLang="ru-RU" sz="1600" b="1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г</a:t>
            </a:r>
            <a:r>
              <a:rPr lang="ru-RU" altLang="ru-RU" sz="1600" b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Канаш Чувашской Республики</a:t>
            </a:r>
            <a:br>
              <a:rPr lang="ru-RU" altLang="ru-RU" sz="3200" b="1">
                <a:latin typeface="Times New Roman" panose="02020603050405020304" pitchFamily="18" charset="0"/>
              </a:rPr>
            </a:br>
            <a:endParaRPr lang="ru-RU" sz="1050" b="1">
              <a:solidFill>
                <a:srgbClr val="990033"/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34782" y="461394"/>
            <a:ext cx="9691023" cy="140935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ru-RU" sz="54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sz="32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этап Всероссийского конкурса музеев образовательных организаций 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ru-RU" sz="32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«Солдаты Великого Отечества»</a:t>
            </a:r>
            <a:r>
              <a:rPr lang="ru-RU" sz="1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b="1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ru-RU" sz="20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Номинация </a:t>
            </a:r>
            <a:r>
              <a:rPr lang="ru-RU" sz="20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«Лучший городской музей»</a:t>
            </a:r>
          </a:p>
          <a:p>
            <a:pPr algn="ctr">
              <a:lnSpc>
                <a:spcPct val="100000"/>
              </a:lnSpc>
              <a:spcBef>
                <a:spcPct val="0"/>
              </a:spcBef>
            </a:pPr>
            <a:endParaRPr lang="ru-RU" sz="3200" b="1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4478" y="2797282"/>
            <a:ext cx="417851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Бег времени не остановишь, </a:t>
            </a:r>
          </a:p>
          <a:p>
            <a:pPr algn="ctr"/>
            <a:r>
              <a:rPr lang="ru-RU" sz="2000" b="1" i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не изменишь ничего…</a:t>
            </a:r>
          </a:p>
          <a:p>
            <a:pPr algn="ctr"/>
            <a:r>
              <a:rPr lang="ru-RU" sz="2000" b="1" i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 с нами тех, кто дорог сердцу, </a:t>
            </a:r>
          </a:p>
          <a:p>
            <a:pPr algn="ctr"/>
            <a:r>
              <a:rPr lang="ru-RU" sz="2000" b="1" i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чей образ в памяти ещё…</a:t>
            </a:r>
          </a:p>
          <a:p>
            <a:pPr algn="ctr"/>
            <a:r>
              <a:rPr lang="ru-RU" sz="2000" b="1" i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Плывут их души облаками, </a:t>
            </a:r>
          </a:p>
          <a:p>
            <a:pPr algn="ctr"/>
            <a:r>
              <a:rPr lang="ru-RU" sz="2000" b="1" i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слёзы льют грибным дождём,</a:t>
            </a:r>
          </a:p>
          <a:p>
            <a:pPr algn="ctr"/>
            <a:r>
              <a:rPr lang="ru-RU" sz="2000" b="1" i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наблюдают, наблюдают за тем, </a:t>
            </a:r>
          </a:p>
          <a:p>
            <a:pPr algn="ctr"/>
            <a:r>
              <a:rPr lang="ru-RU" sz="2000" b="1" i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мы вот здесь живём…</a:t>
            </a:r>
          </a:p>
          <a:p>
            <a:pPr algn="ctr"/>
            <a:endParaRPr lang="ru-RU" sz="2000" b="1" i="1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5065" y="2709112"/>
            <a:ext cx="2503246" cy="316524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543" y="2709112"/>
            <a:ext cx="4220325" cy="3165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993238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5" name="Picture 2" descr="Чебоксары, флаг Чувашии, Волжская Булгария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3778" r="9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42342" y="196645"/>
            <a:ext cx="3857322" cy="2517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4620" y="1789471"/>
            <a:ext cx="3612158" cy="2890684"/>
          </a:xfrm>
        </p:spPr>
        <p:txBody>
          <a:bodyPr>
            <a:noAutofit/>
          </a:bodyPr>
          <a:lstStyle/>
          <a:p>
            <a:pPr indent="457200">
              <a:lnSpc>
                <a:spcPct val="100000"/>
              </a:lnSpc>
            </a:pPr>
            <a:r>
              <a:rPr lang="ru-RU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Школьный </a:t>
            </a:r>
            <a:r>
              <a:rPr lang="ru-RU" sz="1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музей </a:t>
            </a: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b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180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научно-исследовательская </a:t>
            </a: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лаборатория </a:t>
            </a:r>
            <a:r>
              <a:rPr lang="ru-RU" sz="180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педагогического мастерства, </a:t>
            </a: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которая</a:t>
            </a:r>
            <a:b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эффективное</a:t>
            </a:r>
            <a:b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регионального</a:t>
            </a:r>
            <a:b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компонента </a:t>
            </a:r>
            <a:r>
              <a:rPr lang="ru-RU" sz="180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процессе</a:t>
            </a:r>
            <a:b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</a:t>
            </a:r>
            <a:r>
              <a:rPr lang="ru-RU" sz="180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воспитания</a:t>
            </a:r>
            <a:b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учащихся.</a:t>
            </a:r>
            <a:b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Школьный </a:t>
            </a:r>
            <a:r>
              <a:rPr lang="ru-RU" sz="1800">
                <a:latin typeface="Times New Roman" panose="02020603050405020304" pitchFamily="18" charset="0"/>
                <a:cs typeface="Times New Roman" panose="02020603050405020304" pitchFamily="18" charset="0"/>
              </a:rPr>
              <a:t>музей </a:t>
            </a: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</a:t>
            </a:r>
            <a:b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одной </a:t>
            </a:r>
            <a:r>
              <a:rPr lang="ru-RU" sz="1800">
                <a:latin typeface="Times New Roman" panose="02020603050405020304" pitchFamily="18" charset="0"/>
                <a:cs typeface="Times New Roman" panose="02020603050405020304" pitchFamily="18" charset="0"/>
              </a:rPr>
              <a:t>из форм работы </a:t>
            </a: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b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развитию творческой</a:t>
            </a:r>
            <a:b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самодеятельности</a:t>
            </a:r>
            <a:b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общественной активности</a:t>
            </a:r>
            <a:b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учащихся </a:t>
            </a:r>
            <a:r>
              <a:rPr lang="ru-RU" sz="180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</a:t>
            </a: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сбора</a:t>
            </a:r>
            <a:b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материалов </a:t>
            </a:r>
            <a:r>
              <a:rPr lang="ru-RU" sz="1800">
                <a:latin typeface="Times New Roman" panose="02020603050405020304" pitchFamily="18" charset="0"/>
                <a:cs typeface="Times New Roman" panose="02020603050405020304" pitchFamily="18" charset="0"/>
              </a:rPr>
              <a:t>по истории </a:t>
            </a: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школы,</a:t>
            </a:r>
            <a:b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имеющих </a:t>
            </a:r>
            <a:r>
              <a:rPr lang="ru-RU" sz="180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воспитательную </a:t>
            </a: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b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научно-познавательную </a:t>
            </a:r>
            <a:b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ценность.</a:t>
            </a:r>
            <a:b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Экспонаты</a:t>
            </a:r>
            <a:r>
              <a:rPr lang="ru-RU" sz="1800">
                <a:latin typeface="Times New Roman" panose="02020603050405020304" pitchFamily="18" charset="0"/>
                <a:cs typeface="Times New Roman" panose="02020603050405020304" pitchFamily="18" charset="0"/>
              </a:rPr>
              <a:t>, хранящиеся </a:t>
            </a: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b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фондах </a:t>
            </a:r>
            <a:r>
              <a:rPr lang="ru-RU" sz="1800"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школьного </a:t>
            </a: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музея,</a:t>
            </a:r>
            <a:b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подлежат учёту </a:t>
            </a:r>
            <a:r>
              <a:rPr lang="ru-RU" sz="180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сохранности в</a:t>
            </a:r>
            <a:b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установленном </a:t>
            </a:r>
            <a:r>
              <a:rPr lang="ru-RU" sz="180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порядке.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72" y="353961"/>
            <a:ext cx="4749877" cy="245806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4006" y="2993105"/>
            <a:ext cx="2906046" cy="38747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60" y="3303638"/>
            <a:ext cx="4601499" cy="3451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400316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7" name="Группа 6"/>
          <p:cNvGrpSpPr/>
          <p:nvPr/>
        </p:nvGrpSpPr>
        <p:grpSpPr>
          <a:xfrm>
            <a:off x="8161" y="-17585"/>
            <a:ext cx="12183839" cy="6875585"/>
            <a:chOff x="8161" y="-1"/>
            <a:chExt cx="12183839" cy="6875585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61" y="-1"/>
              <a:ext cx="12183839" cy="6875585"/>
            </a:xfrm>
            <a:prstGeom prst="rect">
              <a:avLst/>
            </a:prstGeom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61" y="0"/>
              <a:ext cx="11345639" cy="6578154"/>
            </a:xfrm>
            <a:prstGeom prst="rect">
              <a:avLst/>
            </a:prstGeom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5805" y="644434"/>
            <a:ext cx="5329646" cy="5164181"/>
          </a:xfrm>
        </p:spPr>
        <p:txBody>
          <a:bodyPr>
            <a:noAutofit/>
          </a:bodyPr>
          <a:lstStyle/>
          <a:p>
            <a:r>
              <a:rPr lang="ru-RU" sz="2200" i="1" smtClean="0">
                <a:solidFill>
                  <a:srgbClr val="800000"/>
                </a:solidFill>
                <a:latin typeface="+mn-lt"/>
                <a:ea typeface="Cambria" panose="02040503050406030204" pitchFamily="18" charset="0"/>
              </a:rPr>
              <a:t>   </a:t>
            </a:r>
            <a:br>
              <a:rPr lang="ru-RU" sz="2200">
                <a:solidFill>
                  <a:srgbClr val="800000"/>
                </a:solidFill>
                <a:latin typeface="+mn-lt"/>
                <a:ea typeface="Cambria" panose="02040503050406030204" pitchFamily="18" charset="0"/>
              </a:rPr>
            </a:br>
            <a:r>
              <a:rPr lang="ru-RU" sz="2200">
                <a:solidFill>
                  <a:srgbClr val="800000"/>
                </a:solidFill>
                <a:latin typeface="+mn-lt"/>
                <a:ea typeface="Cambria" panose="02040503050406030204" pitchFamily="18" charset="0"/>
              </a:rPr>
              <a:t>                     </a:t>
            </a:r>
            <a:r>
              <a:rPr lang="ru-RU" sz="2200" smtClean="0">
                <a:solidFill>
                  <a:srgbClr val="800000"/>
                </a:solidFill>
                <a:latin typeface="+mn-lt"/>
                <a:ea typeface="Cambria" panose="02040503050406030204" pitchFamily="18" charset="0"/>
              </a:rPr>
              <a:t> </a:t>
            </a:r>
            <a:endParaRPr lang="ru-RU" sz="2200">
              <a:solidFill>
                <a:srgbClr val="800000"/>
              </a:solidFill>
              <a:latin typeface="+mn-lt"/>
            </a:endParaRPr>
          </a:p>
        </p:txBody>
      </p:sp>
      <p:pic>
        <p:nvPicPr>
          <p:cNvPr id="8" name="Рисунок 7" descr="Вырезка экрана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8296" y="1862047"/>
            <a:ext cx="3043106" cy="43234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59798" y="6453049"/>
            <a:ext cx="9080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ru-RU" b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«Средняя общеобразовательная школа №6» г. Канаш Чувашской Республики</a:t>
            </a:r>
            <a:br>
              <a:rPr lang="ru-RU" altLang="ru-RU" sz="3600" b="1">
                <a:latin typeface="Times New Roman" panose="02020603050405020304" pitchFamily="18" charset="0"/>
              </a:rPr>
            </a:br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236375" y="255282"/>
            <a:ext cx="8260422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1600" b="1"/>
              <a:t> </a:t>
            </a:r>
            <a:r>
              <a:rPr lang="en-US" sz="1600" b="1" smtClean="0"/>
              <a:t>     </a:t>
            </a:r>
            <a:r>
              <a:rPr lang="ru-RU" sz="16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Музейная </a:t>
            </a: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экспозиция </a:t>
            </a:r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— это показ, демонстрация музейных </a:t>
            </a:r>
            <a:r>
              <a:rPr lang="ru-RU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предметов,</a:t>
            </a:r>
            <a:endParaRPr lang="ru-RU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выставленных </a:t>
            </a:r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определённой последовательности, </a:t>
            </a:r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с целью раскрытия избранной темы музея.</a:t>
            </a:r>
          </a:p>
          <a:p>
            <a:pPr lvl="1"/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Экспозиции в школьном музее располагаются по трём разделам:</a:t>
            </a:r>
          </a:p>
          <a:p>
            <a:pPr lvl="0"/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Историко-хронологический (1 раздел экспозиции — «Школа вчера!»):</a:t>
            </a:r>
          </a:p>
          <a:p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- «Помнишь, как </a:t>
            </a:r>
            <a:r>
              <a:rPr lang="ru-RU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всё </a:t>
            </a:r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начиналось...»;</a:t>
            </a:r>
          </a:p>
          <a:p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- «Они были первыми»;</a:t>
            </a:r>
          </a:p>
          <a:p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- «</a:t>
            </a:r>
            <a:r>
              <a:rPr lang="ru-RU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Моё </a:t>
            </a:r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сердце отдано Первой школе»;</a:t>
            </a:r>
          </a:p>
          <a:p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- «Год за годом»;</a:t>
            </a:r>
          </a:p>
          <a:p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- «Школа здоровья, добра и радости»;</a:t>
            </a:r>
          </a:p>
          <a:p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- «У нашей школы юбилей!»</a:t>
            </a:r>
          </a:p>
          <a:p>
            <a:r>
              <a:rPr lang="ru-RU" sz="1600" u="sng">
                <a:latin typeface="Times New Roman" panose="02020603050405020304" pitchFamily="18" charset="0"/>
                <a:cs typeface="Times New Roman" panose="02020603050405020304" pitchFamily="18" charset="0"/>
              </a:rPr>
              <a:t>-«Живи и помни»</a:t>
            </a:r>
          </a:p>
          <a:p>
            <a:pPr lvl="0"/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Тематический (2 раздел экспозиции - «Школа сегодня!»):</a:t>
            </a:r>
          </a:p>
          <a:p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- «Нашей школы выпускники»;</a:t>
            </a:r>
          </a:p>
          <a:p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«Медалисты </a:t>
            </a:r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школы»;</a:t>
            </a:r>
          </a:p>
          <a:p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- «Учитель, перед именем твоим...»;</a:t>
            </a:r>
          </a:p>
          <a:p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«Вернулись </a:t>
            </a:r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в школу учителями»;</a:t>
            </a:r>
          </a:p>
          <a:p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- «Науки юношей питают, отраду старшим подают»;</a:t>
            </a:r>
          </a:p>
          <a:p>
            <a:r>
              <a:rPr lang="ru-RU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«О, спорт, ты мир!»;</a:t>
            </a:r>
          </a:p>
          <a:p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- «Ребячья Республика»</a:t>
            </a:r>
          </a:p>
          <a:p>
            <a:pPr lvl="0"/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(3 раздел экспозиции - «Школа завтра!»)</a:t>
            </a:r>
          </a:p>
          <a:p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- «Школа 3000 года»</a:t>
            </a:r>
          </a:p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373" y="1458097"/>
            <a:ext cx="2250640" cy="136748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04" y="2920204"/>
            <a:ext cx="2848366" cy="3239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447145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0" y="-18884"/>
            <a:ext cx="12186960" cy="68768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28910" y="849715"/>
            <a:ext cx="7984432" cy="1489166"/>
          </a:xfrm>
        </p:spPr>
        <p:txBody>
          <a:bodyPr>
            <a:normAutofit fontScale="90000"/>
          </a:bodyPr>
          <a:lstStyle/>
          <a:p>
            <a:br>
              <a:rPr lang="ru-RU" sz="1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Рахимзянова </a:t>
            </a:r>
            <a:r>
              <a:rPr lang="ru-RU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Оксана Минхазиевна </a:t>
            </a:r>
            <a:r>
              <a:rPr lang="ru-RU" sz="180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работает в </a:t>
            </a: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>
                <a:latin typeface="Times New Roman" panose="02020603050405020304" pitchFamily="18" charset="0"/>
                <a:cs typeface="Times New Roman" panose="02020603050405020304" pitchFamily="18" charset="0"/>
              </a:rPr>
              <a:t>школе учителем с 1992 года, </a:t>
            </a:r>
            <a:b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800">
                <a:latin typeface="Times New Roman" panose="02020603050405020304" pitchFamily="18" charset="0"/>
                <a:cs typeface="Times New Roman" panose="02020603050405020304" pitchFamily="18" charset="0"/>
              </a:rPr>
              <a:t>сентября 2014 года - заместителем директора по воспитательной </a:t>
            </a: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работе, </a:t>
            </a:r>
            <a:b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ноября 2023 года - руководителем школьного музея «История школы».</a:t>
            </a:r>
            <a:b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Оксана </a:t>
            </a:r>
            <a:r>
              <a:rPr lang="ru-RU" sz="180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Минхазиевна неоднократно награждалась благодарственными письмами депутатов Государственной Думы Федерального Собрания Российской Федерации, Госсовета Чувашской Республики,  Общероссийской общественно-государственной детско-юношеской организации «Российское движение школьников», военного комиссариата города Канаш, Канашского и Янтиковского районов Чувашской Республики. В 2018 году она стала обладателем городской педагогической премии «Признание» в номинации «Лучший работник структур воспитательного и социально-педагогического сопровождения образовательного процесса». В 2019 году награждена Почетной грамотой Министерства образования и молодежной политики Чувашской </a:t>
            </a: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Республики. В 2023 году стала участницей торжественного открытия выставки «Вечный Огонь Памяти» в Музее Победы на Поклонной горе.</a:t>
            </a:r>
            <a:endParaRPr lang="ru-RU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227" y="1567154"/>
            <a:ext cx="3321822" cy="471528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209" y="3419558"/>
            <a:ext cx="4314040" cy="286288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9266" y="3419558"/>
            <a:ext cx="2354677" cy="289498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96978" y="6534834"/>
            <a:ext cx="9072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b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«Средняя общеобразовательная школа №6» г. Канаш Чувашской Республики</a:t>
            </a:r>
            <a:br>
              <a:rPr lang="ru-RU" altLang="ru-RU" sz="3600" b="1">
                <a:latin typeface="Times New Roman" panose="02020603050405020304" pitchFamily="18" charset="0"/>
              </a:rPr>
            </a:b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790857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0" y="-18884"/>
            <a:ext cx="12186960" cy="687688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274" y="1458747"/>
            <a:ext cx="5170677" cy="290850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5018" y="1458747"/>
            <a:ext cx="5170677" cy="2908506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713292" y="4602932"/>
            <a:ext cx="9927328" cy="1325563"/>
          </a:xfrm>
        </p:spPr>
        <p:txBody>
          <a:bodyPr>
            <a:noAutofit/>
          </a:bodyPr>
          <a:lstStyle/>
          <a:p>
            <a:pPr algn="ctr"/>
            <a:r>
              <a:rPr lang="ru-RU" sz="1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Михайлов Максим </a:t>
            </a: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Макарова Елизавета</a:t>
            </a: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обучающиеся 9-А класса, </a:t>
            </a:r>
            <a:r>
              <a:rPr lang="ru-RU" sz="180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лены школьной детской общественной организации «Созвездие», активные участники акций и проектов от «Движения Первых», Хранители истории,  </a:t>
            </a:r>
            <a:r>
              <a:rPr lang="ru-RU" sz="180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едущие всех праздников в школе, экскурсоводы школьного музея «История школы».</a:t>
            </a:r>
            <a:endParaRPr lang="ru-RU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28102" y="6527905"/>
            <a:ext cx="9080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ru-RU" b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«Средняя общеобразовательная школа №6» г. Канаш Чувашской Республики</a:t>
            </a:r>
            <a:br>
              <a:rPr lang="ru-RU" altLang="ru-RU" sz="3600" b="1">
                <a:latin typeface="Times New Roman" panose="02020603050405020304" pitchFamily="18" charset="0"/>
              </a:rPr>
            </a:b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090727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6960" cy="68768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97629" y="3802791"/>
            <a:ext cx="3671735" cy="744848"/>
          </a:xfrm>
        </p:spPr>
        <p:txBody>
          <a:bodyPr>
            <a:noAutofit/>
          </a:bodyPr>
          <a:lstStyle/>
          <a:p>
            <a:pPr lvl="2"/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фонд — </a:t>
            </a:r>
            <a:r>
              <a:rPr lang="ru-RU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это вещевые источники </a:t>
            </a:r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(разнообразные предметы, которые группируются по назначению).</a:t>
            </a:r>
            <a:br>
              <a:rPr 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u="sng">
                <a:latin typeface="Times New Roman" panose="02020603050405020304" pitchFamily="18" charset="0"/>
                <a:cs typeface="Times New Roman" panose="02020603050405020304" pitchFamily="18" charset="0"/>
              </a:rPr>
              <a:t>вещевые памятники </a:t>
            </a:r>
            <a:r>
              <a:rPr lang="ru-RU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(медали</a:t>
            </a:r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, значки);</a:t>
            </a:r>
            <a:br>
              <a:rPr 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письменные источники (документы, </a:t>
            </a:r>
            <a:r>
              <a:rPr lang="ru-RU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письма, рукописи</a:t>
            </a:r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, книги, брошюры, журналы, газеты);</a:t>
            </a:r>
            <a:br>
              <a:rPr 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u="sng">
                <a:latin typeface="Times New Roman" panose="02020603050405020304" pitchFamily="18" charset="0"/>
                <a:cs typeface="Times New Roman" panose="02020603050405020304" pitchFamily="18" charset="0"/>
              </a:rPr>
              <a:t>изобразительные источники </a:t>
            </a:r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(картины, фотографии, карты</a:t>
            </a:r>
            <a:r>
              <a:rPr lang="ru-RU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br>
              <a:rPr lang="ru-RU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u="sng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 и видео</a:t>
            </a:r>
            <a:r>
              <a:rPr lang="ru-RU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Вспомогательный фонд </a:t>
            </a:r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это точное воспроизведение подлинников и их научная реконструкция </a:t>
            </a:r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(фото и ксерокопии письменных и печатных материалов. </a:t>
            </a:r>
            <a:r>
              <a:rPr lang="ru-RU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Мемориальные доски, модели</a:t>
            </a:r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тематические </a:t>
            </a:r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рисунки).</a:t>
            </a:r>
            <a:b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52584" y="757881"/>
            <a:ext cx="83366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Уникальные материалы школьного музея</a:t>
            </a:r>
            <a:endParaRPr lang="ru-RU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1" y="1759974"/>
            <a:ext cx="5023488" cy="409474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3167" y="1759974"/>
            <a:ext cx="3182047" cy="40947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23685" y="6553718"/>
            <a:ext cx="9080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ru-RU" b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«Средняя общеобразовательная школа №6» г. Канаш Чувашской Республики</a:t>
            </a:r>
            <a:br>
              <a:rPr lang="ru-RU" altLang="ru-RU" sz="3600" b="1">
                <a:latin typeface="Times New Roman" panose="02020603050405020304" pitchFamily="18" charset="0"/>
              </a:rPr>
            </a:b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5226643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51" y="0"/>
            <a:ext cx="12156413" cy="6923124"/>
          </a:xfrm>
          <a:prstGeom prst="rect">
            <a:avLst/>
          </a:prstGeom>
        </p:spPr>
      </p:pic>
      <p:pic>
        <p:nvPicPr>
          <p:cNvPr id="1026" name="Рисунок 1" descr="C:\Users\Артем\Desktop\мемориал доски\Рябинский\PHOTO-2024-02-13-21-11-3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4910" y="1301195"/>
            <a:ext cx="3642793" cy="4706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237703" y="67982"/>
            <a:ext cx="7462684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b="1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Рябинский </a:t>
            </a:r>
            <a:r>
              <a:rPr lang="ru-RU" sz="32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Евгений Валериевич</a:t>
            </a:r>
            <a:endParaRPr lang="ru-RU" sz="120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ct val="0"/>
              </a:spcAft>
            </a:pPr>
            <a:r>
              <a:rPr lang="ru-RU" i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lang="ru-RU" i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одился </a:t>
            </a:r>
            <a:r>
              <a:rPr lang="ru-RU" i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 сентября 1977 года </a:t>
            </a:r>
            <a:r>
              <a:rPr lang="ru-RU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Канаш Чувашской Республики. </a:t>
            </a:r>
          </a:p>
          <a:p>
            <a:pPr>
              <a:spcAft>
                <a:spcPct val="0"/>
              </a:spcAft>
            </a:pPr>
            <a:r>
              <a:rPr lang="ru-R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Учился в МБОУ «Средняя общеобразовательная школа №6» г. </a:t>
            </a:r>
            <a:r>
              <a:rPr lang="ru-RU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Канаш. </a:t>
            </a:r>
            <a:endParaRPr lang="ru-RU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ct val="0"/>
              </a:spcAft>
            </a:pPr>
            <a:r>
              <a:rPr lang="ru-R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 рос мальчишкой скромным и веселым. Женю все любили в школе за доброту, порядочность, честность, смелость, приветливость и юношеское озорство. Открытый и душевный, способный выслушать и понять, всегда прийти на помощь в трудную минуту. Улыбающийся мальчишка с огромными широко открытыми глазами мог расположить к себе любого человека. То ли судьба вела Евгения, то ли он сам делал свою судьбу, но она такова: в детстве и юности он никого не обидел ни словом, ни силой. </a:t>
            </a:r>
          </a:p>
          <a:p>
            <a:pPr>
              <a:spcAft>
                <a:spcPct val="0"/>
              </a:spcAft>
            </a:pPr>
            <a:r>
              <a:rPr lang="ru-R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1992 г. получил аттестат об окончании 9 класса</a:t>
            </a:r>
            <a:r>
              <a:rPr lang="ru-RU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В </a:t>
            </a:r>
            <a:r>
              <a:rPr lang="ru-R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1995 году получил диплом об окончании  РГОУ НПО «ПУ № 2» г. Канаш Минобразования Чувашии. </a:t>
            </a:r>
            <a:r>
              <a:rPr lang="ru-RU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Овладел </a:t>
            </a:r>
            <a:r>
              <a:rPr lang="ru-R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профессией «Машинист крана</a:t>
            </a:r>
            <a:r>
              <a:rPr lang="ru-RU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». </a:t>
            </a:r>
          </a:p>
          <a:p>
            <a:pPr>
              <a:spcAft>
                <a:spcPct val="0"/>
              </a:spcAft>
            </a:pPr>
            <a:r>
              <a:rPr lang="ru-RU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Вооруженных Силах служил с1996 г. по 1998 г</a:t>
            </a:r>
            <a:r>
              <a:rPr lang="ru-RU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С </a:t>
            </a:r>
            <a:r>
              <a:rPr lang="ru-R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октября 1998г. работал в ОАО «РЖД» </a:t>
            </a:r>
            <a:r>
              <a:rPr lang="ru-RU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помощником </a:t>
            </a:r>
            <a:r>
              <a:rPr lang="ru-R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машиниста тепловоза</a:t>
            </a:r>
            <a:r>
              <a:rPr lang="ru-RU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spcAft>
                <a:spcPct val="0"/>
              </a:spcAft>
            </a:pPr>
            <a:r>
              <a:rPr lang="ru-RU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2001 году женился и имеет двоих детей – </a:t>
            </a:r>
            <a:r>
              <a:rPr lang="ru-RU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сына </a:t>
            </a:r>
            <a:r>
              <a:rPr lang="ru-R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Павла 14 лет и дочь Валерию 22 лет</a:t>
            </a:r>
            <a:r>
              <a:rPr lang="ru-RU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В </a:t>
            </a:r>
            <a:r>
              <a:rPr lang="ru-R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2009 году получил диплом </a:t>
            </a:r>
            <a:r>
              <a:rPr lang="ru-RU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Алатырского </a:t>
            </a:r>
            <a:r>
              <a:rPr lang="ru-R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техникума железнодорожного транспорта </a:t>
            </a:r>
            <a:r>
              <a:rPr lang="ru-RU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</a:t>
            </a:r>
            <a:r>
              <a:rPr lang="ru-R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специальности «Техническая эксплуатация подвижного состава железных дорог».  </a:t>
            </a:r>
            <a:r>
              <a:rPr lang="ru-RU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2013году был переведен машинистом тепловоза хозяйственного движения.</a:t>
            </a:r>
          </a:p>
          <a:p>
            <a:pPr>
              <a:spcAft>
                <a:spcPct val="0"/>
              </a:spcAft>
            </a:pPr>
            <a:endParaRPr lang="ru-RU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93175" y="6538332"/>
            <a:ext cx="9080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ru-RU" b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«Средняя общеобразовательная школа №6» г. Канаш Чувашской Республики</a:t>
            </a:r>
            <a:br>
              <a:rPr lang="ru-RU" altLang="ru-RU" sz="3600" b="1">
                <a:latin typeface="Times New Roman" panose="02020603050405020304" pitchFamily="18" charset="0"/>
              </a:rPr>
            </a:b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755214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19050"/>
            <a:ext cx="12187237" cy="6848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Рисунок 3" descr="C:\Users\Артем\Desktop\мемориал доски\Рябинский\PHOTO-2024-02-13-21-11-35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5632" y="1260389"/>
            <a:ext cx="3100658" cy="4621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275439" y="1433384"/>
            <a:ext cx="4742840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spcAft>
                <a:spcPct val="0"/>
              </a:spcAft>
            </a:pPr>
            <a:r>
              <a:rPr lang="ru-RU">
                <a:latin typeface="Times New Roman"/>
                <a:ea typeface="Calibri"/>
                <a:cs typeface="Times New Roman"/>
              </a:rPr>
              <a:t>2сентября 2022 г. заключил контракт для участия в СВО на территории Украины, </a:t>
            </a:r>
            <a:r>
              <a:rPr lang="ru-RU" smtClean="0">
                <a:latin typeface="Times New Roman"/>
                <a:ea typeface="Calibri"/>
                <a:cs typeface="Times New Roman"/>
              </a:rPr>
              <a:t>служил </a:t>
            </a:r>
            <a:r>
              <a:rPr lang="ru-RU">
                <a:latin typeface="Times New Roman"/>
                <a:ea typeface="Calibri"/>
                <a:cs typeface="Times New Roman"/>
              </a:rPr>
              <a:t>в воинской части 13637. </a:t>
            </a:r>
            <a:endParaRPr lang="ru-RU" sz="1100">
              <a:ea typeface="Calibri"/>
              <a:cs typeface="Times New Roman"/>
            </a:endParaRPr>
          </a:p>
          <a:p>
            <a:pPr indent="450215">
              <a:spcAft>
                <a:spcPct val="0"/>
              </a:spcAft>
            </a:pPr>
            <a:r>
              <a:rPr lang="ru-RU">
                <a:latin typeface="Times New Roman"/>
                <a:ea typeface="Calibri"/>
                <a:cs typeface="Times New Roman"/>
              </a:rPr>
              <a:t>Был дважды ранен.</a:t>
            </a:r>
            <a:endParaRPr lang="ru-RU" sz="1100">
              <a:ea typeface="Calibri"/>
              <a:cs typeface="Times New Roman"/>
            </a:endParaRPr>
          </a:p>
          <a:p>
            <a:pPr indent="450215">
              <a:spcAft>
                <a:spcPct val="0"/>
              </a:spcAft>
            </a:pPr>
            <a:r>
              <a:rPr lang="ru-RU">
                <a:latin typeface="Times New Roman"/>
                <a:ea typeface="Calibri"/>
                <a:cs typeface="Times New Roman"/>
              </a:rPr>
              <a:t>Погиб 8 ноября 2023 года при выполнении задач специальной военной операции на территории Украины (Артемовский район, с. Клещеевка</a:t>
            </a:r>
            <a:r>
              <a:rPr lang="ru-RU" smtClean="0">
                <a:latin typeface="Times New Roman"/>
                <a:ea typeface="Calibri"/>
                <a:cs typeface="Times New Roman"/>
              </a:rPr>
              <a:t>).</a:t>
            </a:r>
          </a:p>
          <a:p>
            <a:pPr indent="450215">
              <a:spcAft>
                <a:spcPct val="0"/>
              </a:spcAft>
            </a:pPr>
            <a:r>
              <a:rPr lang="ru-RU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Смерть связана с исполнением обязанностей воинского долга.</a:t>
            </a:r>
          </a:p>
          <a:p>
            <a:pPr indent="450215">
              <a:spcAft>
                <a:spcPct val="0"/>
              </a:spcAft>
            </a:pPr>
            <a:r>
              <a:rPr lang="ru-RU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Указом </a:t>
            </a:r>
            <a:r>
              <a:rPr lang="ru-RU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Президента Российской Федерации </a:t>
            </a:r>
            <a:r>
              <a:rPr lang="ru-RU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рядовой </a:t>
            </a:r>
            <a:r>
              <a:rPr lang="ru-RU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Рябинский Евгений Валерьевич за мужество, отвагу и самоотверженность, проявленные при исполнении воинского долга, награжден Орденом Мужества (посмертно).</a:t>
            </a:r>
          </a:p>
          <a:p>
            <a:pPr indent="450215">
              <a:spcAft>
                <a:spcPct val="0"/>
              </a:spcAft>
            </a:pPr>
            <a:endParaRPr lang="ru-RU" sz="1100">
              <a:ea typeface="Calibri"/>
              <a:cs typeface="Times New Roman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18278" y="1326292"/>
            <a:ext cx="3079501" cy="4555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106577" y="6460365"/>
            <a:ext cx="9080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ru-RU" b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«Средняя общеобразовательная школа №6» г. Канаш Чувашской Республики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136497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075" name="Рисунок 3" descr="C:\Users\Артем\Desktop\мемориал доски\Рябинский\PHOTO-2024-02-13-21-11-35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52419" y="394959"/>
            <a:ext cx="3581921" cy="5744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0" y="-2410"/>
            <a:ext cx="12186960" cy="68768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5581" y="691979"/>
            <a:ext cx="4894218" cy="1754660"/>
          </a:xfrm>
        </p:spPr>
        <p:txBody>
          <a:bodyPr>
            <a:noAutofit/>
          </a:bodyPr>
          <a:lstStyle/>
          <a:p>
            <a:r>
              <a:rPr lang="ru-RU" sz="1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 </a:t>
            </a:r>
            <a:r>
              <a:rPr lang="ru-RU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Евгения - пенсионеры. </a:t>
            </a:r>
            <a:br>
              <a:rPr lang="ru-RU" sz="32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>
                <a:latin typeface="Times New Roman" panose="02020603050405020304" pitchFamily="18" charset="0"/>
                <a:cs typeface="Times New Roman" panose="02020603050405020304" pitchFamily="18" charset="0"/>
              </a:rPr>
              <a:t>Отец - Рябинский Валерий Николаевич </a:t>
            </a:r>
            <a:br>
              <a:rPr lang="ru-RU" sz="18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>
                <a:latin typeface="Times New Roman" panose="02020603050405020304" pitchFamily="18" charset="0"/>
                <a:cs typeface="Times New Roman" panose="02020603050405020304" pitchFamily="18" charset="0"/>
              </a:rPr>
              <a:t>Мать - Рябинская Надежда Ильинична </a:t>
            </a:r>
            <a:br>
              <a:rPr lang="ru-RU" sz="18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>
                <a:latin typeface="Times New Roman" panose="02020603050405020304" pitchFamily="18" charset="0"/>
                <a:cs typeface="Times New Roman" panose="02020603050405020304" pitchFamily="18" charset="0"/>
              </a:rPr>
              <a:t>Сестра - Фасхутдинова Татьяна Валериевна</a:t>
            </a:r>
            <a:br>
              <a:rPr lang="ru-RU" sz="18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Рисунок 2" descr="C:\Users\Артем\Desktop\мемориал доски\Рябинский\PHOTO-2024-02-13-21-11-3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2787" y="1597566"/>
            <a:ext cx="2582794" cy="4534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53198" y="6534834"/>
            <a:ext cx="9080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ru-RU" b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«Средняя общеобразовательная школа №6» г. Канаш Чувашской Республики</a:t>
            </a:r>
            <a:br>
              <a:rPr lang="ru-RU" altLang="ru-RU" sz="3600" b="1">
                <a:latin typeface="Times New Roman" panose="02020603050405020304" pitchFamily="18" charset="0"/>
              </a:rPr>
            </a:br>
            <a:endParaRPr lang="ru-RU"/>
          </a:p>
        </p:txBody>
      </p:sp>
      <p:pic>
        <p:nvPicPr>
          <p:cNvPr id="1026" name="Picture 2" descr="F:\15.02.24\msg1307366737-9232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90878" y="2413685"/>
            <a:ext cx="4709208" cy="3718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114269" y="2660821"/>
            <a:ext cx="3830595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Дочери и сыну участника специальной военной операции Евгения Рябинского </a:t>
            </a:r>
            <a:r>
              <a:rPr lang="ru-RU" sz="140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передали </a:t>
            </a:r>
            <a:r>
              <a:rPr lang="ru-RU" sz="140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орден Мужества, которого солдат за героизм удостоен посмертно. </a:t>
            </a:r>
            <a:br>
              <a:rPr lang="ru-RU" sz="140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ru-RU" sz="140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</a:t>
            </a:r>
            <a:r>
              <a:rPr lang="ru-RU" sz="140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Награду </a:t>
            </a:r>
            <a:r>
              <a:rPr lang="ru-RU" sz="140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семье в торжественной обстановке вручили глава г. Канаша Виталий Михайлов, военный комиссар по г. Канашу, Канашскому и Янтиковскому районам Евгений Семенов и руководитель филиала Фонда "Защитники Отечества" в Чувашии Елена Зайцева. </a:t>
            </a:r>
            <a:br>
              <a:rPr lang="ru-RU" sz="1600">
                <a:ea typeface="Calibri"/>
                <a:cs typeface="Calibri"/>
              </a:rPr>
            </a:br>
            <a:endParaRPr lang="ru-RU" sz="1600"/>
          </a:p>
        </p:txBody>
      </p:sp>
      <p:pic>
        <p:nvPicPr>
          <p:cNvPr id="1028" name="Picture 4" descr="F:\15.02.24\msg2018121985-92197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00086" y="394959"/>
            <a:ext cx="4102443" cy="1870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43784" y="4897438"/>
            <a:ext cx="2776151" cy="1335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1836699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052" name="Рисунок 10" descr="C:\Users\Артем\Desktop\мемориал доски\Петров\PHOTO-2024-02-13-11-36-27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59464" y="3195827"/>
            <a:ext cx="3832536" cy="2723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Рисунок 9" descr="C:\Users\Артем\Desktop\мемориал доски\Петров\PHOTO-2024-02-13-11-36-04-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31950" y="255639"/>
            <a:ext cx="3638550" cy="275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0" y="-17723"/>
            <a:ext cx="12186960" cy="68768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9084" y="2916194"/>
            <a:ext cx="5779183" cy="1420651"/>
          </a:xfrm>
        </p:spPr>
        <p:txBody>
          <a:bodyPr>
            <a:normAutofit fontScale="90000"/>
          </a:bodyPr>
          <a:lstStyle/>
          <a:p>
            <a:r>
              <a:rPr lang="ru-RU" sz="36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Петров Иван Николаевич</a:t>
            </a:r>
            <a:b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Родился </a:t>
            </a:r>
            <a:r>
              <a:rPr lang="ru-RU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18 сентября 1987 года </a:t>
            </a:r>
            <a:br>
              <a:rPr 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г. Канаш Чувашской Республики.</a:t>
            </a:r>
            <a:b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Учился в МБОУ «СОШ № 6». </a:t>
            </a:r>
            <a:b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14 июня 2002 г. получил аттестат об окончании 9 класса</a:t>
            </a:r>
            <a:r>
              <a:rPr 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сентября 2002 года поступил в РГОУ НПО «ПУ №2» г. Канаш Минобразования Чувашии и </a:t>
            </a:r>
            <a:b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21 июня 2005 года окончил полный курс названного училища. </a:t>
            </a:r>
            <a:r>
              <a:rPr 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Овладел 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профессией «Станочник» (металлообработка</a:t>
            </a:r>
            <a:r>
              <a:rPr 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b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Вооруженных Силах с 18.11.2005 г по 10.09.2011 г., проходил  службу в органах ФСБ России по Карачаево-Черкесской Республике в пограничных войсках. </a:t>
            </a:r>
            <a:br>
              <a:rPr 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05.12.2016 г. по 05.09.2019г. служил в районах Крайнего Севера и других местностях с неблагоприятными условиями (п. Печенга Мурманской области, мотострелковые войска).</a:t>
            </a:r>
            <a:b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С октября 2019г. работал на Канашском вагоностроительном заводе контроллером ОКиР, токарем 3 разряда, затем - в г. Москва и Подмосковье  - охранником в ЧОП «Генерал» и ЧОП «Альбатрос».</a:t>
            </a:r>
            <a:b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500"/>
              <a:t> </a:t>
            </a:r>
            <a:br>
              <a:rPr lang="ru-RU"/>
            </a:br>
            <a:br>
              <a:rPr lang="ru-RU" sz="2400">
                <a:solidFill>
                  <a:srgbClr val="800000"/>
                </a:solidFill>
                <a:latin typeface="+mn-lt"/>
                <a:ea typeface="+mn-ea"/>
                <a:cs typeface="+mn-cs"/>
              </a:rPr>
            </a:br>
            <a:endParaRPr lang="ru-RU" sz="2400">
              <a:solidFill>
                <a:srgbClr val="800000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12973" y="400663"/>
            <a:ext cx="64382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000" b="1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4000" b="1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Рисунок 1" descr="C:\Users\Артем\Desktop\мемориал доски\Петров\PHOTO-2024-02-13-11-36-04-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3139" y="1368576"/>
            <a:ext cx="3197412" cy="4550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56997" y="6520525"/>
            <a:ext cx="9483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b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«Средняя общеобразовательная школа №6» г. Канаш Чувашской Республики</a:t>
            </a:r>
            <a:br>
              <a:rPr lang="ru-RU" altLang="ru-RU" sz="3600" b="1">
                <a:latin typeface="Times New Roman" panose="02020603050405020304" pitchFamily="18" charset="0"/>
              </a:rPr>
            </a:br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8464" y="1610127"/>
            <a:ext cx="2603157" cy="4309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977689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0" y="1"/>
            <a:ext cx="12186960" cy="685312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2800" y="365125"/>
            <a:ext cx="8001000" cy="819241"/>
          </a:xfrm>
        </p:spPr>
        <p:txBody>
          <a:bodyPr>
            <a:normAutofit fontScale="90000"/>
          </a:bodyPr>
          <a:lstStyle/>
          <a:p>
            <a:br>
              <a:rPr lang="ru-RU" sz="4000" b="1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ru-RU" sz="4000" b="1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43403" y="443925"/>
            <a:ext cx="874859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Семейное положение</a:t>
            </a:r>
            <a:r>
              <a:rPr 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разведён с 2016 года, </a:t>
            </a:r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есть </a:t>
            </a:r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сын Роман – 8 лет, </a:t>
            </a:r>
            <a:endParaRPr 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который </a:t>
            </a:r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проживает в Саратовской области, учится на «отлично», </a:t>
            </a:r>
            <a:endParaRPr 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увлекается </a:t>
            </a:r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рыбалкой.</a:t>
            </a:r>
          </a:p>
          <a:p>
            <a:r>
              <a:rPr lang="ru-RU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 </a:t>
            </a:r>
            <a:r>
              <a:rPr lang="ru-RU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Ивана</a:t>
            </a:r>
            <a:r>
              <a:rPr 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пенсионеры</a:t>
            </a:r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Отец </a:t>
            </a:r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– Петров Николай Матвеевич. </a:t>
            </a:r>
            <a:endParaRPr lang="en-US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Мать </a:t>
            </a:r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– Петрова Вера Ивановна. </a:t>
            </a:r>
          </a:p>
          <a:p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Сестра -  Константинова Екатерина Николаевна, </a:t>
            </a:r>
          </a:p>
          <a:p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проживает в г. Тюмени.</a:t>
            </a:r>
          </a:p>
        </p:txBody>
      </p:sp>
      <p:pic>
        <p:nvPicPr>
          <p:cNvPr id="4098" name="Рисунок 2" descr="C:\Users\Артем\Desktop\мемориал доски\Петров\PHOTO-2024-02-13-11-36-28-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7778" y="2808379"/>
            <a:ext cx="3095625" cy="317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72386" y="6529961"/>
            <a:ext cx="9080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ru-RU" b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«Средняя общеобразовательная школа №6» г. Канаш Чувашской Республики</a:t>
            </a:r>
            <a:br>
              <a:rPr lang="ru-RU" altLang="ru-RU" sz="3600" b="1">
                <a:latin typeface="Times New Roman" panose="02020603050405020304" pitchFamily="18" charset="0"/>
              </a:rPr>
            </a:br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994" y="2792139"/>
            <a:ext cx="4653052" cy="3233547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49730" y="2808379"/>
            <a:ext cx="3227302" cy="3217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7092948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4" name="Рисунок 10" descr="C:\Users\Артем\Desktop\мемориал доски\Петров\PHOTO-2024-02-13-11-36-27-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33717" y="3661268"/>
            <a:ext cx="3294411" cy="2340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0" y="-20125"/>
            <a:ext cx="12186960" cy="685312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220967" y="365125"/>
            <a:ext cx="496138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Погиб 28 ноября 2023 года при выполнении задач специальной военной операции на территории Украины, ЛНР и ДНР.</a:t>
            </a:r>
          </a:p>
          <a:p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Смерть связана с исполнением обязанностей военной службы.</a:t>
            </a:r>
          </a:p>
          <a:p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Указом Президента Российской Федерации сержант Петров Иван Николаевич за мужество, отвагу и самоотверженность, проявленные при исполнении воинского долга, награжден </a:t>
            </a:r>
          </a:p>
          <a:p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Орденом </a:t>
            </a:r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Мужества.</a:t>
            </a:r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/>
          </a:p>
        </p:txBody>
      </p:sp>
      <p:sp>
        <p:nvSpPr>
          <p:cNvPr id="10" name="TextBox 9"/>
          <p:cNvSpPr txBox="1"/>
          <p:nvPr/>
        </p:nvSpPr>
        <p:spPr>
          <a:xfrm flipH="1">
            <a:off x="1470109" y="6488668"/>
            <a:ext cx="9246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b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«Средняя общеобразовательная школа №6» г. Канаш Чувашской Республики</a:t>
            </a:r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9902" y="3591415"/>
            <a:ext cx="3747156" cy="2428351"/>
          </a:xfrm>
          <a:prstGeom prst="rect">
            <a:avLst/>
          </a:prstGeom>
        </p:spPr>
      </p:pic>
      <p:pic>
        <p:nvPicPr>
          <p:cNvPr id="1026" name="Рисунок 10" descr="C:\Users\Артем\Desktop\мемориал доски\Петров\PHOTO-2024-02-13-11-36-27-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0815" y="3635113"/>
            <a:ext cx="3294411" cy="2340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Рисунок 9" descr="C:\Users\Артем\Desktop\мемориал доски\Петров\PHOTO-2024-02-13-11-36-04-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58828" y="3591415"/>
            <a:ext cx="3594275" cy="2428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30816" y="2621087"/>
            <a:ext cx="6770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31 июля 2023 г. заключил контракт для участия в </a:t>
            </a:r>
            <a:r>
              <a:rPr lang="ru-RU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СВО на </a:t>
            </a:r>
            <a:r>
              <a:rPr lang="ru-RU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территории Украины</a:t>
            </a:r>
            <a:r>
              <a:rPr lang="ru-RU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ушёл </a:t>
            </a:r>
            <a:r>
              <a:rPr lang="ru-RU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добровольцем</a:t>
            </a:r>
            <a:r>
              <a:rPr lang="ru-RU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служил </a:t>
            </a:r>
            <a:r>
              <a:rPr lang="ru-RU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 бригаде гранатомётчиком.</a:t>
            </a:r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36292" y="996778"/>
            <a:ext cx="1477647" cy="1624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8747" y="460979"/>
            <a:ext cx="3196281" cy="2160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4089391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479479" y="6534834"/>
            <a:ext cx="9080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ru-RU" b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«Средняя общеобразовательная школа №6» г. Канаш Чувашской Республики</a:t>
            </a:r>
            <a:br>
              <a:rPr lang="ru-RU" altLang="ru-RU" sz="3600" b="1">
                <a:latin typeface="Times New Roman" panose="02020603050405020304" pitchFamily="18" charset="0"/>
              </a:rPr>
            </a:br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763"/>
            <a:ext cx="12187237" cy="685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 descr="F:\15.02.24\IMG20240215123049_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6562" y="1804088"/>
            <a:ext cx="3855882" cy="2261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F:\15.02.24\msg1307366737-9204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56807" y="264722"/>
            <a:ext cx="3837004" cy="220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F:\15.02.24\msg1307366737-9234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3784" y="4223960"/>
            <a:ext cx="3739979" cy="2102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F:\15.02.24\msg1307366737-92078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52086" y="2611396"/>
            <a:ext cx="2759675" cy="3641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F:\15.02.24\msg1307366737-92342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306" y="4072470"/>
            <a:ext cx="3812180" cy="2321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15.02.24\msg1307366737-9234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73687" y="1780627"/>
            <a:ext cx="3634256" cy="2084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91641" y="6530030"/>
            <a:ext cx="9080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ru-RU" b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«Средняя общеобразовательная школа №6» г. Канаш Чувашской Республики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764630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88" y="4763"/>
            <a:ext cx="12187237" cy="685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F:\15.02.24\msg2032613653-9214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10086" y="771276"/>
            <a:ext cx="3094893" cy="2321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F:\15.02.24\msg2032613653-9212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35554" y="289598"/>
            <a:ext cx="2331792" cy="3141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F:\15.02.24\msg2032613653-9211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39749" y="3431381"/>
            <a:ext cx="3165230" cy="2373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:\15.02.24\msg2032613653-92109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32585" y="3644965"/>
            <a:ext cx="2937730" cy="225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F:\15.02.24\msg2032613653-92102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50476" y="3431381"/>
            <a:ext cx="2965938" cy="2373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F:\15.02.24\msg1307366737-92348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4909" y="1919034"/>
            <a:ext cx="2016619" cy="310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95689" y="771276"/>
            <a:ext cx="3190711" cy="2321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54924" y="6553885"/>
            <a:ext cx="9080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ru-RU" b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«Средняя общеобразовательная школа №6» г. Канаш Чувашской Республики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09253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Произвольный</PresentationFormat>
  <Paragraphs>82</Paragraphs>
  <Slides>14</Slides>
  <Notes>3</Notes>
  <TotalTime>1184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 Light</vt:lpstr>
      <vt:lpstr>Calibri</vt:lpstr>
      <vt:lpstr>Times New Roman</vt:lpstr>
      <vt:lpstr>Cambria</vt:lpstr>
      <vt:lpstr>Тема Office</vt:lpstr>
      <vt:lpstr>                                                                            МБОУ «Средняя общеобразовательная школа №6» г. Канаш Чувашской Республики</vt:lpstr>
      <vt:lpstr>Школьный музей — это научно-исследовательская лаборатория педагогического мастерства, котораяобеспечивает эффективноеиспользование региональногокомпонента в процессеобразования и воспитанияучащихся.       Школьный музей являетсяодной из форм работы поразвитию творческойсамодеятельностиобщественной активностиучащихся в процессе сбораматериалов по истории школы,имеющих воспитательную инаучно-познавательную ценность.       Экспонаты, хранящиеся вфондах школьного музея,подлежат учёту и сохранности вустановленном порядке.</vt:lpstr>
      <vt:lpstr>                         </vt:lpstr>
      <vt:lpstr>Рахимзянова Оксана Минхазиевна работает в  школе учителем с 1992 года, с сентября 2014 года - заместителем директора по воспитательной работе, с ноября 2023 года - руководителем школьного музея «История школы».Оксана Минхазиевна неоднократно награждалась благодарственными письмами депутатов Государственной Думы Федерального Собрания Российской Федерации, Госсовета Чувашской Республики,  Общероссийской общественно-государственной детско-юношеской организации «Российское движение школьников», военного комиссариата города Канаш, Канашского и Янтиковского районов Чувашской Республики. В 2018 году она стала обладателем городской педагогической премии «Признание» в номинации «Лучший работник структур воспитательного и социально-педагогического сопровождения образовательного процесса». В 2019 году награждена Почетной грамотой Министерства образования и молодежной политики Чувашской Республики. В 2023 году стала участницей торжественного открытия выставки «Вечный Огонь Памяти» в Музее Победы на Поклонной горе.</vt:lpstr>
      <vt:lpstr>Михайлов Максим и Макарова Елизавета, обучающиеся 9-А класса, члены школьной детской общественной организации «Созвездие», активные участники акций и проектов от «Движения Первых», Хранители истории,  ведущие всех праздников в школе, экскурсоводы школьного музея «История школы».</vt:lpstr>
      <vt:lpstr>Основной фонд — это вещевые источники (разнообразные предметы, которые группируются по назначению).вещевые памятники (медали, значки);письменные источники (документы, письма, рукописи, книги, брошюры, журналы, газеты);изобразительные источники (картины, фотографии, карты);фото и видео. Вспомогательный фонд — это точное воспроизведение подлинников и их научная реконструкция (фото и ксерокопии письменных и печатных материалов. Мемориальные доски, модели, тематические рисунки).</vt:lpstr>
      <vt:lpstr>PowerPoint Presentation</vt:lpstr>
      <vt:lpstr>PowerPoint Presentation</vt:lpstr>
      <vt:lpstr>Родители Евгения - пенсионеры. Отец - Рябинский Валерий Николаевич Мать - Рябинская Надежда Ильинична Сестра - Фасхутдинова Татьяна Валериевна</vt:lpstr>
      <vt:lpstr>Петров Иван НиколаевичРодился 18 сентября 1987 года в г. Канаш Чувашской Республики.Учился в МБОУ «СОШ № 6». 14 июня 2002 г. получил аттестат об окончании 9 класса. 1 сентября 2002 года поступил в РГОУ НПО «ПУ №2» г. Канаш Минобразования Чувашии и 21 июня 2005 года окончил полный курс названного училища. Овладел профессией «Станочник» (металлообработка). В Вооруженных Силах с 18.11.2005 г по 10.09.2011 г., проходил  службу в органах ФСБ России по Карачаево-Черкесской Республике в пограничных войсках. С 05.12.2016 г. по 05.09.2019г. служил в районах Крайнего Севера и других местностях с неблагоприятными условиями (п. Печенга Мурманской области, мотострелковые войска).С октября 2019г. работал на Канашском вагоностроительном заводе контроллером ОКиР, токарем 3 разряда, затем - в г. Москва и Подмосковье  - охранником в ЧОП «Генерал» и ЧОП «Альбатрос». </vt:lpstr>
      <vt:lpstr/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Презентация PowerPoint</dc:title>
  <dc:creator>Ученик</dc:creator>
  <cp:lastModifiedBy>Oksana</cp:lastModifiedBy>
  <cp:revision>98</cp:revision>
  <dcterms:created xsi:type="dcterms:W3CDTF">2022-02-03T13:09:25Z</dcterms:created>
  <dcterms:modified xsi:type="dcterms:W3CDTF">2024-04-18T06:43:36Z</dcterms:modified>
</cp:coreProperties>
</file>