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image/x-emf" Extension="emf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notesMaster+xml" PartName="/ppt/notesMasters/notesMaster1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presentationml.notesSlide+xml" PartName="/ppt/notesSlides/notesSlid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1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5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506" userDrawn="1">
          <p15:clr>
            <a:srgbClr val="A4A3A4"/>
          </p15:clr>
        </p15:guide>
        <p15:guide id="2" orient="horz" pos="21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вдокимова Светлана Эдуардовна" initials="ЕСЭ" lastIdx="4" clrIdx="0">
    <p:extLst>
      <p:ext uri="{19B8F6BF-5375-455C-9EA6-DF929625EA0E}">
        <p15:presenceInfo xmlns="" xmlns:p15="http://schemas.microsoft.com/office/powerpoint/2012/main" userId="Евдокимова Светлана Эдуардов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CC49"/>
    <a:srgbClr val="F5F01A"/>
    <a:srgbClr val="2CBF68"/>
    <a:srgbClr val="1DA188"/>
    <a:srgbClr val="1A6AB4"/>
    <a:srgbClr val="FE4520"/>
    <a:srgbClr val="D6E9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809" autoAdjust="0"/>
    <p:restoredTop sz="94660"/>
  </p:normalViewPr>
  <p:slideViewPr>
    <p:cSldViewPr snapToGrid="0" showGuides="1">
      <p:cViewPr>
        <p:scale>
          <a:sx n="115" d="100"/>
          <a:sy n="115" d="100"/>
        </p:scale>
        <p:origin x="-132" y="-54"/>
      </p:cViewPr>
      <p:guideLst>
        <p:guide orient="horz" pos="210"/>
        <p:guide pos="5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0F08B4-96E4-4AF6-BF88-03CFAB1F5B76}" type="doc">
      <dgm:prSet loTypeId="urn:microsoft.com/office/officeart/2005/8/layout/radial4" loCatId="relationship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4229EF3D-EA07-4B0E-9AE0-764AAEC54FCC}">
      <dgm:prSet phldrT="[Текст]"/>
      <dgm:spPr/>
      <dgm:t>
        <a:bodyPr/>
        <a:lstStyle/>
        <a:p>
          <a:r>
            <a:rPr lang="ru-RU" b="1" dirty="0" smtClean="0"/>
            <a:t>Становятся преступниками</a:t>
          </a:r>
          <a:endParaRPr lang="ru-RU" b="1" dirty="0"/>
        </a:p>
      </dgm:t>
    </dgm:pt>
    <dgm:pt modelId="{E755FFF3-4BD3-4EBA-801C-31F0485E9F1D}" type="parTrans" cxnId="{FA9CE228-52F4-4430-BEB8-3319871B71CD}">
      <dgm:prSet/>
      <dgm:spPr/>
      <dgm:t>
        <a:bodyPr/>
        <a:lstStyle/>
        <a:p>
          <a:endParaRPr lang="ru-RU"/>
        </a:p>
      </dgm:t>
    </dgm:pt>
    <dgm:pt modelId="{643544FD-378F-4D9B-AAA5-CF7F4B47ACFD}" type="sibTrans" cxnId="{FA9CE228-52F4-4430-BEB8-3319871B71CD}">
      <dgm:prSet/>
      <dgm:spPr/>
      <dgm:t>
        <a:bodyPr/>
        <a:lstStyle/>
        <a:p>
          <a:endParaRPr lang="ru-RU"/>
        </a:p>
      </dgm:t>
    </dgm:pt>
    <dgm:pt modelId="{E2D6854B-4B27-48EF-BA67-76584E17D83F}">
      <dgm:prSet/>
      <dgm:spPr/>
      <dgm:t>
        <a:bodyPr/>
        <a:lstStyle/>
        <a:p>
          <a:endParaRPr lang="ru-RU"/>
        </a:p>
      </dgm:t>
    </dgm:pt>
    <dgm:pt modelId="{F2F7389C-64D3-4A94-9157-A80D3BFC101B}" type="parTrans" cxnId="{4C6028C4-EC0B-4F7A-8EA6-8F04253433AC}">
      <dgm:prSet/>
      <dgm:spPr/>
      <dgm:t>
        <a:bodyPr/>
        <a:lstStyle/>
        <a:p>
          <a:endParaRPr lang="ru-RU"/>
        </a:p>
      </dgm:t>
    </dgm:pt>
    <dgm:pt modelId="{6358EDA1-02E3-4135-B67E-344839E1B393}" type="sibTrans" cxnId="{4C6028C4-EC0B-4F7A-8EA6-8F04253433AC}">
      <dgm:prSet/>
      <dgm:spPr/>
      <dgm:t>
        <a:bodyPr/>
        <a:lstStyle/>
        <a:p>
          <a:endParaRPr lang="ru-RU"/>
        </a:p>
      </dgm:t>
    </dgm:pt>
    <dgm:pt modelId="{A40FC87D-6D2D-42DA-9107-24D035DEAD7A}">
      <dgm:prSet/>
      <dgm:spPr/>
      <dgm:t>
        <a:bodyPr/>
        <a:lstStyle/>
        <a:p>
          <a:endParaRPr lang="ru-RU" dirty="0"/>
        </a:p>
      </dgm:t>
    </dgm:pt>
    <dgm:pt modelId="{26E3E8F9-13B2-4055-8C1A-34770953A5AA}" type="parTrans" cxnId="{3BA345C5-F6BB-4932-A20A-99DF688E9F56}">
      <dgm:prSet/>
      <dgm:spPr/>
      <dgm:t>
        <a:bodyPr/>
        <a:lstStyle/>
        <a:p>
          <a:endParaRPr lang="ru-RU"/>
        </a:p>
      </dgm:t>
    </dgm:pt>
    <dgm:pt modelId="{ADDD8AEE-0620-40DD-972F-7BE854CDC6FD}" type="sibTrans" cxnId="{3BA345C5-F6BB-4932-A20A-99DF688E9F56}">
      <dgm:prSet/>
      <dgm:spPr/>
      <dgm:t>
        <a:bodyPr/>
        <a:lstStyle/>
        <a:p>
          <a:endParaRPr lang="ru-RU"/>
        </a:p>
      </dgm:t>
    </dgm:pt>
    <dgm:pt modelId="{893CBE40-373F-4D3A-8D3D-D8F76104688E}">
      <dgm:prSet/>
      <dgm:spPr/>
      <dgm:t>
        <a:bodyPr/>
        <a:lstStyle/>
        <a:p>
          <a:endParaRPr lang="ru-RU"/>
        </a:p>
      </dgm:t>
    </dgm:pt>
    <dgm:pt modelId="{09473C18-3DC4-426E-8E42-77CE0272CA9D}" type="parTrans" cxnId="{BB293CDC-1463-4814-95F9-3F9FA62CA07C}">
      <dgm:prSet/>
      <dgm:spPr/>
      <dgm:t>
        <a:bodyPr/>
        <a:lstStyle/>
        <a:p>
          <a:endParaRPr lang="ru-RU"/>
        </a:p>
      </dgm:t>
    </dgm:pt>
    <dgm:pt modelId="{7F6C3B9B-817F-4F4A-8143-9BC8A30ADE56}" type="sibTrans" cxnId="{BB293CDC-1463-4814-95F9-3F9FA62CA07C}">
      <dgm:prSet/>
      <dgm:spPr/>
      <dgm:t>
        <a:bodyPr/>
        <a:lstStyle/>
        <a:p>
          <a:endParaRPr lang="ru-RU"/>
        </a:p>
      </dgm:t>
    </dgm:pt>
    <dgm:pt modelId="{1CCF4558-A0E9-4E08-824C-F166F80ECBFD}">
      <dgm:prSet/>
      <dgm:spPr/>
      <dgm:t>
        <a:bodyPr/>
        <a:lstStyle/>
        <a:p>
          <a:endParaRPr lang="ru-RU" dirty="0"/>
        </a:p>
      </dgm:t>
    </dgm:pt>
    <dgm:pt modelId="{9BF44175-7BF8-412F-A13C-E936C8ADA080}" type="parTrans" cxnId="{680F4754-65AC-43ED-83A9-5842E5DA8FC5}">
      <dgm:prSet/>
      <dgm:spPr/>
      <dgm:t>
        <a:bodyPr/>
        <a:lstStyle/>
        <a:p>
          <a:endParaRPr lang="ru-RU"/>
        </a:p>
      </dgm:t>
    </dgm:pt>
    <dgm:pt modelId="{B40BBEFA-7373-4CB2-97D6-E2E03355AE14}" type="sibTrans" cxnId="{680F4754-65AC-43ED-83A9-5842E5DA8FC5}">
      <dgm:prSet/>
      <dgm:spPr/>
      <dgm:t>
        <a:bodyPr/>
        <a:lstStyle/>
        <a:p>
          <a:endParaRPr lang="ru-RU"/>
        </a:p>
      </dgm:t>
    </dgm:pt>
    <dgm:pt modelId="{2C01DA5D-F022-476A-AF7E-A28F7C20313A}">
      <dgm:prSet/>
      <dgm:spPr/>
      <dgm:t>
        <a:bodyPr/>
        <a:lstStyle/>
        <a:p>
          <a:endParaRPr lang="ru-RU"/>
        </a:p>
      </dgm:t>
    </dgm:pt>
    <dgm:pt modelId="{4C1F3349-524D-4978-B6E6-EAC130925408}" type="parTrans" cxnId="{FACF9EE8-E639-440A-866F-E00B7ED2D0E6}">
      <dgm:prSet/>
      <dgm:spPr/>
      <dgm:t>
        <a:bodyPr/>
        <a:lstStyle/>
        <a:p>
          <a:endParaRPr lang="ru-RU"/>
        </a:p>
      </dgm:t>
    </dgm:pt>
    <dgm:pt modelId="{2A1A79ED-8E6C-4F33-9CCA-2900E1492BBF}" type="sibTrans" cxnId="{FACF9EE8-E639-440A-866F-E00B7ED2D0E6}">
      <dgm:prSet/>
      <dgm:spPr/>
      <dgm:t>
        <a:bodyPr/>
        <a:lstStyle/>
        <a:p>
          <a:endParaRPr lang="ru-RU"/>
        </a:p>
      </dgm:t>
    </dgm:pt>
    <dgm:pt modelId="{F1D28FDD-092C-4615-8C80-75698E7F89C6}">
      <dgm:prSet/>
      <dgm:spPr/>
      <dgm:t>
        <a:bodyPr/>
        <a:lstStyle/>
        <a:p>
          <a:endParaRPr lang="ru-RU" dirty="0"/>
        </a:p>
      </dgm:t>
    </dgm:pt>
    <dgm:pt modelId="{7CE0CCC0-ED36-4431-835B-15A88F4CC479}" type="parTrans" cxnId="{0F738F8D-4629-478B-B4D6-488DE48EDF2F}">
      <dgm:prSet/>
      <dgm:spPr/>
      <dgm:t>
        <a:bodyPr/>
        <a:lstStyle/>
        <a:p>
          <a:endParaRPr lang="ru-RU"/>
        </a:p>
      </dgm:t>
    </dgm:pt>
    <dgm:pt modelId="{620B18A3-AD02-419B-A1B7-FAAE683B9AE6}" type="sibTrans" cxnId="{0F738F8D-4629-478B-B4D6-488DE48EDF2F}">
      <dgm:prSet/>
      <dgm:spPr/>
      <dgm:t>
        <a:bodyPr/>
        <a:lstStyle/>
        <a:p>
          <a:endParaRPr lang="ru-RU"/>
        </a:p>
      </dgm:t>
    </dgm:pt>
    <dgm:pt modelId="{822963ED-0AD9-4B84-A3B3-CA638062D482}">
      <dgm:prSet/>
      <dgm:spPr/>
      <dgm:t>
        <a:bodyPr/>
        <a:lstStyle/>
        <a:p>
          <a:r>
            <a:rPr lang="ru-RU" dirty="0" smtClean="0"/>
            <a:t>курьеры, которые забирают деньги у пожилых людей, чтобы передать мошенникам</a:t>
          </a:r>
          <a:endParaRPr lang="ru-RU" dirty="0"/>
        </a:p>
      </dgm:t>
    </dgm:pt>
    <dgm:pt modelId="{46F7887F-6C5F-4376-9C9A-06581FD839E8}" type="parTrans" cxnId="{0FA81816-1EF3-4A5D-9C0D-8B81550AEBA2}">
      <dgm:prSet/>
      <dgm:spPr/>
      <dgm:t>
        <a:bodyPr/>
        <a:lstStyle/>
        <a:p>
          <a:endParaRPr lang="ru-RU"/>
        </a:p>
      </dgm:t>
    </dgm:pt>
    <dgm:pt modelId="{8AA23BF0-F35C-4979-8A1F-2C7042ED87A9}" type="sibTrans" cxnId="{0FA81816-1EF3-4A5D-9C0D-8B81550AEBA2}">
      <dgm:prSet/>
      <dgm:spPr/>
      <dgm:t>
        <a:bodyPr/>
        <a:lstStyle/>
        <a:p>
          <a:endParaRPr lang="ru-RU"/>
        </a:p>
      </dgm:t>
    </dgm:pt>
    <dgm:pt modelId="{EF61ED53-8D64-4D94-88A7-C9F364DD3024}">
      <dgm:prSet/>
      <dgm:spPr/>
      <dgm:t>
        <a:bodyPr/>
        <a:lstStyle/>
        <a:p>
          <a:r>
            <a:rPr lang="ru-RU" dirty="0"/>
            <a:t>Курьеры, осуществляющие доставку наркотиков и т.п. </a:t>
          </a:r>
        </a:p>
      </dgm:t>
    </dgm:pt>
    <dgm:pt modelId="{D49CD636-310E-427C-8514-79E9BB999194}" type="parTrans" cxnId="{366CD9A2-94F0-4FA5-9B43-D8E5F45133F6}">
      <dgm:prSet/>
      <dgm:spPr/>
      <dgm:t>
        <a:bodyPr/>
        <a:lstStyle/>
        <a:p>
          <a:endParaRPr lang="ru-RU"/>
        </a:p>
      </dgm:t>
    </dgm:pt>
    <dgm:pt modelId="{0D7BB4D3-ACC7-4BA8-BB45-EADB04819CBB}" type="sibTrans" cxnId="{366CD9A2-94F0-4FA5-9B43-D8E5F45133F6}">
      <dgm:prSet/>
      <dgm:spPr/>
      <dgm:t>
        <a:bodyPr/>
        <a:lstStyle/>
        <a:p>
          <a:endParaRPr lang="ru-RU"/>
        </a:p>
      </dgm:t>
    </dgm:pt>
    <dgm:pt modelId="{558C432A-3BA6-4C29-A7B9-159896BCB45C}">
      <dgm:prSet/>
      <dgm:spPr/>
      <dgm:t>
        <a:bodyPr/>
        <a:lstStyle/>
        <a:p>
          <a:r>
            <a:rPr lang="ru-RU" dirty="0"/>
            <a:t>лица, которые совершают хищение денег  или иного имущества</a:t>
          </a:r>
        </a:p>
      </dgm:t>
    </dgm:pt>
    <dgm:pt modelId="{69C715B0-5E8F-4DAB-A2D1-2161BCDAD48C}" type="parTrans" cxnId="{5FE310D7-6556-4F52-A398-512C1EE5443C}">
      <dgm:prSet/>
      <dgm:spPr/>
      <dgm:t>
        <a:bodyPr/>
        <a:lstStyle/>
        <a:p>
          <a:endParaRPr lang="ru-RU"/>
        </a:p>
      </dgm:t>
    </dgm:pt>
    <dgm:pt modelId="{99728896-9A1B-4561-89C6-F4A88DFED37E}" type="sibTrans" cxnId="{5FE310D7-6556-4F52-A398-512C1EE5443C}">
      <dgm:prSet/>
      <dgm:spPr/>
      <dgm:t>
        <a:bodyPr/>
        <a:lstStyle/>
        <a:p>
          <a:endParaRPr lang="ru-RU"/>
        </a:p>
      </dgm:t>
    </dgm:pt>
    <dgm:pt modelId="{434B8B97-CB18-42C9-B0C2-F9E8780DF58C}">
      <dgm:prSet/>
      <dgm:spPr/>
      <dgm:t>
        <a:bodyPr/>
        <a:lstStyle/>
        <a:p>
          <a:r>
            <a:rPr lang="ru-RU" dirty="0" smtClean="0"/>
            <a:t>лица, продающие свои банковские карты / сим-карты, или получающие на свои счета денежные средства от неизвестных лиц</a:t>
          </a:r>
          <a:endParaRPr lang="ru-RU" dirty="0"/>
        </a:p>
      </dgm:t>
    </dgm:pt>
    <dgm:pt modelId="{044953A0-E4F3-403C-BAC9-15E0CCE0B682}" type="parTrans" cxnId="{06D52FBC-0425-402A-926D-27FA4115866F}">
      <dgm:prSet/>
      <dgm:spPr/>
      <dgm:t>
        <a:bodyPr/>
        <a:lstStyle/>
        <a:p>
          <a:endParaRPr lang="ru-RU"/>
        </a:p>
      </dgm:t>
    </dgm:pt>
    <dgm:pt modelId="{D2DF5501-E1B5-4A9B-BF22-CFB2116807FE}" type="sibTrans" cxnId="{06D52FBC-0425-402A-926D-27FA4115866F}">
      <dgm:prSet/>
      <dgm:spPr/>
      <dgm:t>
        <a:bodyPr/>
        <a:lstStyle/>
        <a:p>
          <a:endParaRPr lang="ru-RU"/>
        </a:p>
      </dgm:t>
    </dgm:pt>
    <dgm:pt modelId="{32C1B83D-7FA8-49ED-9801-8A766351F63D}" type="pres">
      <dgm:prSet presAssocID="{DC0F08B4-96E4-4AF6-BF88-03CFAB1F5B7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D69BCC-A8F8-4ABC-B87D-EDD688B1AF80}" type="pres">
      <dgm:prSet presAssocID="{4229EF3D-EA07-4B0E-9AE0-764AAEC54FCC}" presName="centerShape" presStyleLbl="node0" presStyleIdx="0" presStyleCnt="1"/>
      <dgm:spPr/>
      <dgm:t>
        <a:bodyPr/>
        <a:lstStyle/>
        <a:p>
          <a:endParaRPr lang="ru-RU"/>
        </a:p>
      </dgm:t>
    </dgm:pt>
    <dgm:pt modelId="{0529D859-433F-4C99-8A03-B736ADDDB72B}" type="pres">
      <dgm:prSet presAssocID="{46F7887F-6C5F-4376-9C9A-06581FD839E8}" presName="parTrans" presStyleLbl="bgSibTrans2D1" presStyleIdx="0" presStyleCnt="4" custLinFactNeighborX="6320" custLinFactNeighborY="-40454"/>
      <dgm:spPr/>
      <dgm:t>
        <a:bodyPr/>
        <a:lstStyle/>
        <a:p>
          <a:endParaRPr lang="ru-RU"/>
        </a:p>
      </dgm:t>
    </dgm:pt>
    <dgm:pt modelId="{480E0619-86FB-45A7-846D-5249CE418D60}" type="pres">
      <dgm:prSet presAssocID="{822963ED-0AD9-4B84-A3B3-CA638062D482}" presName="node" presStyleLbl="node1" presStyleIdx="0" presStyleCnt="4" custScaleX="134045" custScaleY="102323" custRadScaleRad="106227" custRadScaleInc="-192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D1B26-845C-4274-8183-47F8058105F6}" type="pres">
      <dgm:prSet presAssocID="{D49CD636-310E-427C-8514-79E9BB999194}" presName="parTrans" presStyleLbl="bgSibTrans2D1" presStyleIdx="1" presStyleCnt="4"/>
      <dgm:spPr/>
      <dgm:t>
        <a:bodyPr/>
        <a:lstStyle/>
        <a:p>
          <a:endParaRPr lang="ru-RU"/>
        </a:p>
      </dgm:t>
    </dgm:pt>
    <dgm:pt modelId="{CCA20178-ADFD-47E9-AC8F-82A88E9C2397}" type="pres">
      <dgm:prSet presAssocID="{EF61ED53-8D64-4D94-88A7-C9F364DD3024}" presName="node" presStyleLbl="node1" presStyleIdx="1" presStyleCnt="4" custScaleX="155797" custScaleY="91801" custRadScaleRad="114696" custRadScaleInc="-323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D0C5F0-FC80-47DE-8C6E-2B574062B71C}" type="pres">
      <dgm:prSet presAssocID="{69C715B0-5E8F-4DAB-A2D1-2161BCDAD48C}" presName="parTrans" presStyleLbl="bgSibTrans2D1" presStyleIdx="2" presStyleCnt="4"/>
      <dgm:spPr/>
      <dgm:t>
        <a:bodyPr/>
        <a:lstStyle/>
        <a:p>
          <a:endParaRPr lang="ru-RU"/>
        </a:p>
      </dgm:t>
    </dgm:pt>
    <dgm:pt modelId="{F9C9BBDE-FA76-4E34-A89A-108D25FF792F}" type="pres">
      <dgm:prSet presAssocID="{558C432A-3BA6-4C29-A7B9-159896BCB45C}" presName="node" presStyleLbl="node1" presStyleIdx="2" presStyleCnt="4" custScaleX="162546" custScaleY="94680" custRadScaleRad="109522" custRadScaleInc="261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5B4016-22D0-4A11-B368-455324967FC2}" type="pres">
      <dgm:prSet presAssocID="{044953A0-E4F3-403C-BAC9-15E0CCE0B682}" presName="parTrans" presStyleLbl="bgSibTrans2D1" presStyleIdx="3" presStyleCnt="4" custLinFactNeighborX="-9061" custLinFactNeighborY="-40454"/>
      <dgm:spPr/>
      <dgm:t>
        <a:bodyPr/>
        <a:lstStyle/>
        <a:p>
          <a:endParaRPr lang="ru-RU"/>
        </a:p>
      </dgm:t>
    </dgm:pt>
    <dgm:pt modelId="{A97E21E9-541C-4683-944A-77E4FE31B88D}" type="pres">
      <dgm:prSet presAssocID="{434B8B97-CB18-42C9-B0C2-F9E8780DF58C}" presName="node" presStyleLbl="node1" presStyleIdx="3" presStyleCnt="4" custScaleX="135336" custScaleY="100684" custRadScaleRad="101523" custRadScaleInc="201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FA81816-1EF3-4A5D-9C0D-8B81550AEBA2}" srcId="{4229EF3D-EA07-4B0E-9AE0-764AAEC54FCC}" destId="{822963ED-0AD9-4B84-A3B3-CA638062D482}" srcOrd="0" destOrd="0" parTransId="{46F7887F-6C5F-4376-9C9A-06581FD839E8}" sibTransId="{8AA23BF0-F35C-4979-8A1F-2C7042ED87A9}"/>
    <dgm:cxn modelId="{1D863821-6B79-471B-B8DE-20CAAC241CEE}" type="presOf" srcId="{EF61ED53-8D64-4D94-88A7-C9F364DD3024}" destId="{CCA20178-ADFD-47E9-AC8F-82A88E9C2397}" srcOrd="0" destOrd="0" presId="urn:microsoft.com/office/officeart/2005/8/layout/radial4"/>
    <dgm:cxn modelId="{0149F3AC-074A-4946-904D-160289EFF28E}" type="presOf" srcId="{46F7887F-6C5F-4376-9C9A-06581FD839E8}" destId="{0529D859-433F-4C99-8A03-B736ADDDB72B}" srcOrd="0" destOrd="0" presId="urn:microsoft.com/office/officeart/2005/8/layout/radial4"/>
    <dgm:cxn modelId="{BB293CDC-1463-4814-95F9-3F9FA62CA07C}" srcId="{DC0F08B4-96E4-4AF6-BF88-03CFAB1F5B76}" destId="{893CBE40-373F-4D3A-8D3D-D8F76104688E}" srcOrd="3" destOrd="0" parTransId="{09473C18-3DC4-426E-8E42-77CE0272CA9D}" sibTransId="{7F6C3B9B-817F-4F4A-8143-9BC8A30ADE56}"/>
    <dgm:cxn modelId="{FA9CE228-52F4-4430-BEB8-3319871B71CD}" srcId="{DC0F08B4-96E4-4AF6-BF88-03CFAB1F5B76}" destId="{4229EF3D-EA07-4B0E-9AE0-764AAEC54FCC}" srcOrd="0" destOrd="0" parTransId="{E755FFF3-4BD3-4EBA-801C-31F0485E9F1D}" sibTransId="{643544FD-378F-4D9B-AAA5-CF7F4B47ACFD}"/>
    <dgm:cxn modelId="{74846D23-D2DF-4F5B-AD7B-4A9C3C2B7365}" type="presOf" srcId="{044953A0-E4F3-403C-BAC9-15E0CCE0B682}" destId="{3F5B4016-22D0-4A11-B368-455324967FC2}" srcOrd="0" destOrd="0" presId="urn:microsoft.com/office/officeart/2005/8/layout/radial4"/>
    <dgm:cxn modelId="{BAB5ED61-A73B-4B47-A3AE-1F40446A4D18}" type="presOf" srcId="{69C715B0-5E8F-4DAB-A2D1-2161BCDAD48C}" destId="{A3D0C5F0-FC80-47DE-8C6E-2B574062B71C}" srcOrd="0" destOrd="0" presId="urn:microsoft.com/office/officeart/2005/8/layout/radial4"/>
    <dgm:cxn modelId="{4C6028C4-EC0B-4F7A-8EA6-8F04253433AC}" srcId="{DC0F08B4-96E4-4AF6-BF88-03CFAB1F5B76}" destId="{E2D6854B-4B27-48EF-BA67-76584E17D83F}" srcOrd="5" destOrd="0" parTransId="{F2F7389C-64D3-4A94-9157-A80D3BFC101B}" sibTransId="{6358EDA1-02E3-4135-B67E-344839E1B393}"/>
    <dgm:cxn modelId="{02E25EB7-75C9-4006-93FE-3CAFE08A5EFC}" type="presOf" srcId="{4229EF3D-EA07-4B0E-9AE0-764AAEC54FCC}" destId="{68D69BCC-A8F8-4ABC-B87D-EDD688B1AF80}" srcOrd="0" destOrd="0" presId="urn:microsoft.com/office/officeart/2005/8/layout/radial4"/>
    <dgm:cxn modelId="{4D8F9EA8-1534-4C8E-8F89-B3F8B314A8C5}" type="presOf" srcId="{558C432A-3BA6-4C29-A7B9-159896BCB45C}" destId="{F9C9BBDE-FA76-4E34-A89A-108D25FF792F}" srcOrd="0" destOrd="0" presId="urn:microsoft.com/office/officeart/2005/8/layout/radial4"/>
    <dgm:cxn modelId="{0F738F8D-4629-478B-B4D6-488DE48EDF2F}" srcId="{DC0F08B4-96E4-4AF6-BF88-03CFAB1F5B76}" destId="{F1D28FDD-092C-4615-8C80-75698E7F89C6}" srcOrd="2" destOrd="0" parTransId="{7CE0CCC0-ED36-4431-835B-15A88F4CC479}" sibTransId="{620B18A3-AD02-419B-A1B7-FAAE683B9AE6}"/>
    <dgm:cxn modelId="{3BA345C5-F6BB-4932-A20A-99DF688E9F56}" srcId="{DC0F08B4-96E4-4AF6-BF88-03CFAB1F5B76}" destId="{A40FC87D-6D2D-42DA-9107-24D035DEAD7A}" srcOrd="6" destOrd="0" parTransId="{26E3E8F9-13B2-4055-8C1A-34770953A5AA}" sibTransId="{ADDD8AEE-0620-40DD-972F-7BE854CDC6FD}"/>
    <dgm:cxn modelId="{EA174D18-3168-4908-9583-92A8544D9E1E}" type="presOf" srcId="{D49CD636-310E-427C-8514-79E9BB999194}" destId="{0C9D1B26-845C-4274-8183-47F8058105F6}" srcOrd="0" destOrd="0" presId="urn:microsoft.com/office/officeart/2005/8/layout/radial4"/>
    <dgm:cxn modelId="{B9DE6CBF-6205-4114-8F93-F55490FD83E6}" type="presOf" srcId="{822963ED-0AD9-4B84-A3B3-CA638062D482}" destId="{480E0619-86FB-45A7-846D-5249CE418D60}" srcOrd="0" destOrd="0" presId="urn:microsoft.com/office/officeart/2005/8/layout/radial4"/>
    <dgm:cxn modelId="{366CD9A2-94F0-4FA5-9B43-D8E5F45133F6}" srcId="{4229EF3D-EA07-4B0E-9AE0-764AAEC54FCC}" destId="{EF61ED53-8D64-4D94-88A7-C9F364DD3024}" srcOrd="1" destOrd="0" parTransId="{D49CD636-310E-427C-8514-79E9BB999194}" sibTransId="{0D7BB4D3-ACC7-4BA8-BB45-EADB04819CBB}"/>
    <dgm:cxn modelId="{680F4754-65AC-43ED-83A9-5842E5DA8FC5}" srcId="{DC0F08B4-96E4-4AF6-BF88-03CFAB1F5B76}" destId="{1CCF4558-A0E9-4E08-824C-F166F80ECBFD}" srcOrd="4" destOrd="0" parTransId="{9BF44175-7BF8-412F-A13C-E936C8ADA080}" sibTransId="{B40BBEFA-7373-4CB2-97D6-E2E03355AE14}"/>
    <dgm:cxn modelId="{5FE310D7-6556-4F52-A398-512C1EE5443C}" srcId="{4229EF3D-EA07-4B0E-9AE0-764AAEC54FCC}" destId="{558C432A-3BA6-4C29-A7B9-159896BCB45C}" srcOrd="2" destOrd="0" parTransId="{69C715B0-5E8F-4DAB-A2D1-2161BCDAD48C}" sibTransId="{99728896-9A1B-4561-89C6-F4A88DFED37E}"/>
    <dgm:cxn modelId="{FACF9EE8-E639-440A-866F-E00B7ED2D0E6}" srcId="{DC0F08B4-96E4-4AF6-BF88-03CFAB1F5B76}" destId="{2C01DA5D-F022-476A-AF7E-A28F7C20313A}" srcOrd="1" destOrd="0" parTransId="{4C1F3349-524D-4978-B6E6-EAC130925408}" sibTransId="{2A1A79ED-8E6C-4F33-9CCA-2900E1492BBF}"/>
    <dgm:cxn modelId="{06D52FBC-0425-402A-926D-27FA4115866F}" srcId="{4229EF3D-EA07-4B0E-9AE0-764AAEC54FCC}" destId="{434B8B97-CB18-42C9-B0C2-F9E8780DF58C}" srcOrd="3" destOrd="0" parTransId="{044953A0-E4F3-403C-BAC9-15E0CCE0B682}" sibTransId="{D2DF5501-E1B5-4A9B-BF22-CFB2116807FE}"/>
    <dgm:cxn modelId="{3D600B4F-B803-4AD8-9ADF-2549BF12D36D}" type="presOf" srcId="{434B8B97-CB18-42C9-B0C2-F9E8780DF58C}" destId="{A97E21E9-541C-4683-944A-77E4FE31B88D}" srcOrd="0" destOrd="0" presId="urn:microsoft.com/office/officeart/2005/8/layout/radial4"/>
    <dgm:cxn modelId="{054096D3-EBF6-4B42-B7D4-5023A5B8378A}" type="presOf" srcId="{DC0F08B4-96E4-4AF6-BF88-03CFAB1F5B76}" destId="{32C1B83D-7FA8-49ED-9801-8A766351F63D}" srcOrd="0" destOrd="0" presId="urn:microsoft.com/office/officeart/2005/8/layout/radial4"/>
    <dgm:cxn modelId="{648AC3A6-35A7-4F8F-981D-B938800EA561}" type="presParOf" srcId="{32C1B83D-7FA8-49ED-9801-8A766351F63D}" destId="{68D69BCC-A8F8-4ABC-B87D-EDD688B1AF80}" srcOrd="0" destOrd="0" presId="urn:microsoft.com/office/officeart/2005/8/layout/radial4"/>
    <dgm:cxn modelId="{0267981B-24C4-417D-8F4F-953B05383D86}" type="presParOf" srcId="{32C1B83D-7FA8-49ED-9801-8A766351F63D}" destId="{0529D859-433F-4C99-8A03-B736ADDDB72B}" srcOrd="1" destOrd="0" presId="urn:microsoft.com/office/officeart/2005/8/layout/radial4"/>
    <dgm:cxn modelId="{7D5EE861-3BE5-41C5-8CAC-C1F9574D3E22}" type="presParOf" srcId="{32C1B83D-7FA8-49ED-9801-8A766351F63D}" destId="{480E0619-86FB-45A7-846D-5249CE418D60}" srcOrd="2" destOrd="0" presId="urn:microsoft.com/office/officeart/2005/8/layout/radial4"/>
    <dgm:cxn modelId="{4195E26E-1EDB-4748-9A3A-3C4FF8375782}" type="presParOf" srcId="{32C1B83D-7FA8-49ED-9801-8A766351F63D}" destId="{0C9D1B26-845C-4274-8183-47F8058105F6}" srcOrd="3" destOrd="0" presId="urn:microsoft.com/office/officeart/2005/8/layout/radial4"/>
    <dgm:cxn modelId="{DC325497-D93F-43F6-AA28-2A5FB543EEBC}" type="presParOf" srcId="{32C1B83D-7FA8-49ED-9801-8A766351F63D}" destId="{CCA20178-ADFD-47E9-AC8F-82A88E9C2397}" srcOrd="4" destOrd="0" presId="urn:microsoft.com/office/officeart/2005/8/layout/radial4"/>
    <dgm:cxn modelId="{827D66E8-68E8-4A5F-98C1-634E10B1E037}" type="presParOf" srcId="{32C1B83D-7FA8-49ED-9801-8A766351F63D}" destId="{A3D0C5F0-FC80-47DE-8C6E-2B574062B71C}" srcOrd="5" destOrd="0" presId="urn:microsoft.com/office/officeart/2005/8/layout/radial4"/>
    <dgm:cxn modelId="{E467366B-9E17-45BE-91EE-5D920227D41C}" type="presParOf" srcId="{32C1B83D-7FA8-49ED-9801-8A766351F63D}" destId="{F9C9BBDE-FA76-4E34-A89A-108D25FF792F}" srcOrd="6" destOrd="0" presId="urn:microsoft.com/office/officeart/2005/8/layout/radial4"/>
    <dgm:cxn modelId="{01556168-6B2A-4891-ACF7-83E6C3E26C66}" type="presParOf" srcId="{32C1B83D-7FA8-49ED-9801-8A766351F63D}" destId="{3F5B4016-22D0-4A11-B368-455324967FC2}" srcOrd="7" destOrd="0" presId="urn:microsoft.com/office/officeart/2005/8/layout/radial4"/>
    <dgm:cxn modelId="{844F94B7-6974-4F93-B2BF-4B13660186B2}" type="presParOf" srcId="{32C1B83D-7FA8-49ED-9801-8A766351F63D}" destId="{A97E21E9-541C-4683-944A-77E4FE31B88D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D69BCC-A8F8-4ABC-B87D-EDD688B1AF80}">
      <dsp:nvSpPr>
        <dsp:cNvPr id="0" name=""/>
        <dsp:cNvSpPr/>
      </dsp:nvSpPr>
      <dsp:spPr>
        <a:xfrm>
          <a:off x="4128736" y="2898334"/>
          <a:ext cx="2792640" cy="279264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Становятся преступниками</a:t>
          </a:r>
          <a:endParaRPr lang="ru-RU" sz="2200" b="1" kern="1200" dirty="0"/>
        </a:p>
      </dsp:txBody>
      <dsp:txXfrm>
        <a:off x="4537709" y="3307307"/>
        <a:ext cx="1974694" cy="1974694"/>
      </dsp:txXfrm>
    </dsp:sp>
    <dsp:sp modelId="{0529D859-433F-4C99-8A03-B736ADDDB72B}">
      <dsp:nvSpPr>
        <dsp:cNvPr id="0" name=""/>
        <dsp:cNvSpPr/>
      </dsp:nvSpPr>
      <dsp:spPr>
        <a:xfrm rot="11184176">
          <a:off x="1912908" y="3279349"/>
          <a:ext cx="2243565" cy="795902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0E0619-86FB-45A7-846D-5249CE418D60}">
      <dsp:nvSpPr>
        <dsp:cNvPr id="0" name=""/>
        <dsp:cNvSpPr/>
      </dsp:nvSpPr>
      <dsp:spPr>
        <a:xfrm>
          <a:off x="0" y="2788318"/>
          <a:ext cx="3556224" cy="21717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курьеры, которые забирают деньги у пожилых людей, чтобы передать мошенникам</a:t>
          </a:r>
          <a:endParaRPr lang="ru-RU" sz="2200" kern="1200" dirty="0"/>
        </a:p>
      </dsp:txBody>
      <dsp:txXfrm>
        <a:off x="63607" y="2851925"/>
        <a:ext cx="3429010" cy="2044496"/>
      </dsp:txXfrm>
    </dsp:sp>
    <dsp:sp modelId="{0C9D1B26-845C-4274-8183-47F8058105F6}">
      <dsp:nvSpPr>
        <dsp:cNvPr id="0" name=""/>
        <dsp:cNvSpPr/>
      </dsp:nvSpPr>
      <dsp:spPr>
        <a:xfrm rot="13826415">
          <a:off x="2428660" y="1709944"/>
          <a:ext cx="2579873" cy="795902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A20178-ADFD-47E9-AC8F-82A88E9C2397}">
      <dsp:nvSpPr>
        <dsp:cNvPr id="0" name=""/>
        <dsp:cNvSpPr/>
      </dsp:nvSpPr>
      <dsp:spPr>
        <a:xfrm>
          <a:off x="830405" y="139209"/>
          <a:ext cx="4133307" cy="19483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/>
            <a:t>Курьеры, осуществляющие доставку наркотиков и т.п. </a:t>
          </a:r>
        </a:p>
      </dsp:txBody>
      <dsp:txXfrm>
        <a:off x="887471" y="196275"/>
        <a:ext cx="4019175" cy="1834258"/>
      </dsp:txXfrm>
    </dsp:sp>
    <dsp:sp modelId="{A3D0C5F0-FC80-47DE-8C6E-2B574062B71C}">
      <dsp:nvSpPr>
        <dsp:cNvPr id="0" name=""/>
        <dsp:cNvSpPr/>
      </dsp:nvSpPr>
      <dsp:spPr>
        <a:xfrm rot="18405024">
          <a:off x="5961430" y="1702707"/>
          <a:ext cx="2403969" cy="795902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C9BBDE-FA76-4E34-A89A-108D25FF792F}">
      <dsp:nvSpPr>
        <dsp:cNvPr id="0" name=""/>
        <dsp:cNvSpPr/>
      </dsp:nvSpPr>
      <dsp:spPr>
        <a:xfrm>
          <a:off x="5726419" y="132821"/>
          <a:ext cx="4312358" cy="20094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/>
            <a:t>лица, которые совершают хищение денег  или иного имущества</a:t>
          </a:r>
        </a:p>
      </dsp:txBody>
      <dsp:txXfrm>
        <a:off x="5785275" y="191677"/>
        <a:ext cx="4194646" cy="1891782"/>
      </dsp:txXfrm>
    </dsp:sp>
    <dsp:sp modelId="{3F5B4016-22D0-4A11-B368-455324967FC2}">
      <dsp:nvSpPr>
        <dsp:cNvPr id="0" name=""/>
        <dsp:cNvSpPr/>
      </dsp:nvSpPr>
      <dsp:spPr>
        <a:xfrm rot="21244212">
          <a:off x="6838440" y="3307526"/>
          <a:ext cx="2132022" cy="795902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7E21E9-541C-4683-944A-77E4FE31B88D}">
      <dsp:nvSpPr>
        <dsp:cNvPr id="0" name=""/>
        <dsp:cNvSpPr/>
      </dsp:nvSpPr>
      <dsp:spPr>
        <a:xfrm>
          <a:off x="7362703" y="2848861"/>
          <a:ext cx="3590475" cy="213692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лица, продающие свои банковские карты / сим-карты, или получающие на свои счета денежные средства от неизвестных лиц</a:t>
          </a:r>
          <a:endParaRPr lang="ru-RU" sz="2200" kern="1200" dirty="0"/>
        </a:p>
      </dsp:txBody>
      <dsp:txXfrm>
        <a:off x="7425291" y="2911449"/>
        <a:ext cx="3465299" cy="20117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80015-7BC7-4F37-8F73-7A7434E3F5D8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18810-A8F5-4275-AC50-B15A68A20A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172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0AF5C-9FD7-4437-9572-FE0C800BD75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856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0AF5C-9FD7-4437-9572-FE0C800BD75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625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5249541-BDFD-4C74-979B-C33254955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F0531F7C-D7A5-4A8B-B835-2BBEC9AA84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5FF24E2-DD4D-4891-87AE-7772DB46F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20C6C-D776-491B-A3EB-B19DB90857CD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9A580D3-D70B-4C5A-92E4-374C72176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E9A4A28-049B-4772-9947-D19CB5C80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AB81-6EA9-4053-A405-09F233D42A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936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86B6B6D-530F-437E-98DC-8E1094A12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EA9CEA96-9052-46CD-B3A3-D4791B74B2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28A26A1-B9BB-4684-BFD9-C9EC2A57E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20C6C-D776-491B-A3EB-B19DB90857CD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596C79B-E451-4B15-96FA-FD7758FE6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D668D4F-3FB5-447A-8C64-C53B14F5C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AB81-6EA9-4053-A405-09F233D42A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716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BD27D5BB-79F5-420F-843B-B019F68879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150FAE43-5617-4816-9F16-7ACA61374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A9FB6B7E-6EBB-4C27-9B1B-D55321040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20C6C-D776-491B-A3EB-B19DB90857CD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B2AC6DE-3C16-48EC-B910-5BC9F98D1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6634A2E-B007-45F2-8FF8-E0F7B670F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AB81-6EA9-4053-A405-09F233D42A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205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0AD4D58-87E1-4829-B787-56DECA5C9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4EAA409-0326-49BA-9C0F-C3BF1CC46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1B37905-6BA4-439E-BEED-AC75A1C5A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20C6C-D776-491B-A3EB-B19DB90857CD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05CBBD7-8B00-4AA7-86F6-6961208F0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7AE5181-67A2-4422-B8EA-5B43407B9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AB81-6EA9-4053-A405-09F233D42A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217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CC58D87-BC83-4701-B213-81D33C1EC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D3AB196-6082-4349-B759-040FB106A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8972219-1FF7-4A27-94D4-6A8FD0CEC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20C6C-D776-491B-A3EB-B19DB90857CD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D97584F-5296-4E37-B22A-BC83741ED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9D8A3E9-0C6B-4E77-8745-5B2A50C44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AB81-6EA9-4053-A405-09F233D42A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499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732EF18-997E-4052-9F4E-7843382A9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D063FF2-7B04-48C7-82CD-36F7BF5537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B1EB6CB2-963D-4C1E-9D07-7E54A73A2C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E4983A63-BD84-4E92-953D-194EB85F8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20C6C-D776-491B-A3EB-B19DB90857CD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EDD41F9D-593C-488F-9DAF-F015EE082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0D6D98C2-76CA-4DF6-907C-2C695C955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AB81-6EA9-4053-A405-09F233D42A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400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807DD27-A5A7-42B1-990B-F4CDC34A8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7B5CBB9-9158-4FE0-ADA2-A38A8FBE2B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0C7D7DA8-6329-4246-95F4-770807E4F4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B74D50E1-DCB4-4E11-8844-3E8195E865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0010361B-BAD9-4434-9898-E2722C5A2A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ECD1E2CB-F808-4EE5-A570-20DE9CEC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20C6C-D776-491B-A3EB-B19DB90857CD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333D3005-E276-4211-A04F-53663B17A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330AF7B9-5FC2-4426-8453-F18EAA4B1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AB81-6EA9-4053-A405-09F233D42A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45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9CA28BC-C690-4298-B628-3B45ADD8D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9A9EBDCD-661F-4087-831F-8CB556295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20C6C-D776-491B-A3EB-B19DB90857CD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59851D40-D939-4F8B-9A25-F983F6C93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F405B50D-C7B7-4F40-8C2B-8093727FB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AB81-6EA9-4053-A405-09F233D42A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753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1675091B-A95A-4840-99AB-938F42BE7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20C6C-D776-491B-A3EB-B19DB90857CD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B326A563-0ECD-485B-906F-62C15850B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2C62E3D6-277F-4D05-BFEC-70262636C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AB81-6EA9-4053-A405-09F233D42A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527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23FD377-2B78-46E1-B5E9-43D2B1078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0F5B5B5-1A3F-4145-95BE-30E88F93D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57F0D930-6F58-4037-B71A-9ED6EA8357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C59DE475-FF65-439A-A376-DD7A07D84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20C6C-D776-491B-A3EB-B19DB90857CD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5E8F877C-549D-4A26-ACD3-B9B337760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A8B22B8-25B2-4D0C-9107-2F7814865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AB81-6EA9-4053-A405-09F233D42A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177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461CD8-EEB2-4CFE-900E-E6F129E61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18CE3739-02BB-4E8A-81C5-2495B53BF8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66BF26B3-31F5-4853-B53D-E1C39143ED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E2362931-16F2-49BE-9B21-A6E342C81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20C6C-D776-491B-A3EB-B19DB90857CD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9335FB68-8007-4E9E-A94A-2A83B0688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FD861DB-5A23-4DB7-9AE0-D2698DCD6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6AB81-6EA9-4053-A405-09F233D42A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954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4C0DDE5-4C27-4DC7-8464-AA0672D12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97A3967-AA80-4A9C-A826-5378A0E49A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3A5A984-9CE8-497B-9DD4-D1345B9947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20C6C-D776-491B-A3EB-B19DB90857CD}" type="datetimeFigureOut">
              <a:rPr lang="ru-RU" smtClean="0"/>
              <a:t>08.04.2024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D7ADED9-87CC-45AD-B247-FFC4C0588C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BD41361-5F6E-478D-9B78-B38CBAA37B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6AB81-6EA9-4053-A405-09F233D42A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037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3.xml" Type="http://schemas.openxmlformats.org/officeDocument/2006/relationships/slideLayout"/></Relationships>
</file>

<file path=ppt/slides/_rels/slide10.xml.rels><?xml version="1.0" encoding="UTF-8" standalone="yes" ?><Relationships xmlns="http://schemas.openxmlformats.org/package/2006/relationships"><Relationship Id="rId3" Target="../media/image17.jpeg" Type="http://schemas.openxmlformats.org/officeDocument/2006/relationships/image"/><Relationship Id="rId2" Target="../media/image1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3" Target="../media/image5.jpg" Type="http://schemas.openxmlformats.org/officeDocument/2006/relationships/image"/><Relationship Id="rId2" Target="../notesSlides/notesSlide1.xml" Type="http://schemas.openxmlformats.org/officeDocument/2006/relationships/notesSlide"/><Relationship Id="rId1" Target="../slideLayouts/slideLayout2.xml" Type="http://schemas.openxmlformats.org/officeDocument/2006/relationships/slideLayout"/><Relationship Id="rId6" Target="../media/image8.jpg" Type="http://schemas.openxmlformats.org/officeDocument/2006/relationships/image"/><Relationship Id="rId5" Target="../media/image7.jpeg" Type="http://schemas.openxmlformats.org/officeDocument/2006/relationships/image"/><Relationship Id="rId4" Target="../media/image6.jpeg" Type="http://schemas.openxmlformats.org/officeDocument/2006/relationships/image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 ?><Relationships xmlns="http://schemas.openxmlformats.org/package/2006/relationships"><Relationship Id="rId3" Target="../media/image9.jpeg" Type="http://schemas.openxmlformats.org/officeDocument/2006/relationships/image"/><Relationship Id="rId2" Target="../notesSlides/notesSlide2.xml" Type="http://schemas.openxmlformats.org/officeDocument/2006/relationships/notesSlide"/><Relationship Id="rId1" Target="../slideLayouts/slideLayout2.xml" Type="http://schemas.openxmlformats.org/officeDocument/2006/relationships/slideLayout"/><Relationship Id="rId6" Target="../media/image12.jpeg" Type="http://schemas.openxmlformats.org/officeDocument/2006/relationships/image"/><Relationship Id="rId5" Target="../media/image11.jpeg" Type="http://schemas.openxmlformats.org/officeDocument/2006/relationships/image"/><Relationship Id="rId4" Target="../media/image10.jpeg" Type="http://schemas.openxmlformats.org/officeDocument/2006/relationships/image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 ?><Relationships xmlns="http://schemas.openxmlformats.org/package/2006/relationships"><Relationship Id="rId3" Target="../media/image14.jpeg" Type="http://schemas.openxmlformats.org/officeDocument/2006/relationships/image"/><Relationship Id="rId2" Target="../media/image13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15.jpe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 rotWithShape="1">
          <a:blip r:embed="rId2"/>
          <a:srcRect b="8" l="64" r="32" t="121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48014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4232" y="148816"/>
            <a:ext cx="10429568" cy="500113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72 Black" panose="020B0A04030603020204" pitchFamily="34" charset="0"/>
                <a:cs typeface="72 Black" panose="020B0A04030603020204" pitchFamily="34" charset="0"/>
              </a:rPr>
              <a:t>Еще одна опасность быть </a:t>
            </a:r>
            <a:r>
              <a:rPr lang="ru-RU" sz="2400" dirty="0" err="1" smtClean="0">
                <a:latin typeface="72 Black" panose="020B0A04030603020204" pitchFamily="34" charset="0"/>
                <a:cs typeface="72 Black" panose="020B0A04030603020204" pitchFamily="34" charset="0"/>
              </a:rPr>
              <a:t>дропом</a:t>
            </a:r>
            <a:endParaRPr lang="ru-RU" sz="2400" dirty="0">
              <a:latin typeface="72 Black" panose="020B0A04030603020204" pitchFamily="34" charset="0"/>
              <a:cs typeface="72 Black" panose="020B0A04030603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2353" y="1868996"/>
            <a:ext cx="3190299" cy="4351338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68BD3B73-D435-4262-B540-DF2D1D1A3DB5}"/>
              </a:ext>
            </a:extLst>
          </p:cNvPr>
          <p:cNvSpPr/>
          <p:nvPr/>
        </p:nvSpPr>
        <p:spPr>
          <a:xfrm>
            <a:off x="855406" y="799898"/>
            <a:ext cx="1106036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1200"/>
              </a:spcBef>
              <a:defRPr/>
            </a:pP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элементов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шантажа и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подстраховки при наборе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дропов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(требуют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соискателя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фото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паспорта в развернутом виде и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лист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бумаги с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политическими лозунгами либо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видеоролик, на котором будущий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дроп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только представляется, но и выкрикивает политические или даже 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экстремистские 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лозунги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i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: пятиугольник 26">
            <a:extLst>
              <a:ext uri="{FF2B5EF4-FFF2-40B4-BE49-F238E27FC236}">
                <a16:creationId xmlns="" xmlns:a16="http://schemas.microsoft.com/office/drawing/2014/main" id="{45ED928D-9B61-4F64-96DF-7AC6E32A9739}"/>
              </a:ext>
            </a:extLst>
          </p:cNvPr>
          <p:cNvSpPr/>
          <p:nvPr/>
        </p:nvSpPr>
        <p:spPr>
          <a:xfrm>
            <a:off x="395575" y="648929"/>
            <a:ext cx="528657" cy="543786"/>
          </a:xfrm>
          <a:prstGeom prst="homePlate">
            <a:avLst/>
          </a:prstGeom>
          <a:solidFill>
            <a:srgbClr val="32C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latin typeface="Arial Black" panose="020B0A040201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9903" y="6211955"/>
            <a:ext cx="443973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скриншота из видео, публикуемого в телеграмм-канале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3703" y="1868996"/>
            <a:ext cx="3359817" cy="4351338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317742" y="6227602"/>
            <a:ext cx="37717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объявления о найме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дропов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телеграм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-канале</a:t>
            </a:r>
          </a:p>
        </p:txBody>
      </p:sp>
    </p:spTree>
    <p:extLst>
      <p:ext uri="{BB962C8B-B14F-4D97-AF65-F5344CB8AC3E}">
        <p14:creationId xmlns:p14="http://schemas.microsoft.com/office/powerpoint/2010/main" val="1160613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EA6A94B5-9BE7-4C85-84B5-EC52F6DDAEAD}"/>
              </a:ext>
            </a:extLst>
          </p:cNvPr>
          <p:cNvSpPr/>
          <p:nvPr/>
        </p:nvSpPr>
        <p:spPr>
          <a:xfrm>
            <a:off x="542081" y="235669"/>
            <a:ext cx="115446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000" b="1" dirty="0" smtClean="0">
                <a:latin typeface="Arial Black" panose="020B0A04020102020204" pitchFamily="34" charset="0"/>
                <a:ea typeface="Verdana" panose="020B0604030504040204" pitchFamily="34" charset="0"/>
              </a:rPr>
              <a:t>Признаки «ловушек» </a:t>
            </a:r>
            <a:r>
              <a:rPr lang="ru-RU" sz="2000" b="1" dirty="0">
                <a:latin typeface="Arial Black" panose="020B0A04020102020204" pitchFamily="34" charset="0"/>
                <a:ea typeface="Verdana" panose="020B0604030504040204" pitchFamily="34" charset="0"/>
              </a:rPr>
              <a:t>для </a:t>
            </a:r>
            <a:r>
              <a:rPr lang="ru-RU" sz="2000" b="1" dirty="0" smtClean="0">
                <a:latin typeface="Arial Black" panose="020B0A04020102020204" pitchFamily="34" charset="0"/>
                <a:ea typeface="Verdana" panose="020B0604030504040204" pitchFamily="34" charset="0"/>
              </a:rPr>
              <a:t>вовлечения в </a:t>
            </a:r>
            <a:r>
              <a:rPr lang="ru-RU" sz="2000" b="1" dirty="0" err="1" smtClean="0">
                <a:latin typeface="Arial Black" panose="020B0A04020102020204" pitchFamily="34" charset="0"/>
                <a:ea typeface="Verdana" panose="020B0604030504040204" pitchFamily="34" charset="0"/>
              </a:rPr>
              <a:t>дропы</a:t>
            </a:r>
            <a:r>
              <a:rPr lang="ru-RU" sz="2000" b="1" dirty="0" smtClean="0">
                <a:latin typeface="Arial Black" panose="020B0A04020102020204" pitchFamily="34" charset="0"/>
                <a:ea typeface="Verdana" panose="020B0604030504040204" pitchFamily="34" charset="0"/>
              </a:rPr>
              <a:t>:</a:t>
            </a:r>
            <a:endParaRPr lang="ru-RU" sz="2000" b="1" dirty="0">
              <a:latin typeface="Arial Black" panose="020B0A04020102020204" pitchFamily="34" charset="0"/>
              <a:ea typeface="Verdana" panose="020B0604030504040204" pitchFamily="34" charset="0"/>
            </a:endParaRP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="" xmlns:a16="http://schemas.microsoft.com/office/drawing/2014/main" id="{F3229DC5-758A-4ADB-917C-3951BBA57E87}"/>
              </a:ext>
            </a:extLst>
          </p:cNvPr>
          <p:cNvCxnSpPr/>
          <p:nvPr/>
        </p:nvCxnSpPr>
        <p:spPr>
          <a:xfrm>
            <a:off x="542081" y="0"/>
            <a:ext cx="0" cy="65434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Группа 28">
            <a:extLst>
              <a:ext uri="{FF2B5EF4-FFF2-40B4-BE49-F238E27FC236}">
                <a16:creationId xmlns="" xmlns:a16="http://schemas.microsoft.com/office/drawing/2014/main" id="{108FFE36-409B-405B-B9A5-444024A7FF84}"/>
              </a:ext>
            </a:extLst>
          </p:cNvPr>
          <p:cNvGrpSpPr/>
          <p:nvPr/>
        </p:nvGrpSpPr>
        <p:grpSpPr>
          <a:xfrm>
            <a:off x="839666" y="868052"/>
            <a:ext cx="621166" cy="453005"/>
            <a:chOff x="1212534" y="2929038"/>
            <a:chExt cx="441931" cy="453005"/>
          </a:xfrm>
        </p:grpSpPr>
        <p:sp>
          <p:nvSpPr>
            <p:cNvPr id="9" name="Прямоугольник 8">
              <a:extLst>
                <a:ext uri="{FF2B5EF4-FFF2-40B4-BE49-F238E27FC236}">
                  <a16:creationId xmlns="" xmlns:a16="http://schemas.microsoft.com/office/drawing/2014/main" id="{4D2661C4-7728-4F21-BF31-A88AC009E820}"/>
                </a:ext>
              </a:extLst>
            </p:cNvPr>
            <p:cNvSpPr/>
            <p:nvPr/>
          </p:nvSpPr>
          <p:spPr>
            <a:xfrm>
              <a:off x="1212534" y="2929038"/>
              <a:ext cx="441931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defRPr/>
              </a:pPr>
              <a:r>
                <a:rPr lang="ru-RU" sz="2000" b="1" dirty="0">
                  <a:solidFill>
                    <a:srgbClr val="32C066"/>
                  </a:solidFill>
                  <a:latin typeface="Arial Black" panose="020B0A040201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1</a:t>
              </a:r>
              <a:r>
                <a:rPr lang="ru-RU" b="1" dirty="0">
                  <a:solidFill>
                    <a:srgbClr val="32C066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rPr>
                <a:t>.</a:t>
              </a:r>
            </a:p>
          </p:txBody>
        </p:sp>
        <p:cxnSp>
          <p:nvCxnSpPr>
            <p:cNvPr id="28" name="Прямая соединительная линия 27">
              <a:extLst>
                <a:ext uri="{FF2B5EF4-FFF2-40B4-BE49-F238E27FC236}">
                  <a16:creationId xmlns="" xmlns:a16="http://schemas.microsoft.com/office/drawing/2014/main" id="{BE81DB65-71F3-4F0B-9FF2-898528E81612}"/>
                </a:ext>
              </a:extLst>
            </p:cNvPr>
            <p:cNvCxnSpPr>
              <a:cxnSpLocks/>
            </p:cNvCxnSpPr>
            <p:nvPr/>
          </p:nvCxnSpPr>
          <p:spPr>
            <a:xfrm>
              <a:off x="1578630" y="2929038"/>
              <a:ext cx="0" cy="453005"/>
            </a:xfrm>
            <a:prstGeom prst="line">
              <a:avLst/>
            </a:prstGeom>
            <a:ln>
              <a:solidFill>
                <a:srgbClr val="32C06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Группа 30">
            <a:extLst>
              <a:ext uri="{FF2B5EF4-FFF2-40B4-BE49-F238E27FC236}">
                <a16:creationId xmlns="" xmlns:a16="http://schemas.microsoft.com/office/drawing/2014/main" id="{B1D964DA-A023-4287-BE05-CC541CAE68C1}"/>
              </a:ext>
            </a:extLst>
          </p:cNvPr>
          <p:cNvGrpSpPr/>
          <p:nvPr/>
        </p:nvGrpSpPr>
        <p:grpSpPr>
          <a:xfrm>
            <a:off x="835208" y="894165"/>
            <a:ext cx="10731783" cy="1294174"/>
            <a:chOff x="1212534" y="2061421"/>
            <a:chExt cx="8885808" cy="1294174"/>
          </a:xfrm>
        </p:grpSpPr>
        <p:sp>
          <p:nvSpPr>
            <p:cNvPr id="32" name="Заголовок 7">
              <a:extLst>
                <a:ext uri="{FF2B5EF4-FFF2-40B4-BE49-F238E27FC236}">
                  <a16:creationId xmlns="" xmlns:a16="http://schemas.microsoft.com/office/drawing/2014/main" id="{A042E38C-D2AE-4D44-A7AD-266E7CD5B1C4}"/>
                </a:ext>
              </a:extLst>
            </p:cNvPr>
            <p:cNvSpPr txBox="1">
              <a:spLocks/>
            </p:cNvSpPr>
            <p:nvPr/>
          </p:nvSpPr>
          <p:spPr>
            <a:xfrm>
              <a:off x="1730544" y="2061421"/>
              <a:ext cx="8367798" cy="385205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just">
                <a:lnSpc>
                  <a:spcPct val="100000"/>
                </a:lnSpc>
                <a:spcBef>
                  <a:spcPts val="0"/>
                </a:spcBef>
              </a:pPr>
              <a:r>
                <a:rPr lang="ru-RU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Если вас уверяют, что можно заработать большие деньги, прилагая минимум </a:t>
              </a:r>
              <a:r>
                <a:rPr lang="ru-RU" sz="1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усилий</a:t>
              </a:r>
              <a:endPara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3" name="Группа 32">
              <a:extLst>
                <a:ext uri="{FF2B5EF4-FFF2-40B4-BE49-F238E27FC236}">
                  <a16:creationId xmlns="" xmlns:a16="http://schemas.microsoft.com/office/drawing/2014/main" id="{CEBEE9DB-280B-4255-882A-CA263AF68ABB}"/>
                </a:ext>
              </a:extLst>
            </p:cNvPr>
            <p:cNvGrpSpPr/>
            <p:nvPr/>
          </p:nvGrpSpPr>
          <p:grpSpPr>
            <a:xfrm>
              <a:off x="1212534" y="2902590"/>
              <a:ext cx="441931" cy="453005"/>
              <a:chOff x="1212534" y="2902590"/>
              <a:chExt cx="441931" cy="453005"/>
            </a:xfrm>
          </p:grpSpPr>
          <p:sp>
            <p:nvSpPr>
              <p:cNvPr id="34" name="Прямоугольник 33">
                <a:extLst>
                  <a:ext uri="{FF2B5EF4-FFF2-40B4-BE49-F238E27FC236}">
                    <a16:creationId xmlns="" xmlns:a16="http://schemas.microsoft.com/office/drawing/2014/main" id="{D273D6ED-1E13-4DAB-A901-9961E695B724}"/>
                  </a:ext>
                </a:extLst>
              </p:cNvPr>
              <p:cNvSpPr/>
              <p:nvPr/>
            </p:nvSpPr>
            <p:spPr>
              <a:xfrm>
                <a:off x="1212534" y="2929038"/>
                <a:ext cx="44193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ru-RU" sz="2000" b="1" dirty="0">
                    <a:solidFill>
                      <a:srgbClr val="32C066"/>
                    </a:solidFill>
                    <a:latin typeface="Arial Black" panose="020B0A040201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2</a:t>
                </a:r>
                <a:r>
                  <a:rPr lang="ru-RU" b="1" dirty="0">
                    <a:solidFill>
                      <a:srgbClr val="32C066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  <p:cxnSp>
            <p:nvCxnSpPr>
              <p:cNvPr id="35" name="Прямая соединительная линия 34">
                <a:extLst>
                  <a:ext uri="{FF2B5EF4-FFF2-40B4-BE49-F238E27FC236}">
                    <a16:creationId xmlns="" xmlns:a16="http://schemas.microsoft.com/office/drawing/2014/main" id="{24FC7FB4-F893-42AE-BC6F-7D80FACB2D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42288" y="2902590"/>
                <a:ext cx="0" cy="453005"/>
              </a:xfrm>
              <a:prstGeom prst="line">
                <a:avLst/>
              </a:prstGeom>
              <a:ln>
                <a:solidFill>
                  <a:srgbClr val="32C0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6" name="Группа 35">
            <a:extLst>
              <a:ext uri="{FF2B5EF4-FFF2-40B4-BE49-F238E27FC236}">
                <a16:creationId xmlns="" xmlns:a16="http://schemas.microsoft.com/office/drawing/2014/main" id="{85AD19B5-4871-4A18-91D6-C192D7914512}"/>
              </a:ext>
            </a:extLst>
          </p:cNvPr>
          <p:cNvGrpSpPr/>
          <p:nvPr/>
        </p:nvGrpSpPr>
        <p:grpSpPr>
          <a:xfrm>
            <a:off x="835207" y="1761782"/>
            <a:ext cx="10768522" cy="1163319"/>
            <a:chOff x="1212534" y="2192276"/>
            <a:chExt cx="9592984" cy="1163319"/>
          </a:xfrm>
        </p:grpSpPr>
        <p:sp>
          <p:nvSpPr>
            <p:cNvPr id="37" name="Заголовок 7">
              <a:extLst>
                <a:ext uri="{FF2B5EF4-FFF2-40B4-BE49-F238E27FC236}">
                  <a16:creationId xmlns="" xmlns:a16="http://schemas.microsoft.com/office/drawing/2014/main" id="{BD270100-8D06-4F1D-9F71-BA0DC3815F10}"/>
                </a:ext>
              </a:extLst>
            </p:cNvPr>
            <p:cNvSpPr txBox="1">
              <a:spLocks/>
            </p:cNvSpPr>
            <p:nvPr/>
          </p:nvSpPr>
          <p:spPr>
            <a:xfrm>
              <a:off x="1763863" y="2192276"/>
              <a:ext cx="9041655" cy="515905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just">
                <a:lnSpc>
                  <a:spcPct val="100000"/>
                </a:lnSpc>
                <a:spcBef>
                  <a:spcPts val="0"/>
                </a:spcBef>
              </a:pPr>
              <a:r>
                <a:rPr lang="ru-RU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Если для получения </a:t>
              </a:r>
              <a:r>
                <a:rPr lang="ru-RU" sz="1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«работы» </a:t>
              </a:r>
              <a:r>
                <a:rPr lang="ru-RU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вам нужно </a:t>
              </a:r>
              <a:r>
                <a:rPr lang="ru-RU" sz="1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предоставить (передать или продать) </a:t>
              </a:r>
              <a:r>
                <a:rPr lang="ru-RU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свою банковскую карту или оформленную на вас сим-карту </a:t>
              </a:r>
              <a:endPara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38" name="Группа 37">
              <a:extLst>
                <a:ext uri="{FF2B5EF4-FFF2-40B4-BE49-F238E27FC236}">
                  <a16:creationId xmlns="" xmlns:a16="http://schemas.microsoft.com/office/drawing/2014/main" id="{C47BB1D9-99EB-4FF0-A496-ADAE36CA7130}"/>
                </a:ext>
              </a:extLst>
            </p:cNvPr>
            <p:cNvGrpSpPr/>
            <p:nvPr/>
          </p:nvGrpSpPr>
          <p:grpSpPr>
            <a:xfrm>
              <a:off x="1212534" y="2902590"/>
              <a:ext cx="455607" cy="453005"/>
              <a:chOff x="1212534" y="2902590"/>
              <a:chExt cx="455607" cy="453005"/>
            </a:xfrm>
          </p:grpSpPr>
          <p:sp>
            <p:nvSpPr>
              <p:cNvPr id="39" name="Прямоугольник 38">
                <a:extLst>
                  <a:ext uri="{FF2B5EF4-FFF2-40B4-BE49-F238E27FC236}">
                    <a16:creationId xmlns="" xmlns:a16="http://schemas.microsoft.com/office/drawing/2014/main" id="{2699DE09-4F25-4503-9B4E-F7FF71E0F8E8}"/>
                  </a:ext>
                </a:extLst>
              </p:cNvPr>
              <p:cNvSpPr/>
              <p:nvPr/>
            </p:nvSpPr>
            <p:spPr>
              <a:xfrm>
                <a:off x="1212534" y="2929038"/>
                <a:ext cx="44193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ru-RU" sz="2000" b="1" dirty="0">
                    <a:solidFill>
                      <a:srgbClr val="32C066"/>
                    </a:solidFill>
                    <a:latin typeface="Arial Black" panose="020B0A040201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3</a:t>
                </a:r>
                <a:r>
                  <a:rPr lang="ru-RU" b="1" dirty="0">
                    <a:solidFill>
                      <a:srgbClr val="32C066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  <p:cxnSp>
            <p:nvCxnSpPr>
              <p:cNvPr id="40" name="Прямая соединительная линия 39">
                <a:extLst>
                  <a:ext uri="{FF2B5EF4-FFF2-40B4-BE49-F238E27FC236}">
                    <a16:creationId xmlns="" xmlns:a16="http://schemas.microsoft.com/office/drawing/2014/main" id="{A29E0896-256B-4E1A-B184-6C5D6C7CE5C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68141" y="2902590"/>
                <a:ext cx="0" cy="453005"/>
              </a:xfrm>
              <a:prstGeom prst="line">
                <a:avLst/>
              </a:prstGeom>
              <a:ln>
                <a:solidFill>
                  <a:srgbClr val="32C0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" name="Группа 24">
            <a:extLst>
              <a:ext uri="{FF2B5EF4-FFF2-40B4-BE49-F238E27FC236}">
                <a16:creationId xmlns="" xmlns:a16="http://schemas.microsoft.com/office/drawing/2014/main" id="{85AD19B5-4871-4A18-91D6-C192D7914512}"/>
              </a:ext>
            </a:extLst>
          </p:cNvPr>
          <p:cNvGrpSpPr/>
          <p:nvPr/>
        </p:nvGrpSpPr>
        <p:grpSpPr>
          <a:xfrm>
            <a:off x="835207" y="2516146"/>
            <a:ext cx="10768253" cy="1365357"/>
            <a:chOff x="1060134" y="3825026"/>
            <a:chExt cx="9754327" cy="1152409"/>
          </a:xfrm>
        </p:grpSpPr>
        <p:sp>
          <p:nvSpPr>
            <p:cNvPr id="26" name="Заголовок 7">
              <a:extLst>
                <a:ext uri="{FF2B5EF4-FFF2-40B4-BE49-F238E27FC236}">
                  <a16:creationId xmlns="" xmlns:a16="http://schemas.microsoft.com/office/drawing/2014/main" id="{BD270100-8D06-4F1D-9F71-BA0DC3815F10}"/>
                </a:ext>
              </a:extLst>
            </p:cNvPr>
            <p:cNvSpPr txBox="1">
              <a:spLocks/>
            </p:cNvSpPr>
            <p:nvPr/>
          </p:nvSpPr>
          <p:spPr>
            <a:xfrm>
              <a:off x="1543619" y="3825026"/>
              <a:ext cx="9270842" cy="430192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just">
                <a:lnSpc>
                  <a:spcPct val="100000"/>
                </a:lnSpc>
                <a:spcBef>
                  <a:spcPts val="0"/>
                </a:spcBef>
              </a:pPr>
              <a:r>
                <a:rPr lang="en-US" sz="1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Если для </a:t>
              </a:r>
              <a:r>
                <a:rPr lang="ru-RU" sz="1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заработка вам </a:t>
              </a:r>
              <a:r>
                <a:rPr lang="ru-RU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нужно предоставить </a:t>
              </a:r>
              <a:r>
                <a:rPr lang="ru-RU" sz="1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принять на свою карту и </a:t>
              </a:r>
              <a:r>
                <a:rPr lang="ru-RU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обналичить денежный </a:t>
              </a:r>
              <a:r>
                <a:rPr lang="ru-RU" sz="1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перевод или отправить полученный денежный перевод еще куда-либо</a:t>
              </a:r>
              <a:endPara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41" name="Группа 40">
              <a:extLst>
                <a:ext uri="{FF2B5EF4-FFF2-40B4-BE49-F238E27FC236}">
                  <a16:creationId xmlns="" xmlns:a16="http://schemas.microsoft.com/office/drawing/2014/main" id="{C47BB1D9-99EB-4FF0-A496-ADAE36CA7130}"/>
                </a:ext>
              </a:extLst>
            </p:cNvPr>
            <p:cNvGrpSpPr/>
            <p:nvPr/>
          </p:nvGrpSpPr>
          <p:grpSpPr>
            <a:xfrm>
              <a:off x="1060134" y="4524430"/>
              <a:ext cx="458429" cy="453005"/>
              <a:chOff x="1060134" y="4524430"/>
              <a:chExt cx="458429" cy="453005"/>
            </a:xfrm>
          </p:grpSpPr>
          <p:sp>
            <p:nvSpPr>
              <p:cNvPr id="42" name="Прямоугольник 41">
                <a:extLst>
                  <a:ext uri="{FF2B5EF4-FFF2-40B4-BE49-F238E27FC236}">
                    <a16:creationId xmlns="" xmlns:a16="http://schemas.microsoft.com/office/drawing/2014/main" id="{2699DE09-4F25-4503-9B4E-F7FF71E0F8E8}"/>
                  </a:ext>
                </a:extLst>
              </p:cNvPr>
              <p:cNvSpPr/>
              <p:nvPr/>
            </p:nvSpPr>
            <p:spPr>
              <a:xfrm>
                <a:off x="1060134" y="4550878"/>
                <a:ext cx="44193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ru-RU" sz="2000" b="1" dirty="0" smtClean="0">
                    <a:solidFill>
                      <a:srgbClr val="32C066"/>
                    </a:solidFill>
                    <a:latin typeface="Arial Black" panose="020B0A040201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4</a:t>
                </a:r>
                <a:r>
                  <a:rPr lang="ru-RU" b="1" dirty="0" smtClean="0">
                    <a:solidFill>
                      <a:srgbClr val="32C066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.</a:t>
                </a:r>
                <a:endParaRPr lang="ru-RU" b="1" dirty="0">
                  <a:solidFill>
                    <a:srgbClr val="32C066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43" name="Прямая соединительная линия 42">
                <a:extLst>
                  <a:ext uri="{FF2B5EF4-FFF2-40B4-BE49-F238E27FC236}">
                    <a16:creationId xmlns="" xmlns:a16="http://schemas.microsoft.com/office/drawing/2014/main" id="{A29E0896-256B-4E1A-B184-6C5D6C7CE5C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18563" y="4524430"/>
                <a:ext cx="0" cy="453005"/>
              </a:xfrm>
              <a:prstGeom prst="line">
                <a:avLst/>
              </a:prstGeom>
              <a:ln>
                <a:solidFill>
                  <a:srgbClr val="32C0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4" name="Группа 43">
            <a:extLst>
              <a:ext uri="{FF2B5EF4-FFF2-40B4-BE49-F238E27FC236}">
                <a16:creationId xmlns="" xmlns:a16="http://schemas.microsoft.com/office/drawing/2014/main" id="{85AD19B5-4871-4A18-91D6-C192D7914512}"/>
              </a:ext>
            </a:extLst>
          </p:cNvPr>
          <p:cNvGrpSpPr/>
          <p:nvPr/>
        </p:nvGrpSpPr>
        <p:grpSpPr>
          <a:xfrm>
            <a:off x="835207" y="4329943"/>
            <a:ext cx="10700389" cy="679953"/>
            <a:chOff x="991450" y="4383900"/>
            <a:chExt cx="9620015" cy="679953"/>
          </a:xfrm>
        </p:grpSpPr>
        <p:sp>
          <p:nvSpPr>
            <p:cNvPr id="45" name="Заголовок 7">
              <a:extLst>
                <a:ext uri="{FF2B5EF4-FFF2-40B4-BE49-F238E27FC236}">
                  <a16:creationId xmlns="" xmlns:a16="http://schemas.microsoft.com/office/drawing/2014/main" id="{BD270100-8D06-4F1D-9F71-BA0DC3815F10}"/>
                </a:ext>
              </a:extLst>
            </p:cNvPr>
            <p:cNvSpPr txBox="1">
              <a:spLocks/>
            </p:cNvSpPr>
            <p:nvPr/>
          </p:nvSpPr>
          <p:spPr>
            <a:xfrm>
              <a:off x="1500452" y="4583955"/>
              <a:ext cx="9111013" cy="479898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just">
                <a:lnSpc>
                  <a:spcPct val="100000"/>
                </a:lnSpc>
                <a:spcBef>
                  <a:spcPts val="0"/>
                </a:spcBef>
              </a:pPr>
              <a:endPara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46" name="Группа 45">
              <a:extLst>
                <a:ext uri="{FF2B5EF4-FFF2-40B4-BE49-F238E27FC236}">
                  <a16:creationId xmlns="" xmlns:a16="http://schemas.microsoft.com/office/drawing/2014/main" id="{C47BB1D9-99EB-4FF0-A496-ADAE36CA7130}"/>
                </a:ext>
              </a:extLst>
            </p:cNvPr>
            <p:cNvGrpSpPr/>
            <p:nvPr/>
          </p:nvGrpSpPr>
          <p:grpSpPr>
            <a:xfrm>
              <a:off x="991450" y="4383900"/>
              <a:ext cx="445999" cy="400110"/>
              <a:chOff x="991450" y="4383900"/>
              <a:chExt cx="445999" cy="400110"/>
            </a:xfrm>
          </p:grpSpPr>
          <p:sp>
            <p:nvSpPr>
              <p:cNvPr id="47" name="Прямоугольник 46">
                <a:extLst>
                  <a:ext uri="{FF2B5EF4-FFF2-40B4-BE49-F238E27FC236}">
                    <a16:creationId xmlns="" xmlns:a16="http://schemas.microsoft.com/office/drawing/2014/main" id="{2699DE09-4F25-4503-9B4E-F7FF71E0F8E8}"/>
                  </a:ext>
                </a:extLst>
              </p:cNvPr>
              <p:cNvSpPr/>
              <p:nvPr/>
            </p:nvSpPr>
            <p:spPr>
              <a:xfrm>
                <a:off x="991450" y="4383900"/>
                <a:ext cx="44193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ru-RU" sz="2000" b="1" dirty="0" smtClean="0">
                    <a:solidFill>
                      <a:srgbClr val="32C066"/>
                    </a:solidFill>
                    <a:latin typeface="Arial Black" panose="020B0A040201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5</a:t>
                </a:r>
                <a:r>
                  <a:rPr lang="ru-RU" b="1" dirty="0" smtClean="0">
                    <a:solidFill>
                      <a:srgbClr val="32C066"/>
                    </a:solidFill>
                    <a:latin typeface="Arial" panose="020B0604020202020204" pitchFamily="34" charset="0"/>
                    <a:ea typeface="Verdana" panose="020B0604030504040204" pitchFamily="34" charset="0"/>
                    <a:cs typeface="Arial" panose="020B0604020202020204" pitchFamily="34" charset="0"/>
                  </a:rPr>
                  <a:t>.</a:t>
                </a:r>
                <a:endParaRPr lang="ru-RU" b="1" dirty="0">
                  <a:solidFill>
                    <a:srgbClr val="32C066"/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endParaRPr>
              </a:p>
            </p:txBody>
          </p:sp>
          <p:cxnSp>
            <p:nvCxnSpPr>
              <p:cNvPr id="48" name="Прямая соединительная линия 47">
                <a:extLst>
                  <a:ext uri="{FF2B5EF4-FFF2-40B4-BE49-F238E27FC236}">
                    <a16:creationId xmlns="" xmlns:a16="http://schemas.microsoft.com/office/drawing/2014/main" id="{A29E0896-256B-4E1A-B184-6C5D6C7CE5C2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437448" y="4383900"/>
                <a:ext cx="1" cy="400110"/>
              </a:xfrm>
              <a:prstGeom prst="line">
                <a:avLst/>
              </a:prstGeom>
              <a:ln>
                <a:solidFill>
                  <a:srgbClr val="32C0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9" name="Группа 48">
            <a:extLst>
              <a:ext uri="{FF2B5EF4-FFF2-40B4-BE49-F238E27FC236}">
                <a16:creationId xmlns="" xmlns:a16="http://schemas.microsoft.com/office/drawing/2014/main" id="{85AD19B5-4871-4A18-91D6-C192D7914512}"/>
              </a:ext>
            </a:extLst>
          </p:cNvPr>
          <p:cNvGrpSpPr/>
          <p:nvPr/>
        </p:nvGrpSpPr>
        <p:grpSpPr>
          <a:xfrm>
            <a:off x="890136" y="4242032"/>
            <a:ext cx="10387464" cy="1336976"/>
            <a:chOff x="1022982" y="3600109"/>
            <a:chExt cx="8824091" cy="1313660"/>
          </a:xfrm>
        </p:grpSpPr>
        <p:sp>
          <p:nvSpPr>
            <p:cNvPr id="50" name="Заголовок 7">
              <a:extLst>
                <a:ext uri="{FF2B5EF4-FFF2-40B4-BE49-F238E27FC236}">
                  <a16:creationId xmlns="" xmlns:a16="http://schemas.microsoft.com/office/drawing/2014/main" id="{BD270100-8D06-4F1D-9F71-BA0DC3815F10}"/>
                </a:ext>
              </a:extLst>
            </p:cNvPr>
            <p:cNvSpPr txBox="1">
              <a:spLocks/>
            </p:cNvSpPr>
            <p:nvPr/>
          </p:nvSpPr>
          <p:spPr>
            <a:xfrm>
              <a:off x="1502064" y="3600109"/>
              <a:ext cx="8345009" cy="579903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just">
                <a:lnSpc>
                  <a:spcPct val="100000"/>
                </a:lnSpc>
                <a:spcBef>
                  <a:spcPts val="0"/>
                </a:spcBef>
              </a:pPr>
              <a:r>
                <a:rPr lang="ru-RU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Если супервыгодное предложение о </a:t>
              </a:r>
              <a:r>
                <a:rPr lang="ru-RU" sz="1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«работе» </a:t>
              </a:r>
              <a:r>
                <a:rPr lang="ru-RU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поступило через социальные </a:t>
              </a:r>
              <a:r>
                <a:rPr lang="ru-RU" sz="1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сети, </a:t>
              </a:r>
              <a:r>
                <a:rPr lang="ru-RU" sz="18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мессенджеры</a:t>
              </a:r>
              <a:r>
                <a:rPr lang="ru-RU" sz="1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или электронную почту, а отправитель вам </a:t>
              </a:r>
              <a:r>
                <a:rPr lang="ru-RU" sz="1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незнаком</a:t>
              </a:r>
              <a:endParaRPr lang="ru-RU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Прямоугольник 51">
              <a:extLst>
                <a:ext uri="{FF2B5EF4-FFF2-40B4-BE49-F238E27FC236}">
                  <a16:creationId xmlns="" xmlns:a16="http://schemas.microsoft.com/office/drawing/2014/main" id="{2699DE09-4F25-4503-9B4E-F7FF71E0F8E8}"/>
                </a:ext>
              </a:extLst>
            </p:cNvPr>
            <p:cNvSpPr/>
            <p:nvPr/>
          </p:nvSpPr>
          <p:spPr>
            <a:xfrm>
              <a:off x="1022982" y="4550878"/>
              <a:ext cx="441931" cy="3628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defRPr/>
              </a:pPr>
              <a:endParaRPr lang="ru-RU" b="1" dirty="0">
                <a:solidFill>
                  <a:srgbClr val="32C066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1460832" y="3137351"/>
            <a:ext cx="9660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Если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у компании нет сайта или на официальном сайте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компании, которая, якобы, предлагает вам работу, нет ни слова о вакансиях и о работе, включающей перевод денег (и об этом даже не слышали в отделе кадров компании)</a:t>
            </a:r>
          </a:p>
        </p:txBody>
      </p:sp>
    </p:spTree>
    <p:extLst>
      <p:ext uri="{BB962C8B-B14F-4D97-AF65-F5344CB8AC3E}">
        <p14:creationId xmlns:p14="http://schemas.microsoft.com/office/powerpoint/2010/main" val="3447374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+mn-lt"/>
              </a:rPr>
              <a:t>Подумаем о будущем</a:t>
            </a:r>
            <a:endParaRPr lang="ru-RU" sz="32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35261"/>
            <a:ext cx="10515600" cy="4741702"/>
          </a:xfrm>
        </p:spPr>
        <p:txBody>
          <a:bodyPr>
            <a:normAutofit lnSpcReduction="10000"/>
          </a:bodyPr>
          <a:lstStyle/>
          <a:p>
            <a:pPr algn="ctr">
              <a:defRPr/>
            </a:pPr>
            <a:r>
              <a:rPr lang="ru-RU" sz="2400" b="1" dirty="0"/>
              <a:t>Даже самое маленькое необдуманное действие </a:t>
            </a:r>
            <a:r>
              <a:rPr lang="ru-RU" sz="2400" b="1" dirty="0" smtClean="0"/>
              <a:t>может </a:t>
            </a:r>
            <a:r>
              <a:rPr lang="ru-RU" sz="2400" b="1" dirty="0"/>
              <a:t>поломать Вам не только карьеру, но и судьбу, а также создать массу проблем Вашим близким, как в текущем моменте, так и в </a:t>
            </a:r>
            <a:r>
              <a:rPr lang="ru-RU" sz="2400" b="1" dirty="0" smtClean="0"/>
              <a:t>будущем: </a:t>
            </a:r>
          </a:p>
          <a:p>
            <a:pPr>
              <a:buFontTx/>
              <a:buChar char="-"/>
              <a:defRPr/>
            </a:pPr>
            <a:r>
              <a:rPr lang="ru-RU" sz="2400" i="1" dirty="0" smtClean="0"/>
              <a:t>уголовная </a:t>
            </a:r>
            <a:r>
              <a:rPr lang="ru-RU" sz="2400" i="1" dirty="0"/>
              <a:t>ответственность и судимость, взыскание имущества, </a:t>
            </a:r>
            <a:endParaRPr lang="ru-RU" sz="2400" i="1" dirty="0" smtClean="0"/>
          </a:p>
          <a:p>
            <a:pPr>
              <a:buFontTx/>
              <a:buChar char="-"/>
              <a:defRPr/>
            </a:pPr>
            <a:r>
              <a:rPr lang="ru-RU" sz="2400" i="1" dirty="0" smtClean="0"/>
              <a:t>моральные проблемы для родителей и родных, </a:t>
            </a:r>
          </a:p>
          <a:p>
            <a:pPr>
              <a:buFontTx/>
              <a:buChar char="-"/>
              <a:defRPr/>
            </a:pPr>
            <a:r>
              <a:rPr lang="ru-RU" sz="2400" i="1" dirty="0" smtClean="0"/>
              <a:t>осуждение </a:t>
            </a:r>
            <a:r>
              <a:rPr lang="ru-RU" sz="2400" i="1" dirty="0"/>
              <a:t>окружающих, </a:t>
            </a:r>
            <a:endParaRPr lang="ru-RU" sz="2400" i="1" dirty="0" smtClean="0"/>
          </a:p>
          <a:p>
            <a:pPr>
              <a:buFontTx/>
              <a:buChar char="-"/>
              <a:defRPr/>
            </a:pPr>
            <a:r>
              <a:rPr lang="ru-RU" sz="2400" i="1" dirty="0" smtClean="0"/>
              <a:t>проблемы </a:t>
            </a:r>
            <a:r>
              <a:rPr lang="ru-RU" sz="2400" i="1" dirty="0"/>
              <a:t>дальнейшего трудоустройства, </a:t>
            </a:r>
            <a:endParaRPr lang="ru-RU" sz="2400" i="1" dirty="0" smtClean="0"/>
          </a:p>
          <a:p>
            <a:pPr>
              <a:buFontTx/>
              <a:buChar char="-"/>
              <a:defRPr/>
            </a:pPr>
            <a:r>
              <a:rPr lang="ru-RU" sz="2400" i="1" dirty="0" smtClean="0"/>
              <a:t>сложности </a:t>
            </a:r>
            <a:r>
              <a:rPr lang="ru-RU" sz="2400" i="1" dirty="0"/>
              <a:t>при попытке получения услуг банков</a:t>
            </a:r>
            <a:r>
              <a:rPr lang="ru-RU" sz="2400" i="1" dirty="0" smtClean="0"/>
              <a:t>,</a:t>
            </a:r>
          </a:p>
          <a:p>
            <a:pPr>
              <a:buFontTx/>
              <a:buChar char="-"/>
              <a:defRPr/>
            </a:pPr>
            <a:r>
              <a:rPr lang="ru-RU" sz="2400" i="1" dirty="0" smtClean="0"/>
              <a:t>невозможность </a:t>
            </a:r>
            <a:r>
              <a:rPr lang="ru-RU" sz="2400" i="1" dirty="0"/>
              <a:t>трудоустройства родных (братьев, сестер, детей, в </a:t>
            </a:r>
            <a:r>
              <a:rPr lang="ru-RU" sz="2400" i="1" dirty="0" err="1"/>
              <a:t>т.ч</a:t>
            </a:r>
            <a:r>
              <a:rPr lang="ru-RU" sz="2400" i="1" dirty="0"/>
              <a:t>. будущих) на престижную работу, даже в далекой перспективе) </a:t>
            </a:r>
            <a:r>
              <a:rPr lang="ru-RU" sz="2400" b="1" dirty="0"/>
              <a:t>!!!</a:t>
            </a:r>
          </a:p>
          <a:p>
            <a:pPr>
              <a:defRPr/>
            </a:pPr>
            <a:endParaRPr lang="ru-RU" sz="2400" b="1" i="1" dirty="0"/>
          </a:p>
          <a:p>
            <a:pPr algn="ctr">
              <a:defRPr/>
            </a:pPr>
            <a:r>
              <a:rPr lang="ru-RU" sz="2400" b="1" i="1" dirty="0"/>
              <a:t>Берегите себя и своих близких!</a:t>
            </a:r>
            <a:endParaRPr lang="ru-RU" sz="2400" i="1" dirty="0"/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 использованием  материалов ПАО Сбербанк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321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01002" y="1690741"/>
            <a:ext cx="5353384" cy="3651309"/>
          </a:xfrm>
          <a:prstGeom prst="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71008" y="1280516"/>
            <a:ext cx="5183188" cy="4529975"/>
          </a:xfrm>
        </p:spPr>
        <p:txBody>
          <a:bodyPr anchor="ctr">
            <a:normAutofit/>
          </a:bodyPr>
          <a:lstStyle/>
          <a:p>
            <a:pPr algn="ctr"/>
            <a:r>
              <a:rPr lang="ru-RU" dirty="0"/>
              <a:t>Использование мошенниками подростков и детей </a:t>
            </a:r>
          </a:p>
          <a:p>
            <a:pPr algn="ctr"/>
            <a:r>
              <a:rPr lang="ru-RU" dirty="0"/>
              <a:t>для хищения денег у родителей</a:t>
            </a:r>
          </a:p>
          <a:p>
            <a:pPr algn="ctr"/>
            <a:r>
              <a:rPr lang="ru-RU" b="0" dirty="0" smtClean="0"/>
              <a:t>Многие </a:t>
            </a:r>
            <a:r>
              <a:rPr lang="ru-RU" b="0" dirty="0"/>
              <a:t>школьники используют банковские карты, привязанные к счету родителей или оформленные на себя (если у них уже есть паспорт). Иногда через детей мошенники пытаются добраться не только до денег, но и до документов взрослых</a:t>
            </a:r>
            <a:r>
              <a:rPr lang="ru-RU" dirty="0"/>
              <a:t>.</a:t>
            </a: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 использованием  материалов ПАО Сбербанк</a:t>
            </a:r>
            <a:endParaRPr lang="ru-RU"/>
          </a:p>
        </p:txBody>
      </p:sp>
      <p:sp>
        <p:nvSpPr>
          <p:cNvPr id="9" name="Текст 4"/>
          <p:cNvSpPr>
            <a:spLocks noGrp="1"/>
          </p:cNvSpPr>
          <p:nvPr>
            <p:ph type="body" sz="quarter" idx="3"/>
          </p:nvPr>
        </p:nvSpPr>
        <p:spPr>
          <a:xfrm>
            <a:off x="954577" y="324091"/>
            <a:ext cx="10799619" cy="694481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+mj-lt"/>
                <a:ea typeface="Calibri" panose="020F0502020204030204" pitchFamily="34" charset="0"/>
              </a:rPr>
              <a:t>Дети и молодежь</a:t>
            </a:r>
            <a:endParaRPr lang="ru-RU" sz="3600" dirty="0" smtClean="0"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19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b="72" l="56" r="47" t="33"/>
          <a:stretch/>
        </p:blipFill>
        <p:spPr>
          <a:xfrm>
            <a:off x="6244045" y="0"/>
            <a:ext cx="2682241" cy="690507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/>
          <a:srcRect b="12" r="2" t="78"/>
          <a:stretch/>
        </p:blipFill>
        <p:spPr>
          <a:xfrm>
            <a:off x="2579201" y="0"/>
            <a:ext cx="3540948" cy="6715125"/>
          </a:xfrm>
          <a:prstGeom prst="rect">
            <a:avLst/>
          </a:prstGeom>
        </p:spPr>
      </p:pic>
      <p:sp>
        <p:nvSpPr>
          <p:cNvPr id="2" name="Стрелка вправо 1"/>
          <p:cNvSpPr/>
          <p:nvPr/>
        </p:nvSpPr>
        <p:spPr>
          <a:xfrm>
            <a:off x="296091" y="1907177"/>
            <a:ext cx="2429692" cy="2264228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b="1" dirty="0" lang="ru-RU" smtClean="0">
                <a:solidFill>
                  <a:schemeClr val="tx1"/>
                </a:solidFill>
                <a:cs charset="-79" panose="02010803020104030203" pitchFamily="2" typeface="Aharoni"/>
              </a:rPr>
              <a:t>НОВАЯ ПРИМАНКА</a:t>
            </a:r>
            <a:endParaRPr b="1" dirty="0" lang="ru-RU">
              <a:solidFill>
                <a:schemeClr val="tx1"/>
              </a:solidFill>
              <a:cs charset="-79" panose="02010803020104030203" pitchFamily="2" typeface="Aharoni"/>
            </a:endParaRPr>
          </a:p>
        </p:txBody>
      </p:sp>
      <p:sp>
        <p:nvSpPr>
          <p:cNvPr id="6" name="Стрелка вправо 5"/>
          <p:cNvSpPr/>
          <p:nvPr/>
        </p:nvSpPr>
        <p:spPr>
          <a:xfrm flipH="1">
            <a:off x="8821781" y="0"/>
            <a:ext cx="3143795" cy="2264228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b="1" dirty="0" lang="ru-RU" smtClean="0">
                <a:solidFill>
                  <a:schemeClr val="tx1"/>
                </a:solidFill>
                <a:cs charset="-79" panose="02010803020104030203" pitchFamily="2" typeface="Aharoni"/>
              </a:rPr>
              <a:t>НОВЫЙ ВИРУС</a:t>
            </a:r>
            <a:endParaRPr b="1" dirty="0" lang="ru-RU">
              <a:solidFill>
                <a:schemeClr val="tx1"/>
              </a:solidFill>
              <a:cs charset="-79" panose="02010803020104030203" pitchFamily="2" typeface="Aharoni"/>
            </a:endParaRPr>
          </a:p>
        </p:txBody>
      </p:sp>
    </p:spTree>
    <p:extLst>
      <p:ext uri="{BB962C8B-B14F-4D97-AF65-F5344CB8AC3E}">
        <p14:creationId xmlns:p14="http://schemas.microsoft.com/office/powerpoint/2010/main" val="1648384559"/>
      </p:ext>
    </p:extLst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2874" y="0"/>
            <a:ext cx="12334874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cstate="print" r:embed="rId4">
            <a:clrChange>
              <a:clrFrom>
                <a:srgbClr val="E9E9E9"/>
              </a:clrFrom>
              <a:clrTo>
                <a:srgbClr val="E9E9E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536" y="323850"/>
            <a:ext cx="3578789" cy="337405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135291" y="2899955"/>
            <a:ext cx="2960915" cy="352697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 rtlCol="0"/>
          <a:lstStyle/>
          <a:p>
            <a:r>
              <a:rPr dirty="0" lang="ru-RU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Мошенник: «Для получения бесплатного оружия нужны номера из смс которые придут на телефон»</a:t>
            </a:r>
          </a:p>
          <a:p>
            <a:endParaRPr dirty="0" lang="ru-RU" smtClean="0"/>
          </a:p>
          <a:p>
            <a:r>
              <a:rPr dirty="0" lang="ru-RU" smtClean="0"/>
              <a:t>СЫН: «МАМ ДАЙ СВОЙ ТЕЛЕФОН НА 5 МИНУТ, Я ЭЛЕКТРОННЫЙ ДНЕВНИК ПОСМОТРЮ»</a:t>
            </a:r>
          </a:p>
          <a:p>
            <a:endParaRPr dirty="0" lang="ru-RU"/>
          </a:p>
          <a:p>
            <a:r>
              <a:rPr dirty="0" lang="ru-RU" smtClean="0">
                <a:solidFill>
                  <a:schemeClr val="bg2">
                    <a:lumMod val="10000"/>
                  </a:schemeClr>
                </a:solidFill>
              </a:rPr>
              <a:t>БАНК: Ваш код </a:t>
            </a:r>
            <a:r>
              <a:rPr dirty="0" lang="ru-RU">
                <a:solidFill>
                  <a:schemeClr val="bg2">
                    <a:lumMod val="10000"/>
                  </a:schemeClr>
                </a:solidFill>
              </a:rPr>
              <a:t>****</a:t>
            </a:r>
          </a:p>
          <a:p>
            <a:r>
              <a:rPr dirty="0" lang="ru-RU" smtClean="0">
                <a:solidFill>
                  <a:schemeClr val="bg2">
                    <a:lumMod val="10000"/>
                  </a:schemeClr>
                </a:solidFill>
              </a:rPr>
              <a:t>для перевода 10 000 рублей</a:t>
            </a:r>
            <a:endParaRPr dirty="0" lang="ru-RU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cstate="print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" l="59" r="136" t="41"/>
          <a:stretch/>
        </p:blipFill>
        <p:spPr>
          <a:xfrm>
            <a:off x="5897217" y="2899955"/>
            <a:ext cx="2782020" cy="395804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3" l="45" r="174" t="67"/>
          <a:stretch/>
        </p:blipFill>
        <p:spPr>
          <a:xfrm>
            <a:off x="8679237" y="2899955"/>
            <a:ext cx="3512763" cy="3958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894982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Группа 19">
            <a:extLst>
              <a:ext uri="{FF2B5EF4-FFF2-40B4-BE49-F238E27FC236}">
                <a16:creationId xmlns="" xmlns:a16="http://schemas.microsoft.com/office/drawing/2014/main" id="{B23700DD-F178-43AD-8448-8EA8B77413E4}"/>
              </a:ext>
            </a:extLst>
          </p:cNvPr>
          <p:cNvGrpSpPr/>
          <p:nvPr/>
        </p:nvGrpSpPr>
        <p:grpSpPr>
          <a:xfrm>
            <a:off x="308344" y="100667"/>
            <a:ext cx="11704191" cy="834735"/>
            <a:chOff x="2021747" y="83889"/>
            <a:chExt cx="9757578" cy="834735"/>
          </a:xfrm>
        </p:grpSpPr>
        <p:sp>
          <p:nvSpPr>
            <p:cNvPr id="22" name="Прямоугольник 21">
              <a:extLst>
                <a:ext uri="{FF2B5EF4-FFF2-40B4-BE49-F238E27FC236}">
                  <a16:creationId xmlns="" xmlns:a16="http://schemas.microsoft.com/office/drawing/2014/main" id="{B7E336F9-0EEC-4808-8B33-7188CD6C767A}"/>
                </a:ext>
              </a:extLst>
            </p:cNvPr>
            <p:cNvSpPr/>
            <p:nvPr/>
          </p:nvSpPr>
          <p:spPr>
            <a:xfrm>
              <a:off x="2116867" y="87627"/>
              <a:ext cx="9662458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defRPr/>
              </a:pPr>
              <a:r>
                <a:rPr lang="ru-RU" sz="24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 Black" panose="020B0A04020102020204" pitchFamily="34" charset="0"/>
                  <a:ea typeface="Verdana" panose="020B0604030504040204" pitchFamily="34" charset="0"/>
                </a:rPr>
                <a:t>Типовая схема </a:t>
              </a:r>
              <a:r>
                <a:rPr lang="ru-RU" sz="24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 Black" panose="020B0A04020102020204" pitchFamily="34" charset="0"/>
                  <a:ea typeface="Verdana" panose="020B0604030504040204" pitchFamily="34" charset="0"/>
                </a:rPr>
                <a:t>вовлечения молодежи в </a:t>
              </a:r>
              <a:r>
                <a:rPr lang="ru-RU" sz="24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 Black" panose="020B0A04020102020204" pitchFamily="34" charset="0"/>
                  <a:ea typeface="Verdana" panose="020B0604030504040204" pitchFamily="34" charset="0"/>
                </a:rPr>
                <a:t>криминальный </a:t>
              </a:r>
              <a:r>
                <a:rPr lang="ru-RU" sz="24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 Black" panose="020B0A04020102020204" pitchFamily="34" charset="0"/>
                  <a:ea typeface="Verdana" panose="020B0604030504040204" pitchFamily="34" charset="0"/>
                </a:rPr>
                <a:t>бизнес </a:t>
              </a:r>
              <a:r>
                <a:rPr lang="ru-RU" sz="24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 Black" panose="020B0A04020102020204" pitchFamily="34" charset="0"/>
                  <a:ea typeface="Verdana" panose="020B0604030504040204" pitchFamily="34" charset="0"/>
                </a:rPr>
                <a:t>в качестве </a:t>
              </a:r>
              <a:r>
                <a:rPr lang="ru-RU" sz="2400" b="1" dirty="0" err="1">
                  <a:solidFill>
                    <a:prstClr val="black">
                      <a:lumMod val="75000"/>
                      <a:lumOff val="25000"/>
                    </a:prstClr>
                  </a:solidFill>
                  <a:latin typeface="Arial Black" panose="020B0A04020102020204" pitchFamily="34" charset="0"/>
                  <a:ea typeface="Verdana" panose="020B0604030504040204" pitchFamily="34" charset="0"/>
                </a:rPr>
                <a:t>дропов</a:t>
              </a:r>
              <a:r>
                <a:rPr lang="ru-RU" sz="24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 Black" panose="020B0A04020102020204" pitchFamily="34" charset="0"/>
                  <a:ea typeface="Verdana" panose="020B0604030504040204" pitchFamily="34" charset="0"/>
                </a:rPr>
                <a:t> </a:t>
              </a:r>
            </a:p>
          </p:txBody>
        </p:sp>
        <p:cxnSp>
          <p:nvCxnSpPr>
            <p:cNvPr id="23" name="Прямая соединительная линия 22">
              <a:extLst>
                <a:ext uri="{FF2B5EF4-FFF2-40B4-BE49-F238E27FC236}">
                  <a16:creationId xmlns="" xmlns:a16="http://schemas.microsoft.com/office/drawing/2014/main" id="{8201F4D7-4A09-483F-8309-0FA2CAF1EED1}"/>
                </a:ext>
              </a:extLst>
            </p:cNvPr>
            <p:cNvCxnSpPr>
              <a:cxnSpLocks/>
            </p:cNvCxnSpPr>
            <p:nvPr/>
          </p:nvCxnSpPr>
          <p:spPr>
            <a:xfrm>
              <a:off x="2021747" y="83889"/>
              <a:ext cx="0" cy="654341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4" name="Прямая соединительная линия 83">
            <a:extLst>
              <a:ext uri="{FF2B5EF4-FFF2-40B4-BE49-F238E27FC236}">
                <a16:creationId xmlns="" xmlns:a16="http://schemas.microsoft.com/office/drawing/2014/main" id="{8284FF48-F521-4D36-A168-F6E0B3ABE528}"/>
              </a:ext>
            </a:extLst>
          </p:cNvPr>
          <p:cNvCxnSpPr>
            <a:cxnSpLocks/>
          </p:cNvCxnSpPr>
          <p:nvPr/>
        </p:nvCxnSpPr>
        <p:spPr>
          <a:xfrm>
            <a:off x="343186" y="3739727"/>
            <a:ext cx="5991112" cy="24115"/>
          </a:xfrm>
          <a:prstGeom prst="line">
            <a:avLst/>
          </a:prstGeom>
          <a:ln w="76200">
            <a:solidFill>
              <a:srgbClr val="F2F3F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Группа 87">
            <a:extLst>
              <a:ext uri="{FF2B5EF4-FFF2-40B4-BE49-F238E27FC236}">
                <a16:creationId xmlns="" xmlns:a16="http://schemas.microsoft.com/office/drawing/2014/main" id="{DC4E3885-342F-4F02-A6A0-B05757010049}"/>
              </a:ext>
            </a:extLst>
          </p:cNvPr>
          <p:cNvGrpSpPr/>
          <p:nvPr/>
        </p:nvGrpSpPr>
        <p:grpSpPr>
          <a:xfrm rot="10800000">
            <a:off x="2022177" y="2454389"/>
            <a:ext cx="257175" cy="1389676"/>
            <a:chOff x="542924" y="3400425"/>
            <a:chExt cx="257175" cy="2075676"/>
          </a:xfrm>
        </p:grpSpPr>
        <p:sp>
          <p:nvSpPr>
            <p:cNvPr id="89" name="Овал 88">
              <a:extLst>
                <a:ext uri="{FF2B5EF4-FFF2-40B4-BE49-F238E27FC236}">
                  <a16:creationId xmlns="" xmlns:a16="http://schemas.microsoft.com/office/drawing/2014/main" id="{A238C985-2C08-47F1-A01A-795D17C02A11}"/>
                </a:ext>
              </a:extLst>
            </p:cNvPr>
            <p:cNvSpPr/>
            <p:nvPr/>
          </p:nvSpPr>
          <p:spPr>
            <a:xfrm>
              <a:off x="542924" y="3400425"/>
              <a:ext cx="257175" cy="257175"/>
            </a:xfrm>
            <a:prstGeom prst="ellipse">
              <a:avLst/>
            </a:prstGeom>
            <a:solidFill>
              <a:srgbClr val="F2F3F6"/>
            </a:solidFill>
            <a:ln w="5715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0">
                    <a:schemeClr val="accent1">
                      <a:lumMod val="45000"/>
                      <a:lumOff val="55000"/>
                    </a:schemeClr>
                  </a:gs>
                  <a:gs pos="0">
                    <a:srgbClr val="0070C0"/>
                  </a:gs>
                  <a:gs pos="100000">
                    <a:srgbClr val="2CBF68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SB Sans Display Light" panose="020B0303040504020204" pitchFamily="34" charset="0"/>
                <a:cs typeface="SB Sans Display Light" panose="020B0303040504020204" pitchFamily="34" charset="0"/>
              </a:endParaRPr>
            </a:p>
          </p:txBody>
        </p:sp>
        <p:cxnSp>
          <p:nvCxnSpPr>
            <p:cNvPr id="90" name="Прямая соединительная линия 89">
              <a:extLst>
                <a:ext uri="{FF2B5EF4-FFF2-40B4-BE49-F238E27FC236}">
                  <a16:creationId xmlns="" xmlns:a16="http://schemas.microsoft.com/office/drawing/2014/main" id="{FA1AE3B4-DF26-48A0-9075-801EE7F3EBA4}"/>
                </a:ext>
              </a:extLst>
            </p:cNvPr>
            <p:cNvCxnSpPr>
              <a:cxnSpLocks/>
            </p:cNvCxnSpPr>
            <p:nvPr/>
          </p:nvCxnSpPr>
          <p:spPr>
            <a:xfrm rot="10800000" flipH="1" flipV="1">
              <a:off x="669130" y="3638548"/>
              <a:ext cx="2" cy="1837553"/>
            </a:xfrm>
            <a:prstGeom prst="line">
              <a:avLst/>
            </a:prstGeom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0">
                    <a:schemeClr val="accent1">
                      <a:lumMod val="45000"/>
                      <a:lumOff val="55000"/>
                    </a:schemeClr>
                  </a:gs>
                  <a:gs pos="0">
                    <a:srgbClr val="0070C0"/>
                  </a:gs>
                  <a:gs pos="100000">
                    <a:srgbClr val="2CBF68"/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Группа 90">
            <a:extLst>
              <a:ext uri="{FF2B5EF4-FFF2-40B4-BE49-F238E27FC236}">
                <a16:creationId xmlns="" xmlns:a16="http://schemas.microsoft.com/office/drawing/2014/main" id="{773ADEE0-5EC4-4CF3-9A8F-8891794F655D}"/>
              </a:ext>
            </a:extLst>
          </p:cNvPr>
          <p:cNvGrpSpPr/>
          <p:nvPr/>
        </p:nvGrpSpPr>
        <p:grpSpPr>
          <a:xfrm>
            <a:off x="3510257" y="3674314"/>
            <a:ext cx="257175" cy="1259193"/>
            <a:chOff x="542924" y="3400425"/>
            <a:chExt cx="257175" cy="2105943"/>
          </a:xfrm>
        </p:grpSpPr>
        <p:sp>
          <p:nvSpPr>
            <p:cNvPr id="92" name="Овал 91">
              <a:extLst>
                <a:ext uri="{FF2B5EF4-FFF2-40B4-BE49-F238E27FC236}">
                  <a16:creationId xmlns="" xmlns:a16="http://schemas.microsoft.com/office/drawing/2014/main" id="{EEB6A05A-F6ED-48BB-964C-F6B5F82710A5}"/>
                </a:ext>
              </a:extLst>
            </p:cNvPr>
            <p:cNvSpPr/>
            <p:nvPr/>
          </p:nvSpPr>
          <p:spPr>
            <a:xfrm>
              <a:off x="542924" y="3400425"/>
              <a:ext cx="257175" cy="257175"/>
            </a:xfrm>
            <a:prstGeom prst="ellipse">
              <a:avLst/>
            </a:prstGeom>
            <a:solidFill>
              <a:srgbClr val="F2F3F6"/>
            </a:solidFill>
            <a:ln w="5715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0">
                    <a:schemeClr val="accent1">
                      <a:lumMod val="45000"/>
                      <a:lumOff val="55000"/>
                    </a:schemeClr>
                  </a:gs>
                  <a:gs pos="0">
                    <a:srgbClr val="00B050"/>
                  </a:gs>
                  <a:gs pos="100000">
                    <a:srgbClr val="0070C0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SB Sans Display Light" panose="020B0303040504020204" pitchFamily="34" charset="0"/>
                <a:cs typeface="SB Sans Display Light" panose="020B0303040504020204" pitchFamily="34" charset="0"/>
              </a:endParaRPr>
            </a:p>
          </p:txBody>
        </p:sp>
        <p:cxnSp>
          <p:nvCxnSpPr>
            <p:cNvPr id="93" name="Прямая соединительная линия 92">
              <a:extLst>
                <a:ext uri="{FF2B5EF4-FFF2-40B4-BE49-F238E27FC236}">
                  <a16:creationId xmlns="" xmlns:a16="http://schemas.microsoft.com/office/drawing/2014/main" id="{5B0F032D-036E-4F64-AA64-64BBC84D2D7C}"/>
                </a:ext>
              </a:extLst>
            </p:cNvPr>
            <p:cNvCxnSpPr>
              <a:cxnSpLocks/>
            </p:cNvCxnSpPr>
            <p:nvPr/>
          </p:nvCxnSpPr>
          <p:spPr>
            <a:xfrm>
              <a:off x="669130" y="3638549"/>
              <a:ext cx="2381" cy="1867819"/>
            </a:xfrm>
            <a:prstGeom prst="line">
              <a:avLst/>
            </a:prstGeom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0">
                    <a:schemeClr val="accent1">
                      <a:lumMod val="45000"/>
                      <a:lumOff val="55000"/>
                    </a:schemeClr>
                  </a:gs>
                  <a:gs pos="0">
                    <a:srgbClr val="00B050"/>
                  </a:gs>
                  <a:gs pos="100000">
                    <a:srgbClr val="0070C0"/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9" name="Прямоугольник 98">
            <a:extLst>
              <a:ext uri="{FF2B5EF4-FFF2-40B4-BE49-F238E27FC236}">
                <a16:creationId xmlns="" xmlns:a16="http://schemas.microsoft.com/office/drawing/2014/main" id="{DC78899F-4E55-4A84-B143-EC37C643927D}"/>
              </a:ext>
            </a:extLst>
          </p:cNvPr>
          <p:cNvSpPr/>
          <p:nvPr/>
        </p:nvSpPr>
        <p:spPr>
          <a:xfrm>
            <a:off x="6700058" y="2084695"/>
            <a:ext cx="537852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SB Sans Display Light" panose="020B0303040504020204" pitchFamily="34" charset="0"/>
                <a:cs typeface="SB Sans Display Light" panose="020B0303040504020204" pitchFamily="34" charset="0"/>
              </a:rPr>
              <a:t>Участие в преступлении:</a:t>
            </a: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B Sans Display Light" panose="020B0303040504020204" pitchFamily="34" charset="0"/>
                <a:cs typeface="SB Sans Display Light" panose="020B0303040504020204" pitchFamily="34" charset="0"/>
              </a:rPr>
              <a:t> </a:t>
            </a:r>
          </a:p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B Sans Display Light" panose="020B0303040504020204" pitchFamily="34" charset="0"/>
                <a:cs typeface="SB Sans Display Light" panose="020B0303040504020204" pitchFamily="34" charset="0"/>
              </a:rPr>
              <a:t>Вариант 1-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B Sans Display Light" panose="020B0303040504020204" pitchFamily="34" charset="0"/>
                <a:cs typeface="SB Sans Display Light" panose="020B0303040504020204" pitchFamily="34" charset="0"/>
              </a:rPr>
              <a:t>оформление банковской карты (сим-карты) на свой паспорт и передача карты или ее реквизитов преступникам за вознаграждение.</a:t>
            </a:r>
          </a:p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B Sans Display Light" panose="020B0303040504020204" pitchFamily="34" charset="0"/>
                <a:cs typeface="SB Sans Display Light" panose="020B0303040504020204" pitchFamily="34" charset="0"/>
              </a:rPr>
              <a:t>Вариант 2-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B Sans Display Light" panose="020B0303040504020204" pitchFamily="34" charset="0"/>
                <a:cs typeface="SB Sans Display Light" panose="020B0303040504020204" pitchFamily="34" charset="0"/>
              </a:rPr>
              <a:t>получение денежных средств на свои карты/счета, а затем </a:t>
            </a:r>
            <a:r>
              <a:rPr lang="ru-RU" sz="1600" dirty="0" err="1" smtClean="0">
                <a:solidFill>
                  <a:schemeClr val="accent1">
                    <a:lumMod val="75000"/>
                  </a:schemeClr>
                </a:solidFill>
                <a:latin typeface="SB Sans Display Light" panose="020B0303040504020204" pitchFamily="34" charset="0"/>
                <a:cs typeface="SB Sans Display Light" panose="020B0303040504020204" pitchFamily="34" charset="0"/>
              </a:rPr>
              <a:t>обналичивание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B Sans Display Light" panose="020B0303040504020204" pitchFamily="34" charset="0"/>
                <a:cs typeface="SB Sans Display Light" panose="020B0303040504020204" pitchFamily="34" charset="0"/>
              </a:rPr>
              <a:t> или перевод денег преступникам за вычетом своего %</a:t>
            </a:r>
          </a:p>
        </p:txBody>
      </p:sp>
      <p:sp>
        <p:nvSpPr>
          <p:cNvPr id="101" name="Прямоугольник 100">
            <a:extLst>
              <a:ext uri="{FF2B5EF4-FFF2-40B4-BE49-F238E27FC236}">
                <a16:creationId xmlns="" xmlns:a16="http://schemas.microsoft.com/office/drawing/2014/main" id="{21A35720-2D75-4832-8717-2B947F1CB80F}"/>
              </a:ext>
            </a:extLst>
          </p:cNvPr>
          <p:cNvSpPr/>
          <p:nvPr/>
        </p:nvSpPr>
        <p:spPr>
          <a:xfrm>
            <a:off x="3636463" y="3896281"/>
            <a:ext cx="26978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SB Sans Display Light" panose="020B0303040504020204" pitchFamily="34" charset="0"/>
                <a:cs typeface="SB Sans Display Light" panose="020B0303040504020204" pitchFamily="34" charset="0"/>
              </a:rPr>
              <a:t>Ознакомление </a:t>
            </a: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latin typeface="SB Sans Display Light" panose="020B0303040504020204" pitchFamily="34" charset="0"/>
                <a:cs typeface="SB Sans Display Light" panose="020B0303040504020204" pitchFamily="34" charset="0"/>
              </a:rPr>
              <a:t>учащегося/студента </a:t>
            </a:r>
            <a:r>
              <a:rPr lang="ru-RU" b="1" dirty="0" smtClean="0">
                <a:latin typeface="SB Sans Display Light" panose="020B0303040504020204" pitchFamily="34" charset="0"/>
                <a:cs typeface="SB Sans Display Light" panose="020B0303040504020204" pitchFamily="34" charset="0"/>
              </a:rPr>
              <a:t>с условиями «работы» </a:t>
            </a:r>
            <a:r>
              <a:rPr lang="ru-RU" b="1" dirty="0" err="1" smtClean="0">
                <a:latin typeface="SB Sans Display Light" panose="020B0303040504020204" pitchFamily="34" charset="0"/>
                <a:cs typeface="SB Sans Display Light" panose="020B0303040504020204" pitchFamily="34" charset="0"/>
              </a:rPr>
              <a:t>дропа</a:t>
            </a:r>
            <a:endParaRPr lang="ru-RU" b="1" dirty="0">
              <a:latin typeface="SB Sans Display Light" panose="020B0303040504020204" pitchFamily="34" charset="0"/>
              <a:cs typeface="SB Sans Display Light" panose="020B0303040504020204" pitchFamily="34" charset="0"/>
            </a:endParaRPr>
          </a:p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B Sans Display Light" panose="020B0303040504020204" pitchFamily="34" charset="0"/>
                <a:cs typeface="SB Sans Display Light" panose="020B0303040504020204" pitchFamily="34" charset="0"/>
              </a:rPr>
              <a:t>(% вознаграждения, инструкции как действовать)  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SB Sans Display Light" panose="020B0303040504020204" pitchFamily="34" charset="0"/>
              <a:cs typeface="SB Sans Display Light" panose="020B0303040504020204" pitchFamily="34" charset="0"/>
            </a:endParaRPr>
          </a:p>
        </p:txBody>
      </p:sp>
      <p:sp>
        <p:nvSpPr>
          <p:cNvPr id="103" name="Прямоугольник 102">
            <a:extLst>
              <a:ext uri="{FF2B5EF4-FFF2-40B4-BE49-F238E27FC236}">
                <a16:creationId xmlns="" xmlns:a16="http://schemas.microsoft.com/office/drawing/2014/main" id="{00CD98D8-3BD8-462F-B787-57DDADAA00F0}"/>
              </a:ext>
            </a:extLst>
          </p:cNvPr>
          <p:cNvSpPr/>
          <p:nvPr/>
        </p:nvSpPr>
        <p:spPr>
          <a:xfrm>
            <a:off x="2153146" y="2497306"/>
            <a:ext cx="25623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B Sans Display Light" panose="020B0303040504020204" pitchFamily="34" charset="0"/>
                <a:cs typeface="SB Sans Display Light" panose="020B0303040504020204" pitchFamily="34" charset="0"/>
              </a:rPr>
              <a:t>Отклик учащегося/студента на объявление</a:t>
            </a:r>
            <a:endParaRPr lang="ru-RU" b="1" dirty="0">
              <a:solidFill>
                <a:schemeClr val="tx1">
                  <a:lumMod val="75000"/>
                  <a:lumOff val="25000"/>
                </a:schemeClr>
              </a:solidFill>
              <a:latin typeface="SB Sans Display Light" panose="020B0303040504020204" pitchFamily="34" charset="0"/>
              <a:cs typeface="SB Sans Display Light" panose="020B0303040504020204" pitchFamily="34" charset="0"/>
            </a:endParaRPr>
          </a:p>
        </p:txBody>
      </p:sp>
      <p:sp>
        <p:nvSpPr>
          <p:cNvPr id="108" name="Прямоугольник 107">
            <a:extLst>
              <a:ext uri="{FF2B5EF4-FFF2-40B4-BE49-F238E27FC236}">
                <a16:creationId xmlns="" xmlns:a16="http://schemas.microsoft.com/office/drawing/2014/main" id="{00CD98D8-3BD8-462F-B787-57DDADAA00F0}"/>
              </a:ext>
            </a:extLst>
          </p:cNvPr>
          <p:cNvSpPr/>
          <p:nvPr/>
        </p:nvSpPr>
        <p:spPr>
          <a:xfrm>
            <a:off x="422440" y="3829593"/>
            <a:ext cx="272874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SB Sans Display Light" panose="020B0303040504020204" pitchFamily="34" charset="0"/>
                <a:cs typeface="SB Sans Display Light" panose="020B0303040504020204" pitchFamily="34" charset="0"/>
              </a:rPr>
              <a:t>Размещение объявления о заработке </a:t>
            </a:r>
            <a:r>
              <a:rPr lang="ru-RU" dirty="0" smtClean="0">
                <a:latin typeface="SB Sans Display Light" panose="020B0303040504020204" pitchFamily="34" charset="0"/>
                <a:cs typeface="SB Sans Display Light" panose="020B0303040504020204" pitchFamily="34" charset="0"/>
              </a:rPr>
              <a:t>/ предложение «работы» </a:t>
            </a:r>
            <a:endParaRPr lang="ru-RU" dirty="0">
              <a:latin typeface="SB Sans Display Light" panose="020B0303040504020204" pitchFamily="34" charset="0"/>
              <a:cs typeface="SB Sans Display Light" panose="020B0303040504020204" pitchFamily="34" charset="0"/>
            </a:endParaRPr>
          </a:p>
        </p:txBody>
      </p:sp>
      <p:sp>
        <p:nvSpPr>
          <p:cNvPr id="109" name="Стрелка: шеврон 56">
            <a:extLst>
              <a:ext uri="{FF2B5EF4-FFF2-40B4-BE49-F238E27FC236}">
                <a16:creationId xmlns="" xmlns:a16="http://schemas.microsoft.com/office/drawing/2014/main" id="{036CB6FE-9512-4F6B-9223-A32BACB79308}"/>
              </a:ext>
            </a:extLst>
          </p:cNvPr>
          <p:cNvSpPr/>
          <p:nvPr/>
        </p:nvSpPr>
        <p:spPr>
          <a:xfrm>
            <a:off x="6217487" y="3604298"/>
            <a:ext cx="280987" cy="319087"/>
          </a:xfrm>
          <a:prstGeom prst="chevron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0">
                <a:srgbClr val="0070C0"/>
              </a:gs>
              <a:gs pos="100000">
                <a:srgbClr val="2CBF68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68BD3B73-D435-4262-B540-DF2D1D1A3DB5}"/>
              </a:ext>
            </a:extLst>
          </p:cNvPr>
          <p:cNvSpPr/>
          <p:nvPr/>
        </p:nvSpPr>
        <p:spPr>
          <a:xfrm>
            <a:off x="862618" y="1031727"/>
            <a:ext cx="11215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1200"/>
              </a:spcBef>
              <a:defRPr/>
            </a:pP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Дропы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подставные лица, которые задействованы в нелегальных (незаконных) схемах по выводу средств с банковских карт.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них оформляются банковские карты, через которые телефонные мошенники переводят, а потом обналичивают украденные у граждан средства.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Стрелка: пятиугольник 26">
            <a:extLst>
              <a:ext uri="{FF2B5EF4-FFF2-40B4-BE49-F238E27FC236}">
                <a16:creationId xmlns="" xmlns:a16="http://schemas.microsoft.com/office/drawing/2014/main" id="{45ED928D-9B61-4F64-96DF-7AC6E32A9739}"/>
              </a:ext>
            </a:extLst>
          </p:cNvPr>
          <p:cNvSpPr/>
          <p:nvPr/>
        </p:nvSpPr>
        <p:spPr>
          <a:xfrm>
            <a:off x="333961" y="949606"/>
            <a:ext cx="528657" cy="543786"/>
          </a:xfrm>
          <a:prstGeom prst="homePlate">
            <a:avLst/>
          </a:prstGeom>
          <a:solidFill>
            <a:srgbClr val="32C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latin typeface="Arial Black" panose="020B0A04020102020204" pitchFamily="34" charset="0"/>
            </a:endParaRPr>
          </a:p>
        </p:txBody>
      </p:sp>
      <p:grpSp>
        <p:nvGrpSpPr>
          <p:cNvPr id="36" name="Группа 35">
            <a:extLst>
              <a:ext uri="{FF2B5EF4-FFF2-40B4-BE49-F238E27FC236}">
                <a16:creationId xmlns="" xmlns:a16="http://schemas.microsoft.com/office/drawing/2014/main" id="{773ADEE0-5EC4-4CF3-9A8F-8891794F655D}"/>
              </a:ext>
            </a:extLst>
          </p:cNvPr>
          <p:cNvGrpSpPr/>
          <p:nvPr/>
        </p:nvGrpSpPr>
        <p:grpSpPr>
          <a:xfrm>
            <a:off x="263232" y="3677734"/>
            <a:ext cx="257175" cy="1255773"/>
            <a:chOff x="542924" y="3400425"/>
            <a:chExt cx="257175" cy="2208402"/>
          </a:xfrm>
        </p:grpSpPr>
        <p:sp>
          <p:nvSpPr>
            <p:cNvPr id="37" name="Овал 36">
              <a:extLst>
                <a:ext uri="{FF2B5EF4-FFF2-40B4-BE49-F238E27FC236}">
                  <a16:creationId xmlns="" xmlns:a16="http://schemas.microsoft.com/office/drawing/2014/main" id="{EEB6A05A-F6ED-48BB-964C-F6B5F82710A5}"/>
                </a:ext>
              </a:extLst>
            </p:cNvPr>
            <p:cNvSpPr/>
            <p:nvPr/>
          </p:nvSpPr>
          <p:spPr>
            <a:xfrm>
              <a:off x="542924" y="3400425"/>
              <a:ext cx="257175" cy="257175"/>
            </a:xfrm>
            <a:prstGeom prst="ellipse">
              <a:avLst/>
            </a:prstGeom>
            <a:solidFill>
              <a:srgbClr val="F2F3F6"/>
            </a:solidFill>
            <a:ln w="5715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0">
                    <a:schemeClr val="accent1">
                      <a:lumMod val="45000"/>
                      <a:lumOff val="55000"/>
                    </a:schemeClr>
                  </a:gs>
                  <a:gs pos="0">
                    <a:srgbClr val="2CBF68"/>
                  </a:gs>
                  <a:gs pos="100000">
                    <a:srgbClr val="0070C0"/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SB Sans Display Light" panose="020B0303040504020204" pitchFamily="34" charset="0"/>
                <a:cs typeface="SB Sans Display Light" panose="020B0303040504020204" pitchFamily="34" charset="0"/>
              </a:endParaRPr>
            </a:p>
          </p:txBody>
        </p:sp>
        <p:cxnSp>
          <p:nvCxnSpPr>
            <p:cNvPr id="38" name="Прямая соединительная линия 37">
              <a:extLst>
                <a:ext uri="{FF2B5EF4-FFF2-40B4-BE49-F238E27FC236}">
                  <a16:creationId xmlns="" xmlns:a16="http://schemas.microsoft.com/office/drawing/2014/main" id="{5B0F032D-036E-4F64-AA64-64BBC84D2D7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66080" y="3638549"/>
              <a:ext cx="3050" cy="1970278"/>
            </a:xfrm>
            <a:prstGeom prst="line">
              <a:avLst/>
            </a:prstGeom>
            <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0">
                    <a:schemeClr val="accent1">
                      <a:lumMod val="45000"/>
                      <a:lumOff val="55000"/>
                    </a:schemeClr>
                  </a:gs>
                  <a:gs pos="0">
                    <a:srgbClr val="2CBF68"/>
                  </a:gs>
                  <a:gs pos="100000">
                    <a:srgbClr val="0070C0"/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Прямоугольник 40">
            <a:extLst>
              <a:ext uri="{FF2B5EF4-FFF2-40B4-BE49-F238E27FC236}">
                <a16:creationId xmlns="" xmlns:a16="http://schemas.microsoft.com/office/drawing/2014/main" id="{DC78899F-4E55-4A84-B143-EC37C643927D}"/>
              </a:ext>
            </a:extLst>
          </p:cNvPr>
          <p:cNvSpPr/>
          <p:nvPr/>
        </p:nvSpPr>
        <p:spPr>
          <a:xfrm>
            <a:off x="6700058" y="3949417"/>
            <a:ext cx="5378529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B Sans Display Light" panose="020B0303040504020204" pitchFamily="34" charset="0"/>
                <a:cs typeface="SB Sans Display Light" panose="020B0303040504020204" pitchFamily="34" charset="0"/>
              </a:rPr>
              <a:t>Молодым людям могут предложить вознаграждение за такие функции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SB Sans Display Light" panose="020B0303040504020204" pitchFamily="34" charset="0"/>
                <a:cs typeface="SB Sans Display Light" panose="020B0303040504020204" pitchFamily="34" charset="0"/>
              </a:rPr>
              <a:t>дропа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B Sans Display Light" panose="020B0303040504020204" pitchFamily="34" charset="0"/>
                <a:cs typeface="SB Sans Display Light" panose="020B0303040504020204" pitchFamily="34" charset="0"/>
              </a:rPr>
              <a:t>, как:</a:t>
            </a:r>
          </a:p>
          <a:p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SB Sans Display Light" panose="020B0303040504020204" pitchFamily="34" charset="0"/>
                <a:cs typeface="SB Sans Display Light" panose="020B0303040504020204" pitchFamily="34" charset="0"/>
              </a:rPr>
              <a:t>-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SB Sans Display Light" panose="020B0303040504020204" pitchFamily="34" charset="0"/>
                <a:cs typeface="SB Sans Display Light" panose="020B0303040504020204" pitchFamily="34" charset="0"/>
              </a:rPr>
              <a:t>Обналичивание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SB Sans Display Light" panose="020B0303040504020204" pitchFamily="34" charset="0"/>
                <a:cs typeface="SB Sans Display Light" panose="020B0303040504020204" pitchFamily="34" charset="0"/>
              </a:rPr>
              <a:t> крупных денежных сумм с последующей транспортировкой в другой регион </a:t>
            </a:r>
            <a:endParaRPr lang="ru-RU" sz="1600" dirty="0" smtClean="0">
              <a:solidFill>
                <a:schemeClr val="accent1">
                  <a:lumMod val="75000"/>
                </a:schemeClr>
              </a:solidFill>
              <a:latin typeface="SB Sans Display Light" panose="020B0303040504020204" pitchFamily="34" charset="0"/>
              <a:cs typeface="SB Sans Display Light" panose="020B0303040504020204" pitchFamily="34" charset="0"/>
            </a:endParaRPr>
          </a:p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B Sans Display Light" panose="020B0303040504020204" pitchFamily="34" charset="0"/>
                <a:cs typeface="SB Sans Display Light" panose="020B0303040504020204" pitchFamily="34" charset="0"/>
              </a:rPr>
              <a:t>-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SB Sans Display Light" panose="020B0303040504020204" pitchFamily="34" charset="0"/>
                <a:cs typeface="SB Sans Display Light" panose="020B0303040504020204" pitchFamily="34" charset="0"/>
              </a:rPr>
              <a:t>Обналичивание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SB Sans Display Light" panose="020B0303040504020204" pitchFamily="34" charset="0"/>
                <a:cs typeface="SB Sans Display Light" panose="020B0303040504020204" pitchFamily="34" charset="0"/>
              </a:rPr>
              <a:t> или аккумулирование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B Sans Display Light" panose="020B0303040504020204" pitchFamily="34" charset="0"/>
                <a:cs typeface="SB Sans Display Light" panose="020B0303040504020204" pitchFamily="34" charset="0"/>
              </a:rPr>
              <a:t>на своем счете крупных 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SB Sans Display Light" panose="020B0303040504020204" pitchFamily="34" charset="0"/>
                <a:cs typeface="SB Sans Display Light" panose="020B0303040504020204" pitchFamily="34" charset="0"/>
              </a:rPr>
              <a:t>сумм с последующей покупкой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SB Sans Display Light" panose="020B0303040504020204" pitchFamily="34" charset="0"/>
                <a:cs typeface="SB Sans Display Light" panose="020B0303040504020204" pitchFamily="34" charset="0"/>
              </a:rPr>
              <a:t>криптовалюты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SB Sans Display Light" panose="020B0303040504020204" pitchFamily="34" charset="0"/>
                <a:cs typeface="SB Sans Display Light" panose="020B0303040504020204" pitchFamily="34" charset="0"/>
              </a:rPr>
              <a:t> или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B Sans Display Light" panose="020B0303040504020204" pitchFamily="34" charset="0"/>
                <a:cs typeface="SB Sans Display Light" panose="020B0303040504020204" pitchFamily="34" charset="0"/>
              </a:rPr>
              <a:t>валюты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SB Sans Display Light" panose="020B0303040504020204" pitchFamily="34" charset="0"/>
              <a:cs typeface="SB Sans Display Light" panose="020B0303040504020204" pitchFamily="34" charset="0"/>
            </a:endParaRPr>
          </a:p>
          <a:p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B Sans Display Light" panose="020B0303040504020204" pitchFamily="34" charset="0"/>
                <a:cs typeface="SB Sans Display Light" panose="020B0303040504020204" pitchFamily="34" charset="0"/>
              </a:rPr>
              <a:t>-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SB Sans Display Light" panose="020B0303040504020204" pitchFamily="34" charset="0"/>
                <a:cs typeface="SB Sans Display Light" panose="020B0303040504020204" pitchFamily="34" charset="0"/>
              </a:rPr>
              <a:t>Перевод рублей в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SB Sans Display Light" panose="020B0303040504020204" pitchFamily="34" charset="0"/>
                <a:cs typeface="SB Sans Display Light" panose="020B0303040504020204" pitchFamily="34" charset="0"/>
              </a:rPr>
              <a:t>криптовалюту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SB Sans Display Light" panose="020B0303040504020204" pitchFamily="34" charset="0"/>
                <a:cs typeface="SB Sans Display Light" panose="020B0303040504020204" pitchFamily="34" charset="0"/>
              </a:rPr>
              <a:t> с «чистого пластика», т.е. перевод похищенных денег через карту </a:t>
            </a:r>
            <a:r>
              <a:rPr lang="ru-RU" sz="1600" dirty="0" err="1">
                <a:solidFill>
                  <a:schemeClr val="accent1">
                    <a:lumMod val="75000"/>
                  </a:schemeClr>
                </a:solidFill>
                <a:latin typeface="SB Sans Display Light" panose="020B0303040504020204" pitchFamily="34" charset="0"/>
                <a:cs typeface="SB Sans Display Light" panose="020B0303040504020204" pitchFamily="34" charset="0"/>
              </a:rPr>
              <a:t>дропа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SB Sans Display Light" panose="020B0303040504020204" pitchFamily="34" charset="0"/>
                <a:cs typeface="SB Sans Display Light" panose="020B0303040504020204" pitchFamily="34" charset="0"/>
              </a:rPr>
              <a:t>, которая ранее не засветилась в сомнительных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SB Sans Display Light" panose="020B0303040504020204" pitchFamily="34" charset="0"/>
                <a:cs typeface="SB Sans Display Light" panose="020B0303040504020204" pitchFamily="34" charset="0"/>
              </a:rPr>
              <a:t>операциях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SB Sans Display Light" panose="020B0303040504020204" pitchFamily="34" charset="0"/>
              <a:cs typeface="SB Sans Display Light" panose="020B0303040504020204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63596" y="5061562"/>
            <a:ext cx="2887591" cy="16688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Размещение объявлений: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Telegram </a:t>
            </a:r>
            <a:r>
              <a:rPr lang="ru-RU" dirty="0" smtClean="0"/>
              <a:t>каналы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Социальные сети Форумы, интернет-площадки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Личный контакт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374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9682" y="361508"/>
            <a:ext cx="9758178" cy="34024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latin typeface="Arial Black" panose="020B0A04020102020204" pitchFamily="34" charset="0"/>
              </a:rPr>
              <a:t>Обратная сторона «быстрого заработка»</a:t>
            </a:r>
            <a:endParaRPr lang="ru-RU" sz="2400" dirty="0">
              <a:latin typeface="Arial Black" panose="020B0A04020102020204" pitchFamily="34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037756656"/>
              </p:ext>
            </p:extLst>
          </p:nvPr>
        </p:nvGraphicFramePr>
        <p:xfrm>
          <a:off x="788064" y="861235"/>
          <a:ext cx="11067238" cy="57203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1506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36034" y="0"/>
            <a:ext cx="7974496" cy="776288"/>
          </a:xfrm>
        </p:spPr>
        <p:txBody>
          <a:bodyPr>
            <a:normAutofit/>
          </a:bodyPr>
          <a:lstStyle/>
          <a:p>
            <a:pPr algn="ctr"/>
            <a:r>
              <a:rPr dirty="0" lang="ru-RU" smtClean="0">
                <a:solidFill>
                  <a:srgbClr val="FF0000"/>
                </a:solidFill>
                <a:latin charset="0" panose="020B0A04020102020204" pitchFamily="34" typeface="Arial Black"/>
                <a:cs charset="-79" panose="02010803020104030203" pitchFamily="2" typeface="Aharoni"/>
              </a:rPr>
              <a:t>КАК НАХОДЯТ «</a:t>
            </a:r>
            <a:r>
              <a:rPr dirty="0" lang="ru-RU" smtClean="0" u="sng">
                <a:solidFill>
                  <a:srgbClr val="FF0000"/>
                </a:solidFill>
                <a:latin charset="0" panose="020B0A04020102020204" pitchFamily="34" typeface="Arial Black"/>
                <a:cs charset="-79" panose="02010803020104030203" pitchFamily="2" typeface="Aharoni"/>
              </a:rPr>
              <a:t>ДРОПА</a:t>
            </a:r>
            <a:r>
              <a:rPr dirty="0" lang="ru-RU" smtClean="0">
                <a:solidFill>
                  <a:srgbClr val="FF0000"/>
                </a:solidFill>
                <a:latin charset="0" panose="020B0A04020102020204" pitchFamily="34" typeface="Arial Black"/>
                <a:cs charset="-79" panose="02010803020104030203" pitchFamily="2" typeface="Aharoni"/>
              </a:rPr>
              <a:t>»</a:t>
            </a:r>
            <a:endParaRPr dirty="0" lang="ru-RU">
              <a:solidFill>
                <a:srgbClr val="FF0000"/>
              </a:solidFill>
              <a:latin charset="0" panose="020B0A04020102020204" pitchFamily="34" typeface="Arial Black"/>
              <a:cs charset="-79" panose="02010803020104030203" pitchFamily="2" typeface="Aharoni"/>
            </a:endParaRPr>
          </a:p>
        </p:txBody>
      </p:sp>
      <p:pic>
        <p:nvPicPr>
          <p:cNvPr id="4" name="Рисунок 3"/>
          <p:cNvPicPr/>
          <p:nvPr/>
        </p:nvPicPr>
        <p:blipFill rotWithShape="1">
          <a:blip r:embed="rId3"/>
          <a:srcRect b="35" l="51" r="152"/>
          <a:stretch/>
        </p:blipFill>
        <p:spPr>
          <a:xfrm>
            <a:off x="132522" y="776288"/>
            <a:ext cx="4108174" cy="587630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9" l="54" r="256" t="139"/>
          <a:stretch/>
        </p:blipFill>
        <p:spPr>
          <a:xfrm>
            <a:off x="4240696" y="679691"/>
            <a:ext cx="3544279" cy="606949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" l="10" r="209" t="179"/>
          <a:stretch/>
        </p:blipFill>
        <p:spPr>
          <a:xfrm>
            <a:off x="7784975" y="583092"/>
            <a:ext cx="3882888" cy="2888974"/>
          </a:xfrm>
          <a:prstGeom prst="rect">
            <a:avLst/>
          </a:prstGeom>
        </p:spPr>
      </p:pic>
      <p:pic>
        <p:nvPicPr>
          <p:cNvPr id="7" name="Рисунок 6"/>
          <p:cNvPicPr/>
          <p:nvPr/>
        </p:nvPicPr>
        <p:blipFill rotWithShape="1">
          <a:blip r:embed="rId6"/>
          <a:srcRect b="140" l="50" r="157" t="137"/>
          <a:stretch/>
        </p:blipFill>
        <p:spPr>
          <a:xfrm>
            <a:off x="7784975" y="3472065"/>
            <a:ext cx="4108174" cy="318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08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уппа 24">
            <a:extLst>
              <a:ext uri="{FF2B5EF4-FFF2-40B4-BE49-F238E27FC236}">
                <a16:creationId xmlns="" xmlns:a16="http://schemas.microsoft.com/office/drawing/2014/main" id="{4E892B0D-2B47-44E7-8756-FAEA51EE7AD4}"/>
              </a:ext>
            </a:extLst>
          </p:cNvPr>
          <p:cNvGrpSpPr/>
          <p:nvPr/>
        </p:nvGrpSpPr>
        <p:grpSpPr>
          <a:xfrm>
            <a:off x="446732" y="682302"/>
            <a:ext cx="11506545" cy="3662456"/>
            <a:chOff x="913370" y="2272327"/>
            <a:chExt cx="10180356" cy="4926230"/>
          </a:xfrm>
        </p:grpSpPr>
        <p:grpSp>
          <p:nvGrpSpPr>
            <p:cNvPr id="26" name="Группа 25">
              <a:extLst>
                <a:ext uri="{FF2B5EF4-FFF2-40B4-BE49-F238E27FC236}">
                  <a16:creationId xmlns="" xmlns:a16="http://schemas.microsoft.com/office/drawing/2014/main" id="{312FE44E-1D7B-4E1E-8218-AAFFEAFB8356}"/>
                </a:ext>
              </a:extLst>
            </p:cNvPr>
            <p:cNvGrpSpPr/>
            <p:nvPr/>
          </p:nvGrpSpPr>
          <p:grpSpPr>
            <a:xfrm>
              <a:off x="913370" y="2272327"/>
              <a:ext cx="3384100" cy="4926230"/>
              <a:chOff x="913370" y="2288892"/>
              <a:chExt cx="3384100" cy="4926230"/>
            </a:xfrm>
          </p:grpSpPr>
          <p:grpSp>
            <p:nvGrpSpPr>
              <p:cNvPr id="62" name="Группа 61">
                <a:extLst>
                  <a:ext uri="{FF2B5EF4-FFF2-40B4-BE49-F238E27FC236}">
                    <a16:creationId xmlns="" xmlns:a16="http://schemas.microsoft.com/office/drawing/2014/main" id="{4DD6B96F-30AA-4A41-AB0C-05BBE9B680D8}"/>
                  </a:ext>
                </a:extLst>
              </p:cNvPr>
              <p:cNvGrpSpPr/>
              <p:nvPr/>
            </p:nvGrpSpPr>
            <p:grpSpPr>
              <a:xfrm>
                <a:off x="913370" y="2288892"/>
                <a:ext cx="3381890" cy="4926230"/>
                <a:chOff x="1022701" y="1924458"/>
                <a:chExt cx="3381890" cy="4926230"/>
              </a:xfrm>
            </p:grpSpPr>
            <p:sp>
              <p:nvSpPr>
                <p:cNvPr id="66" name="Прямоугольник 65">
                  <a:extLst>
                    <a:ext uri="{FF2B5EF4-FFF2-40B4-BE49-F238E27FC236}">
                      <a16:creationId xmlns="" xmlns:a16="http://schemas.microsoft.com/office/drawing/2014/main" id="{75A03058-C890-405C-A405-519157C8DED3}"/>
                    </a:ext>
                  </a:extLst>
                </p:cNvPr>
                <p:cNvSpPr/>
                <p:nvPr/>
              </p:nvSpPr>
              <p:spPr>
                <a:xfrm>
                  <a:off x="1022701" y="1924458"/>
                  <a:ext cx="3381890" cy="4926230"/>
                </a:xfrm>
                <a:prstGeom prst="rect">
                  <a:avLst/>
                </a:prstGeom>
                <a:noFill/>
                <a:ln>
                  <a:solidFill>
                    <a:srgbClr val="32C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7" name="Прямоугольник 66">
                  <a:extLst>
                    <a:ext uri="{FF2B5EF4-FFF2-40B4-BE49-F238E27FC236}">
                      <a16:creationId xmlns="" xmlns:a16="http://schemas.microsoft.com/office/drawing/2014/main" id="{0A498075-1564-49EA-A5F3-F11D2F6142C3}"/>
                    </a:ext>
                  </a:extLst>
                </p:cNvPr>
                <p:cNvSpPr/>
                <p:nvPr/>
              </p:nvSpPr>
              <p:spPr>
                <a:xfrm>
                  <a:off x="1264877" y="1972879"/>
                  <a:ext cx="512332" cy="40011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lvl="0">
                    <a:defRPr/>
                  </a:pPr>
                  <a:r>
                    <a:rPr lang="en-US" sz="2000" b="1" dirty="0">
                      <a:solidFill>
                        <a:schemeClr val="bg1">
                          <a:lumMod val="65000"/>
                        </a:scheme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1</a:t>
                  </a:r>
                  <a:r>
                    <a:rPr lang="ru-RU" sz="2000" b="1" dirty="0">
                      <a:solidFill>
                        <a:schemeClr val="bg1">
                          <a:lumMod val="65000"/>
                        </a:scheme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.</a:t>
                  </a:r>
                </a:p>
              </p:txBody>
            </p:sp>
          </p:grpSp>
          <p:sp>
            <p:nvSpPr>
              <p:cNvPr id="63" name="Прямоугольник 62">
                <a:extLst>
                  <a:ext uri="{FF2B5EF4-FFF2-40B4-BE49-F238E27FC236}">
                    <a16:creationId xmlns="" xmlns:a16="http://schemas.microsoft.com/office/drawing/2014/main" id="{FB724460-19BE-4D83-B92C-BA3BA8EFF8E8}"/>
                  </a:ext>
                </a:extLst>
              </p:cNvPr>
              <p:cNvSpPr/>
              <p:nvPr/>
            </p:nvSpPr>
            <p:spPr>
              <a:xfrm>
                <a:off x="1107746" y="2790130"/>
                <a:ext cx="2462028" cy="5116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endParaRPr lang="ru-RU" sz="2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Black" panose="020B0A04020102020204" pitchFamily="34" charset="0"/>
                  <a:ea typeface="Verdana" panose="020B0604030504040204" pitchFamily="34" charset="0"/>
                </a:endParaRPr>
              </a:p>
            </p:txBody>
          </p:sp>
          <p:cxnSp>
            <p:nvCxnSpPr>
              <p:cNvPr id="64" name="Прямая соединительная линия 63">
                <a:extLst>
                  <a:ext uri="{FF2B5EF4-FFF2-40B4-BE49-F238E27FC236}">
                    <a16:creationId xmlns="" xmlns:a16="http://schemas.microsoft.com/office/drawing/2014/main" id="{8E48D963-6938-41F3-A1CA-9D2753C1C0A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74180" y="3045963"/>
                <a:ext cx="2822713" cy="0"/>
              </a:xfrm>
              <a:prstGeom prst="line">
                <a:avLst/>
              </a:prstGeom>
              <a:ln>
                <a:solidFill>
                  <a:srgbClr val="32C0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Прямоугольник 64">
                <a:extLst>
                  <a:ext uri="{FF2B5EF4-FFF2-40B4-BE49-F238E27FC236}">
                    <a16:creationId xmlns="" xmlns:a16="http://schemas.microsoft.com/office/drawing/2014/main" id="{2481C1F3-6DA2-469E-91D8-3B70651ABFDC}"/>
                  </a:ext>
                </a:extLst>
              </p:cNvPr>
              <p:cNvSpPr/>
              <p:nvPr/>
            </p:nvSpPr>
            <p:spPr>
              <a:xfrm>
                <a:off x="913370" y="3134750"/>
                <a:ext cx="3384100" cy="38500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 algn="just">
                  <a:buFont typeface="Wingdings" panose="05000000000000000000" pitchFamily="2" charset="2"/>
                  <a:buChar char="ü"/>
                  <a:defRPr/>
                </a:pPr>
                <a:r>
                  <a:rPr lang="ru-RU" dirty="0" smtClean="0">
                    <a:latin typeface="Times New Roman" panose="02020603050405020304" pitchFamily="18" charset="0"/>
                    <a:ea typeface="Verdana" panose="020B0604030504040204" pitchFamily="34" charset="0"/>
                    <a:cs typeface="Times New Roman" panose="02020603050405020304" pitchFamily="18" charset="0"/>
                  </a:rPr>
                  <a:t>Ст. 1102 Гражданского кодекса РФ «Обязанность возвратить неосновательное обогащение» </a:t>
                </a:r>
                <a:br>
                  <a:rPr lang="ru-RU" dirty="0" smtClean="0">
                    <a:latin typeface="Times New Roman" panose="02020603050405020304" pitchFamily="18" charset="0"/>
                    <a:ea typeface="Verdana" panose="020B0604030504040204" pitchFamily="34" charset="0"/>
                    <a:cs typeface="Times New Roman" panose="02020603050405020304" pitchFamily="18" charset="0"/>
                  </a:rPr>
                </a:br>
                <a:r>
                  <a:rPr lang="ru-RU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Verdana" panose="020B0604030504040204" pitchFamily="34" charset="0"/>
                    <a:cs typeface="Times New Roman" panose="02020603050405020304" pitchFamily="18" charset="0"/>
                  </a:rPr>
                  <a:t>(в судебном порядке может быть взыскана вся сумма похищенных у потерпевших денежных средств и зачисленных на счет </a:t>
                </a:r>
                <a:r>
                  <a:rPr lang="ru-RU" dirty="0" err="1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Verdana" panose="020B0604030504040204" pitchFamily="34" charset="0"/>
                    <a:cs typeface="Times New Roman" panose="02020603050405020304" pitchFamily="18" charset="0"/>
                  </a:rPr>
                  <a:t>дропа</a:t>
                </a:r>
                <a:r>
                  <a:rPr lang="ru-RU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ea typeface="Verdana" panose="020B0604030504040204" pitchFamily="34" charset="0"/>
                    <a:cs typeface="Times New Roman" panose="02020603050405020304" pitchFamily="18" charset="0"/>
                  </a:rPr>
                  <a:t>, даже если на тот момент его карта была передана другим лицам или утеряна)</a:t>
                </a:r>
              </a:p>
            </p:txBody>
          </p:sp>
        </p:grpSp>
        <p:grpSp>
          <p:nvGrpSpPr>
            <p:cNvPr id="48" name="Группа 47">
              <a:extLst>
                <a:ext uri="{FF2B5EF4-FFF2-40B4-BE49-F238E27FC236}">
                  <a16:creationId xmlns="" xmlns:a16="http://schemas.microsoft.com/office/drawing/2014/main" id="{3065B5F8-691E-45C3-B2F8-8E08E033751A}"/>
                </a:ext>
              </a:extLst>
            </p:cNvPr>
            <p:cNvGrpSpPr/>
            <p:nvPr/>
          </p:nvGrpSpPr>
          <p:grpSpPr>
            <a:xfrm>
              <a:off x="4505811" y="2272327"/>
              <a:ext cx="3364652" cy="4926230"/>
              <a:chOff x="934350" y="2288892"/>
              <a:chExt cx="3364652" cy="4926230"/>
            </a:xfrm>
          </p:grpSpPr>
          <p:grpSp>
            <p:nvGrpSpPr>
              <p:cNvPr id="56" name="Группа 55">
                <a:extLst>
                  <a:ext uri="{FF2B5EF4-FFF2-40B4-BE49-F238E27FC236}">
                    <a16:creationId xmlns="" xmlns:a16="http://schemas.microsoft.com/office/drawing/2014/main" id="{A12DAD81-90AB-46AD-A15E-57588110E8AA}"/>
                  </a:ext>
                </a:extLst>
              </p:cNvPr>
              <p:cNvGrpSpPr/>
              <p:nvPr/>
            </p:nvGrpSpPr>
            <p:grpSpPr>
              <a:xfrm>
                <a:off x="934350" y="2288892"/>
                <a:ext cx="3364652" cy="4926230"/>
                <a:chOff x="1043681" y="1924458"/>
                <a:chExt cx="3364652" cy="4926230"/>
              </a:xfrm>
            </p:grpSpPr>
            <p:sp>
              <p:nvSpPr>
                <p:cNvPr id="60" name="Прямоугольник 59">
                  <a:extLst>
                    <a:ext uri="{FF2B5EF4-FFF2-40B4-BE49-F238E27FC236}">
                      <a16:creationId xmlns="" xmlns:a16="http://schemas.microsoft.com/office/drawing/2014/main" id="{3B1E72E5-8C73-417E-BB04-13CB36F6DB22}"/>
                    </a:ext>
                  </a:extLst>
                </p:cNvPr>
                <p:cNvSpPr/>
                <p:nvPr/>
              </p:nvSpPr>
              <p:spPr>
                <a:xfrm>
                  <a:off x="1043681" y="1932382"/>
                  <a:ext cx="3364652" cy="4918306"/>
                </a:xfrm>
                <a:prstGeom prst="rect">
                  <a:avLst/>
                </a:prstGeom>
                <a:noFill/>
                <a:ln>
                  <a:solidFill>
                    <a:srgbClr val="32C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1" name="Прямоугольник 60">
                  <a:extLst>
                    <a:ext uri="{FF2B5EF4-FFF2-40B4-BE49-F238E27FC236}">
                      <a16:creationId xmlns="" xmlns:a16="http://schemas.microsoft.com/office/drawing/2014/main" id="{0912015C-A1BA-41E9-B02B-810B756806A7}"/>
                    </a:ext>
                  </a:extLst>
                </p:cNvPr>
                <p:cNvSpPr/>
                <p:nvPr/>
              </p:nvSpPr>
              <p:spPr>
                <a:xfrm>
                  <a:off x="1217077" y="1924458"/>
                  <a:ext cx="512332" cy="40011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lvl="0">
                    <a:defRPr/>
                  </a:pPr>
                  <a:r>
                    <a:rPr lang="ru-RU" sz="2000" b="1" dirty="0">
                      <a:solidFill>
                        <a:schemeClr val="bg1">
                          <a:lumMod val="65000"/>
                        </a:scheme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2.</a:t>
                  </a:r>
                </a:p>
              </p:txBody>
            </p:sp>
          </p:grpSp>
          <p:sp>
            <p:nvSpPr>
              <p:cNvPr id="57" name="Прямоугольник 56">
                <a:extLst>
                  <a:ext uri="{FF2B5EF4-FFF2-40B4-BE49-F238E27FC236}">
                    <a16:creationId xmlns="" xmlns:a16="http://schemas.microsoft.com/office/drawing/2014/main" id="{2FB60267-5CA3-46A8-978C-992528911E95}"/>
                  </a:ext>
                </a:extLst>
              </p:cNvPr>
              <p:cNvSpPr/>
              <p:nvPr/>
            </p:nvSpPr>
            <p:spPr>
              <a:xfrm>
                <a:off x="1402254" y="2537367"/>
                <a:ext cx="2623444" cy="4571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>
                  <a:defRPr/>
                </a:pPr>
                <a:r>
                  <a:rPr lang="ru-RU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 Black" panose="020B0A04020102020204" pitchFamily="34" charset="0"/>
                    <a:ea typeface="Verdana" panose="020B0604030504040204" pitchFamily="34" charset="0"/>
                  </a:rPr>
                  <a:t>  </a:t>
                </a:r>
                <a:r>
                  <a:rPr lang="ru-RU" dirty="0" smtClean="0">
                    <a:latin typeface="Arial Black" panose="020B0A04020102020204" pitchFamily="34" charset="0"/>
                    <a:ea typeface="Verdana" panose="020B0604030504040204" pitchFamily="34" charset="0"/>
                  </a:rPr>
                  <a:t>Уголовно-правовые</a:t>
                </a:r>
                <a:endParaRPr lang="ru-RU" dirty="0">
                  <a:latin typeface="Arial Black" panose="020B0A04020102020204" pitchFamily="34" charset="0"/>
                  <a:ea typeface="Verdana" panose="020B0604030504040204" pitchFamily="34" charset="0"/>
                </a:endParaRPr>
              </a:p>
            </p:txBody>
          </p:sp>
          <p:cxnSp>
            <p:nvCxnSpPr>
              <p:cNvPr id="58" name="Прямая соединительная линия 57">
                <a:extLst>
                  <a:ext uri="{FF2B5EF4-FFF2-40B4-BE49-F238E27FC236}">
                    <a16:creationId xmlns="" xmlns:a16="http://schemas.microsoft.com/office/drawing/2014/main" id="{E1AFD0CF-9794-4A87-89B2-C42F3674B7F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363911" y="3035210"/>
                <a:ext cx="2700129" cy="6143"/>
              </a:xfrm>
              <a:prstGeom prst="line">
                <a:avLst/>
              </a:prstGeom>
              <a:ln>
                <a:solidFill>
                  <a:srgbClr val="32C0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Прямоугольник 58">
                <a:extLst>
                  <a:ext uri="{FF2B5EF4-FFF2-40B4-BE49-F238E27FC236}">
                    <a16:creationId xmlns="" xmlns:a16="http://schemas.microsoft.com/office/drawing/2014/main" id="{7859038E-C47D-4B67-91E8-0681CD8D9E32}"/>
                  </a:ext>
                </a:extLst>
              </p:cNvPr>
              <p:cNvSpPr/>
              <p:nvPr/>
            </p:nvSpPr>
            <p:spPr>
              <a:xfrm>
                <a:off x="985162" y="4402614"/>
                <a:ext cx="293416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>
                  <a:defRPr/>
                </a:pPr>
                <a:endParaRPr lang="ru-RU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49" name="Группа 48">
              <a:extLst>
                <a:ext uri="{FF2B5EF4-FFF2-40B4-BE49-F238E27FC236}">
                  <a16:creationId xmlns="" xmlns:a16="http://schemas.microsoft.com/office/drawing/2014/main" id="{B80B3F51-CFCC-4FFD-8D4B-6868C36A7053}"/>
                </a:ext>
              </a:extLst>
            </p:cNvPr>
            <p:cNvGrpSpPr/>
            <p:nvPr/>
          </p:nvGrpSpPr>
          <p:grpSpPr>
            <a:xfrm>
              <a:off x="8070920" y="2272327"/>
              <a:ext cx="3022806" cy="4926230"/>
              <a:chOff x="927998" y="2288892"/>
              <a:chExt cx="3022806" cy="4926230"/>
            </a:xfrm>
          </p:grpSpPr>
          <p:grpSp>
            <p:nvGrpSpPr>
              <p:cNvPr id="50" name="Группа 49">
                <a:extLst>
                  <a:ext uri="{FF2B5EF4-FFF2-40B4-BE49-F238E27FC236}">
                    <a16:creationId xmlns="" xmlns:a16="http://schemas.microsoft.com/office/drawing/2014/main" id="{5BE3AA17-83E4-44D1-BE36-1E70D0260339}"/>
                  </a:ext>
                </a:extLst>
              </p:cNvPr>
              <p:cNvGrpSpPr/>
              <p:nvPr/>
            </p:nvGrpSpPr>
            <p:grpSpPr>
              <a:xfrm>
                <a:off x="927998" y="2288892"/>
                <a:ext cx="3022806" cy="4926230"/>
                <a:chOff x="1037329" y="1924458"/>
                <a:chExt cx="3022806" cy="4926230"/>
              </a:xfrm>
            </p:grpSpPr>
            <p:sp>
              <p:nvSpPr>
                <p:cNvPr id="54" name="Прямоугольник 53">
                  <a:extLst>
                    <a:ext uri="{FF2B5EF4-FFF2-40B4-BE49-F238E27FC236}">
                      <a16:creationId xmlns="" xmlns:a16="http://schemas.microsoft.com/office/drawing/2014/main" id="{170533C5-5B4F-4C3E-8B44-F7350CF46DD0}"/>
                    </a:ext>
                  </a:extLst>
                </p:cNvPr>
                <p:cNvSpPr/>
                <p:nvPr/>
              </p:nvSpPr>
              <p:spPr>
                <a:xfrm>
                  <a:off x="1037329" y="1932382"/>
                  <a:ext cx="3022806" cy="4918306"/>
                </a:xfrm>
                <a:prstGeom prst="rect">
                  <a:avLst/>
                </a:prstGeom>
                <a:noFill/>
                <a:ln>
                  <a:solidFill>
                    <a:srgbClr val="32C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5" name="Прямоугольник 54">
                  <a:extLst>
                    <a:ext uri="{FF2B5EF4-FFF2-40B4-BE49-F238E27FC236}">
                      <a16:creationId xmlns="" xmlns:a16="http://schemas.microsoft.com/office/drawing/2014/main" id="{45243048-5B43-4E3E-8437-77E167BAF864}"/>
                    </a:ext>
                  </a:extLst>
                </p:cNvPr>
                <p:cNvSpPr/>
                <p:nvPr/>
              </p:nvSpPr>
              <p:spPr>
                <a:xfrm>
                  <a:off x="1217077" y="1924458"/>
                  <a:ext cx="512332" cy="400110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lvl="0">
                    <a:defRPr/>
                  </a:pPr>
                  <a:r>
                    <a:rPr lang="ru-RU" sz="2000" b="1" dirty="0">
                      <a:solidFill>
                        <a:schemeClr val="bg1">
                          <a:lumMod val="65000"/>
                        </a:schemeClr>
                      </a:solidFill>
                      <a:latin typeface="Verdana" panose="020B0604030504040204" pitchFamily="34" charset="0"/>
                      <a:ea typeface="Verdana" panose="020B0604030504040204" pitchFamily="34" charset="0"/>
                    </a:rPr>
                    <a:t>3.</a:t>
                  </a:r>
                </a:p>
              </p:txBody>
            </p:sp>
          </p:grpSp>
          <p:sp>
            <p:nvSpPr>
              <p:cNvPr id="51" name="Прямоугольник 50">
                <a:extLst>
                  <a:ext uri="{FF2B5EF4-FFF2-40B4-BE49-F238E27FC236}">
                    <a16:creationId xmlns="" xmlns:a16="http://schemas.microsoft.com/office/drawing/2014/main" id="{7581F49D-AA36-4FBB-8EA0-8AE2153ABA4F}"/>
                  </a:ext>
                </a:extLst>
              </p:cNvPr>
              <p:cNvSpPr/>
              <p:nvPr/>
            </p:nvSpPr>
            <p:spPr>
              <a:xfrm>
                <a:off x="1518525" y="2288892"/>
                <a:ext cx="2327672" cy="8000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:r>
                  <a:rPr lang="ru-RU" dirty="0" smtClean="0">
                    <a:latin typeface="Arial Black" panose="020B0A04020102020204" pitchFamily="34" charset="0"/>
                    <a:ea typeface="Verdana" panose="020B0604030504040204" pitchFamily="34" charset="0"/>
                  </a:rPr>
                  <a:t>Для жизни и здоровья</a:t>
                </a:r>
                <a:endParaRPr lang="ru-RU" dirty="0">
                  <a:latin typeface="Arial Black" panose="020B0A04020102020204" pitchFamily="34" charset="0"/>
                  <a:ea typeface="Verdana" panose="020B0604030504040204" pitchFamily="34" charset="0"/>
                </a:endParaRPr>
              </a:p>
            </p:txBody>
          </p:sp>
          <p:cxnSp>
            <p:nvCxnSpPr>
              <p:cNvPr id="52" name="Прямая соединительная линия 51">
                <a:extLst>
                  <a:ext uri="{FF2B5EF4-FFF2-40B4-BE49-F238E27FC236}">
                    <a16:creationId xmlns="" xmlns:a16="http://schemas.microsoft.com/office/drawing/2014/main" id="{64202F69-0BFE-4DAD-8EB1-F772B0BDA6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96617" y="3045963"/>
                <a:ext cx="2822713" cy="0"/>
              </a:xfrm>
              <a:prstGeom prst="line">
                <a:avLst/>
              </a:prstGeom>
              <a:ln>
                <a:solidFill>
                  <a:srgbClr val="32C06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Прямоугольник 52">
                <a:extLst>
                  <a:ext uri="{FF2B5EF4-FFF2-40B4-BE49-F238E27FC236}">
                    <a16:creationId xmlns="" xmlns:a16="http://schemas.microsoft.com/office/drawing/2014/main" id="{BED491B7-7FDD-4348-81FF-C3AE496A5326}"/>
                  </a:ext>
                </a:extLst>
              </p:cNvPr>
              <p:cNvSpPr/>
              <p:nvPr/>
            </p:nvSpPr>
            <p:spPr>
              <a:xfrm>
                <a:off x="985162" y="4402614"/>
                <a:ext cx="293416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>
                  <a:defRPr/>
                </a:pPr>
                <a:endParaRPr lang="ru-RU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Verdana" panose="020B0604030504040204" pitchFamily="34" charset="0"/>
                  <a:cs typeface="Arial" panose="020B0604020202020204" pitchFamily="34" charset="0"/>
                </a:endParaRPr>
              </a:p>
            </p:txBody>
          </p:sp>
        </p:grpSp>
      </p:grpSp>
      <p:grpSp>
        <p:nvGrpSpPr>
          <p:cNvPr id="28" name="Группа 27">
            <a:extLst>
              <a:ext uri="{FF2B5EF4-FFF2-40B4-BE49-F238E27FC236}">
                <a16:creationId xmlns="" xmlns:a16="http://schemas.microsoft.com/office/drawing/2014/main" id="{E06961F2-7669-4C93-A14C-DFF1103CBDA9}"/>
              </a:ext>
            </a:extLst>
          </p:cNvPr>
          <p:cNvGrpSpPr/>
          <p:nvPr/>
        </p:nvGrpSpPr>
        <p:grpSpPr>
          <a:xfrm>
            <a:off x="1" y="100667"/>
            <a:ext cx="12192000" cy="654341"/>
            <a:chOff x="1656866" y="83889"/>
            <a:chExt cx="10493332" cy="654341"/>
          </a:xfrm>
        </p:grpSpPr>
        <p:sp>
          <p:nvSpPr>
            <p:cNvPr id="29" name="Прямоугольник 28">
              <a:extLst>
                <a:ext uri="{FF2B5EF4-FFF2-40B4-BE49-F238E27FC236}">
                  <a16:creationId xmlns="" xmlns:a16="http://schemas.microsoft.com/office/drawing/2014/main" id="{37291442-86FC-46EB-9644-E6701814EBC6}"/>
                </a:ext>
              </a:extLst>
            </p:cNvPr>
            <p:cNvSpPr/>
            <p:nvPr/>
          </p:nvSpPr>
          <p:spPr>
            <a:xfrm>
              <a:off x="1656866" y="263873"/>
              <a:ext cx="10493332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defRPr/>
              </a:pPr>
              <a:r>
                <a:rPr lang="ru-RU" sz="2000" b="1" dirty="0">
                  <a:latin typeface="Arial Black" panose="020B0A04020102020204" pitchFamily="34" charset="0"/>
                  <a:ea typeface="Verdana" panose="020B0604030504040204" pitchFamily="34" charset="0"/>
                </a:rPr>
                <a:t>Последствия от «быстрого заработка»</a:t>
              </a:r>
            </a:p>
          </p:txBody>
        </p:sp>
        <p:cxnSp>
          <p:nvCxnSpPr>
            <p:cNvPr id="30" name="Прямая соединительная линия 29">
              <a:extLst>
                <a:ext uri="{FF2B5EF4-FFF2-40B4-BE49-F238E27FC236}">
                  <a16:creationId xmlns="" xmlns:a16="http://schemas.microsoft.com/office/drawing/2014/main" id="{ECE56C38-C124-4DE6-B97E-00691E48AABE}"/>
                </a:ext>
              </a:extLst>
            </p:cNvPr>
            <p:cNvCxnSpPr>
              <a:cxnSpLocks/>
            </p:cNvCxnSpPr>
            <p:nvPr/>
          </p:nvCxnSpPr>
          <p:spPr>
            <a:xfrm>
              <a:off x="2021747" y="83889"/>
              <a:ext cx="0" cy="654341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2481C1F3-6DA2-469E-91D8-3B70651ABFDC}"/>
              </a:ext>
            </a:extLst>
          </p:cNvPr>
          <p:cNvSpPr/>
          <p:nvPr/>
        </p:nvSpPr>
        <p:spPr>
          <a:xfrm>
            <a:off x="813973" y="889616"/>
            <a:ext cx="34118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  <a:ea typeface="Verdana" panose="020B0604030504040204" pitchFamily="34" charset="0"/>
              </a:rPr>
              <a:t>  </a:t>
            </a:r>
            <a:r>
              <a:rPr lang="ru-RU" dirty="0" smtClean="0">
                <a:latin typeface="Arial Black" panose="020B0A04020102020204" pitchFamily="34" charset="0"/>
                <a:ea typeface="Verdana" panose="020B0604030504040204" pitchFamily="34" charset="0"/>
              </a:rPr>
              <a:t>Гражданско-правовые</a:t>
            </a:r>
            <a:endParaRPr lang="ru-RU" dirty="0">
              <a:latin typeface="Arial Black" panose="020B0A04020102020204" pitchFamily="34" charset="0"/>
              <a:ea typeface="Verdana" panose="020B0604030504040204" pitchFamily="34" charset="0"/>
            </a:endParaRPr>
          </a:p>
        </p:txBody>
      </p:sp>
      <p:sp>
        <p:nvSpPr>
          <p:cNvPr id="31" name="Прямоугольник 30">
            <a:extLst>
              <a:ext uri="{FF2B5EF4-FFF2-40B4-BE49-F238E27FC236}">
                <a16:creationId xmlns="" xmlns:a16="http://schemas.microsoft.com/office/drawing/2014/main" id="{2FB60267-5CA3-46A8-978C-992528911E95}"/>
              </a:ext>
            </a:extLst>
          </p:cNvPr>
          <p:cNvSpPr/>
          <p:nvPr/>
        </p:nvSpPr>
        <p:spPr>
          <a:xfrm>
            <a:off x="4495750" y="1340586"/>
            <a:ext cx="3755369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ru-RU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Ст. 187 Уголовного кодекса РФ «Неправомерный </a:t>
            </a:r>
            <a:r>
              <a:rPr lang="ru-RU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оборот средств </a:t>
            </a:r>
            <a:r>
              <a:rPr lang="ru-RU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платежей»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(лишение свободы на срок до 7 лет)</a:t>
            </a:r>
          </a:p>
          <a:p>
            <a:pPr marL="285750" lvl="0" indent="-285750" algn="just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endParaRPr lang="ru-RU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  <a:defRPr/>
            </a:pPr>
            <a:r>
              <a:rPr lang="ru-RU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Ст. 159 </a:t>
            </a:r>
            <a:r>
              <a:rPr lang="ru-RU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Уголовного кодекса</a:t>
            </a:r>
            <a:r>
              <a:rPr lang="ru-RU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РФ </a:t>
            </a:r>
            <a:r>
              <a:rPr lang="ru-RU" dirty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«Мошенничество»</a:t>
            </a:r>
          </a:p>
          <a:p>
            <a:pPr lvl="0" algn="just">
              <a:defRPr/>
            </a:pP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(признание соучастником в мошенничестве – лишение свободы на срок до 10 лет)</a:t>
            </a:r>
          </a:p>
        </p:txBody>
      </p:sp>
      <p:sp>
        <p:nvSpPr>
          <p:cNvPr id="32" name="Прямоугольник 31">
            <a:extLst>
              <a:ext uri="{FF2B5EF4-FFF2-40B4-BE49-F238E27FC236}">
                <a16:creationId xmlns="" xmlns:a16="http://schemas.microsoft.com/office/drawing/2014/main" id="{7581F49D-AA36-4FBB-8EA0-8AE2153ABA4F}"/>
              </a:ext>
            </a:extLst>
          </p:cNvPr>
          <p:cNvSpPr/>
          <p:nvPr/>
        </p:nvSpPr>
        <p:spPr>
          <a:xfrm>
            <a:off x="8536692" y="1376607"/>
            <a:ext cx="329835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ru-RU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При блокировке денежных средств на счете </a:t>
            </a:r>
            <a:r>
              <a:rPr lang="ru-RU" dirty="0" err="1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дропа</a:t>
            </a:r>
            <a:r>
              <a:rPr lang="ru-RU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, «реальные владельцы» денег будут пытаться вернуть их </a:t>
            </a:r>
            <a:r>
              <a:rPr lang="ru-RU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любым способом</a:t>
            </a:r>
            <a:r>
              <a:rPr lang="en-US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 (</a:t>
            </a:r>
            <a:r>
              <a:rPr lang="ru-RU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в </a:t>
            </a:r>
            <a:r>
              <a:rPr lang="ru-RU" b="1" dirty="0" err="1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т.ч</a:t>
            </a:r>
            <a:r>
              <a:rPr lang="ru-RU" b="1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.   </a:t>
            </a:r>
            <a:r>
              <a:rPr lang="ru-RU" b="1" dirty="0" smtClean="0"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криминальным)</a:t>
            </a:r>
          </a:p>
        </p:txBody>
      </p:sp>
      <p:sp>
        <p:nvSpPr>
          <p:cNvPr id="3" name="Стрелка вниз 2"/>
          <p:cNvSpPr/>
          <p:nvPr/>
        </p:nvSpPr>
        <p:spPr>
          <a:xfrm>
            <a:off x="5594139" y="4421329"/>
            <a:ext cx="1257300" cy="592569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604355" y="5078431"/>
            <a:ext cx="9268691" cy="15634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845424" y="5079562"/>
            <a:ext cx="8902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Помимо ответственности перед законом, будут и другие последствия: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 smtClean="0"/>
              <a:t>Внесение информации о вас в базы данных банков и правоохранительных органов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 smtClean="0"/>
              <a:t>Проблемы дальнейшего трудоустройства </a:t>
            </a:r>
            <a:r>
              <a:rPr lang="ru-RU" b="1" dirty="0"/>
              <a:t>и </a:t>
            </a:r>
            <a:r>
              <a:rPr lang="ru-RU" b="1" dirty="0" smtClean="0"/>
              <a:t>получения любых банковских услуг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b="1" dirty="0" smtClean="0"/>
              <a:t>Испорченная на всю жизнь репутация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09121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ChangeAspect="1"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"/>
          <a:stretch/>
        </p:blipFill>
        <p:spPr>
          <a:xfrm>
            <a:off x="6790504" y="627409"/>
            <a:ext cx="5223156" cy="4058309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" r="58"/>
          <a:stretch/>
        </p:blipFill>
        <p:spPr>
          <a:xfrm>
            <a:off x="0" y="627409"/>
            <a:ext cx="6336874" cy="449417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" t="6"/>
          <a:stretch/>
        </p:blipFill>
        <p:spPr>
          <a:xfrm>
            <a:off x="4140251" y="2208179"/>
            <a:ext cx="4393245" cy="4377447"/>
          </a:xfrm>
          <a:prstGeom prst="rect">
            <a:avLst/>
          </a:prstGeom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07638" y="0"/>
            <a:ext cx="11712103" cy="808383"/>
          </a:xfrm>
        </p:spPr>
        <p:txBody>
          <a:bodyPr>
            <a:normAutofit/>
          </a:bodyPr>
          <a:lstStyle/>
          <a:p>
            <a:r>
              <a:rPr dirty="0" lang="ru-RU" smtClean="0" sz="3600">
                <a:solidFill>
                  <a:srgbClr val="FF0000"/>
                </a:solidFill>
                <a:latin charset="0" panose="020B0A04020102020204" pitchFamily="34" typeface="Arial Black"/>
                <a:cs charset="-79" panose="02010803020104030203" pitchFamily="2" typeface="Aharoni"/>
              </a:rPr>
              <a:t>УЧАСТНИК «СХЕМЫ» ОТВЕЧАЕТ ЗА ВСЁ </a:t>
            </a:r>
            <a:endParaRPr dirty="0" lang="ru-RU" sz="3600"/>
          </a:p>
        </p:txBody>
      </p:sp>
    </p:spTree>
    <p:extLst>
      <p:ext uri="{BB962C8B-B14F-4D97-AF65-F5344CB8AC3E}">
        <p14:creationId xmlns:p14="http://schemas.microsoft.com/office/powerpoint/2010/main" val="39552207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4709</TotalTime>
  <Words>813</Words>
  <Application>Microsoft Office PowerPoint</Application>
  <PresentationFormat>Произвольный</PresentationFormat>
  <Paragraphs>83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Обратная сторона «быстрого заработка»</vt:lpstr>
      <vt:lpstr>КАК НАХОДЯТ «ДРОПА»</vt:lpstr>
      <vt:lpstr>Презентация PowerPoint</vt:lpstr>
      <vt:lpstr>УЧАСТНИК «СХЕМЫ» ОТВЕЧАЕТ ЗА ВСЁ </vt:lpstr>
      <vt:lpstr>Еще одна опасность быть дропом</vt:lpstr>
      <vt:lpstr>Презентация PowerPoint</vt:lpstr>
      <vt:lpstr>Подумаем о будущем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ТЕМАТИЧЕСКАЯ СЕССИЯ</dc:title>
  <dc:creator>Яна</dc:creator>
  <cp:lastModifiedBy>Дмитрий Евг. Щепелев</cp:lastModifiedBy>
  <cp:revision>548</cp:revision>
  <dcterms:created xsi:type="dcterms:W3CDTF">2021-12-06T14:20:18Z</dcterms:created>
  <dcterms:modified xsi:type="dcterms:W3CDTF">2024-04-08T13:54:47Z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699617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