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281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5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506" userDrawn="1">
          <p15:clr>
            <a:srgbClr val="A4A3A4"/>
          </p15:clr>
        </p15:guide>
        <p15:guide id="2" orient="horz" pos="2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Евдокимова Светлана Эдуардовна" initials="ЕСЭ" lastIdx="0" clrIdx="0">
    <p:extLst>
      <p:ext uri="{19B8F6BF-5375-455C-9EA6-DF929625EA0E}">
        <p15:presenceInfo xmlns="" xmlns:p15="http://schemas.microsoft.com/office/powerpoint/2012/main" userId="Евдокимова Светлана Эдуард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C49"/>
    <a:srgbClr val="F5F01A"/>
    <a:srgbClr val="2CBF68"/>
    <a:srgbClr val="1DA188"/>
    <a:srgbClr val="1A6AB4"/>
    <a:srgbClr val="FE4520"/>
    <a:srgbClr val="D6E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 showGuides="1">
      <p:cViewPr>
        <p:scale>
          <a:sx n="115" d="100"/>
          <a:sy n="115" d="100"/>
        </p:scale>
        <p:origin x="-132" y="-54"/>
      </p:cViewPr>
      <p:guideLst>
        <p:guide orient="horz" pos="21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20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C0F08B4-96E4-4AF6-BF88-03CFAB1F5B76}" type="doc">
      <dgm:prSet loTypeId="urn:microsoft.com/office/officeart/2005/8/layout/radial4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>
          <a:defPPr/>
        </a:lstStyle>
        <a:p>
          <a:pPr/>
          <a:endParaRPr lang="ru-RU"/>
        </a:p>
      </dgm:t>
    </dgm:pt>
    <dgm:pt modelId="{E755FFF3-4BD3-4EBA-801C-31F0485E9F1D}" type="parTrans" cxnId="{FFB6BFF2-F721-4E1D-BC56-788B79CF9355}">
      <dgm:prSet/>
      <dgm:spPr/>
      <dgm:t>
        <a:bodyPr/>
        <a:lstStyle>
          <a:defPPr/>
        </a:lstStyle>
        <a:p>
          <a:pPr/>
          <a:endParaRPr lang="ru-RU"/>
        </a:p>
      </dgm:t>
    </dgm:pt>
    <dgm:pt modelId="{4229EF3D-EA07-4B0E-9AE0-764AAEC54FCC}">
      <dgm:prSet phldrT="[Текст]"/>
      <dgm:spPr/>
      <dgm:t>
        <a:bodyPr/>
        <a:lstStyle>
          <a:defPPr/>
        </a:lstStyle>
        <a:p>
          <a:pPr/>
          <a:r>
            <a:rPr lang="ru-RU" b="1" smtClean="0"/>
            <a:t>Становятся преступниками</a:t>
          </a:r>
          <a:endParaRPr lang="ru-RU" b="1"/>
        </a:p>
      </dgm:t>
    </dgm:pt>
    <dgm:pt modelId="{46F7887F-6C5F-4376-9C9A-06581FD839E8}" type="parTrans" cxnId="{84683714-0E99-41B7-BCBC-3F3269AEFFDB}">
      <dgm:prSet/>
      <dgm:spPr/>
      <dgm:t>
        <a:bodyPr/>
        <a:lstStyle>
          <a:defPPr/>
        </a:lstStyle>
        <a:p>
          <a:pPr/>
          <a:endParaRPr lang="ru-RU"/>
        </a:p>
      </dgm:t>
    </dgm:pt>
    <dgm:pt modelId="{822963ED-0AD9-4B84-A3B3-CA638062D482}">
      <dgm:prSet/>
      <dgm:spPr/>
      <dgm:t>
        <a:bodyPr/>
        <a:lstStyle>
          <a:defPPr/>
        </a:lstStyle>
        <a:p>
          <a:pPr/>
          <a:r>
            <a:rPr lang="ru-RU" smtClean="0"/>
            <a:t>курьеры, которые забирают деньги у пожилых людей, чтобы передать мошенникам</a:t>
          </a:r>
          <a:endParaRPr lang="ru-RU"/>
        </a:p>
      </dgm:t>
    </dgm:pt>
    <dgm:pt modelId="{8AA23BF0-F35C-4979-8A1F-2C7042ED87A9}" type="sibTrans" cxnId="{84683714-0E99-41B7-BCBC-3F3269AEFFDB}">
      <dgm:prSet/>
      <dgm:spPr/>
      <dgm:t>
        <a:bodyPr/>
        <a:lstStyle>
          <a:defPPr/>
        </a:lstStyle>
        <a:p>
          <a:pPr/>
          <a:endParaRPr lang="ru-RU"/>
        </a:p>
      </dgm:t>
    </dgm:pt>
    <dgm:pt modelId="{D49CD636-310E-427C-8514-79E9BB999194}" type="parTrans" cxnId="{A13F28E3-6470-49A0-ABA6-94CAB46A4D81}">
      <dgm:prSet/>
      <dgm:spPr/>
      <dgm:t>
        <a:bodyPr/>
        <a:lstStyle>
          <a:defPPr/>
        </a:lstStyle>
        <a:p>
          <a:pPr/>
          <a:endParaRPr lang="ru-RU"/>
        </a:p>
      </dgm:t>
    </dgm:pt>
    <dgm:pt modelId="{EF61ED53-8D64-4D94-88A7-C9F364DD3024}">
      <dgm:prSet/>
      <dgm:spPr/>
      <dgm:t>
        <a:bodyPr/>
        <a:lstStyle>
          <a:defPPr/>
        </a:lstStyle>
        <a:p>
          <a:pPr/>
          <a:r>
            <a:rPr lang="ru-RU"/>
            <a:t>Курьеры, осуществляющие доставку наркотиков и т.п. </a:t>
          </a:r>
        </a:p>
      </dgm:t>
    </dgm:pt>
    <dgm:pt modelId="{0D7BB4D3-ACC7-4BA8-BB45-EADB04819CBB}" type="sibTrans" cxnId="{A13F28E3-6470-49A0-ABA6-94CAB46A4D81}">
      <dgm:prSet/>
      <dgm:spPr/>
      <dgm:t>
        <a:bodyPr/>
        <a:lstStyle>
          <a:defPPr/>
        </a:lstStyle>
        <a:p>
          <a:pPr/>
          <a:endParaRPr lang="ru-RU"/>
        </a:p>
      </dgm:t>
    </dgm:pt>
    <dgm:pt modelId="{69C715B0-5E8F-4DAB-A2D1-2161BCDAD48C}" type="parTrans" cxnId="{14482556-F823-4B86-9E15-F439EC7EDB72}">
      <dgm:prSet/>
      <dgm:spPr/>
      <dgm:t>
        <a:bodyPr/>
        <a:lstStyle>
          <a:defPPr/>
        </a:lstStyle>
        <a:p>
          <a:pPr/>
          <a:endParaRPr lang="ru-RU"/>
        </a:p>
      </dgm:t>
    </dgm:pt>
    <dgm:pt modelId="{558C432A-3BA6-4C29-A7B9-159896BCB45C}">
      <dgm:prSet/>
      <dgm:spPr/>
      <dgm:t>
        <a:bodyPr/>
        <a:lstStyle>
          <a:defPPr/>
        </a:lstStyle>
        <a:p>
          <a:pPr/>
          <a:r>
            <a:rPr lang="ru-RU"/>
            <a:t>лица, которые совершают хищение денег  или иного имущества</a:t>
          </a:r>
        </a:p>
      </dgm:t>
    </dgm:pt>
    <dgm:pt modelId="{99728896-9A1B-4561-89C6-F4A88DFED37E}" type="sibTrans" cxnId="{14482556-F823-4B86-9E15-F439EC7EDB72}">
      <dgm:prSet/>
      <dgm:spPr/>
      <dgm:t>
        <a:bodyPr/>
        <a:lstStyle>
          <a:defPPr/>
        </a:lstStyle>
        <a:p>
          <a:pPr/>
          <a:endParaRPr lang="ru-RU"/>
        </a:p>
      </dgm:t>
    </dgm:pt>
    <dgm:pt modelId="{044953A0-E4F3-403C-BAC9-15E0CCE0B682}" type="parTrans" cxnId="{E9C34A16-001E-4DBF-9184-41AED44FDAC1}">
      <dgm:prSet/>
      <dgm:spPr/>
      <dgm:t>
        <a:bodyPr/>
        <a:lstStyle>
          <a:defPPr/>
        </a:lstStyle>
        <a:p>
          <a:pPr/>
          <a:endParaRPr lang="ru-RU"/>
        </a:p>
      </dgm:t>
    </dgm:pt>
    <dgm:pt modelId="{434B8B97-CB18-42C9-B0C2-F9E8780DF58C}">
      <dgm:prSet/>
      <dgm:spPr/>
      <dgm:t>
        <a:bodyPr/>
        <a:lstStyle>
          <a:defPPr/>
        </a:lstStyle>
        <a:p>
          <a:pPr/>
          <a:r>
            <a:rPr lang="ru-RU" smtClean="0"/>
            <a:t>лица, продающие свои банковские карты / сим-карты, или получающие на свои счета денежные средства от неизвестных лиц</a:t>
          </a:r>
          <a:endParaRPr lang="ru-RU"/>
        </a:p>
      </dgm:t>
    </dgm:pt>
    <dgm:pt modelId="{D2DF5501-E1B5-4A9B-BF22-CFB2116807FE}" type="sibTrans" cxnId="{E9C34A16-001E-4DBF-9184-41AED44FDAC1}">
      <dgm:prSet/>
      <dgm:spPr/>
      <dgm:t>
        <a:bodyPr/>
        <a:lstStyle>
          <a:defPPr/>
        </a:lstStyle>
        <a:p>
          <a:pPr/>
          <a:endParaRPr lang="ru-RU"/>
        </a:p>
      </dgm:t>
    </dgm:pt>
    <dgm:pt modelId="{643544FD-378F-4D9B-AAA5-CF7F4B47ACFD}" type="sibTrans" cxnId="{FFB6BFF2-F721-4E1D-BC56-788B79CF9355}">
      <dgm:prSet/>
      <dgm:spPr/>
      <dgm:t>
        <a:bodyPr/>
        <a:lstStyle>
          <a:defPPr/>
        </a:lstStyle>
        <a:p>
          <a:pPr/>
          <a:endParaRPr lang="ru-RU"/>
        </a:p>
      </dgm:t>
    </dgm:pt>
    <dgm:pt modelId="{4C1F3349-524D-4978-B6E6-EAC130925408}" type="parTrans" cxnId="{7B44F930-3CA4-4CB5-816D-218D63C27107}">
      <dgm:prSet/>
      <dgm:spPr/>
      <dgm:t>
        <a:bodyPr/>
        <a:lstStyle>
          <a:defPPr/>
        </a:lstStyle>
        <a:p>
          <a:pPr/>
          <a:endParaRPr lang="ru-RU"/>
        </a:p>
      </dgm:t>
    </dgm:pt>
    <dgm:pt modelId="{2C01DA5D-F022-476A-AF7E-A28F7C20313A}">
      <dgm:prSet/>
      <dgm:spPr/>
      <dgm:t>
        <a:bodyPr/>
        <a:lstStyle>
          <a:defPPr/>
        </a:lstStyle>
        <a:p>
          <a:pPr/>
          <a:endParaRPr lang="ru-RU"/>
        </a:p>
      </dgm:t>
    </dgm:pt>
    <dgm:pt modelId="{2A1A79ED-8E6C-4F33-9CCA-2900E1492BBF}" type="sibTrans" cxnId="{7B44F930-3CA4-4CB5-816D-218D63C27107}">
      <dgm:prSet/>
      <dgm:spPr/>
      <dgm:t>
        <a:bodyPr/>
        <a:lstStyle>
          <a:defPPr/>
        </a:lstStyle>
        <a:p>
          <a:pPr/>
          <a:endParaRPr lang="ru-RU"/>
        </a:p>
      </dgm:t>
    </dgm:pt>
    <dgm:pt modelId="{7CE0CCC0-ED36-4431-835B-15A88F4CC479}" type="parTrans" cxnId="{7729D7C3-E882-4492-AE35-5C8422C285C6}">
      <dgm:prSet/>
      <dgm:spPr/>
      <dgm:t>
        <a:bodyPr/>
        <a:lstStyle>
          <a:defPPr/>
        </a:lstStyle>
        <a:p>
          <a:pPr/>
          <a:endParaRPr lang="ru-RU"/>
        </a:p>
      </dgm:t>
    </dgm:pt>
    <dgm:pt modelId="{F1D28FDD-092C-4615-8C80-75698E7F89C6}">
      <dgm:prSet/>
      <dgm:spPr/>
      <dgm:t>
        <a:bodyPr/>
        <a:lstStyle>
          <a:defPPr/>
        </a:lstStyle>
        <a:p>
          <a:pPr/>
          <a:endParaRPr lang="ru-RU"/>
        </a:p>
      </dgm:t>
    </dgm:pt>
    <dgm:pt modelId="{620B18A3-AD02-419B-A1B7-FAAE683B9AE6}" type="sibTrans" cxnId="{7729D7C3-E882-4492-AE35-5C8422C285C6}">
      <dgm:prSet/>
      <dgm:spPr/>
      <dgm:t>
        <a:bodyPr/>
        <a:lstStyle>
          <a:defPPr/>
        </a:lstStyle>
        <a:p>
          <a:pPr/>
          <a:endParaRPr lang="ru-RU"/>
        </a:p>
      </dgm:t>
    </dgm:pt>
    <dgm:pt modelId="{09473C18-3DC4-426E-8E42-77CE0272CA9D}" type="parTrans" cxnId="{8E33150C-ACB6-4746-9079-903465A5FC34}">
      <dgm:prSet/>
      <dgm:spPr/>
      <dgm:t>
        <a:bodyPr/>
        <a:lstStyle>
          <a:defPPr/>
        </a:lstStyle>
        <a:p>
          <a:pPr/>
          <a:endParaRPr lang="ru-RU"/>
        </a:p>
      </dgm:t>
    </dgm:pt>
    <dgm:pt modelId="{893CBE40-373F-4D3A-8D3D-D8F76104688E}">
      <dgm:prSet/>
      <dgm:spPr/>
      <dgm:t>
        <a:bodyPr/>
        <a:lstStyle>
          <a:defPPr/>
        </a:lstStyle>
        <a:p>
          <a:pPr/>
          <a:endParaRPr lang="ru-RU"/>
        </a:p>
      </dgm:t>
    </dgm:pt>
    <dgm:pt modelId="{7F6C3B9B-817F-4F4A-8143-9BC8A30ADE56}" type="sibTrans" cxnId="{8E33150C-ACB6-4746-9079-903465A5FC34}">
      <dgm:prSet/>
      <dgm:spPr/>
      <dgm:t>
        <a:bodyPr/>
        <a:lstStyle>
          <a:defPPr/>
        </a:lstStyle>
        <a:p>
          <a:pPr/>
          <a:endParaRPr lang="ru-RU"/>
        </a:p>
      </dgm:t>
    </dgm:pt>
    <dgm:pt modelId="{9BF44175-7BF8-412F-A13C-E936C8ADA080}" type="parTrans" cxnId="{6AFC5EA4-0103-48AE-A80A-B604D0198491}">
      <dgm:prSet/>
      <dgm:spPr/>
      <dgm:t>
        <a:bodyPr/>
        <a:lstStyle>
          <a:defPPr/>
        </a:lstStyle>
        <a:p>
          <a:pPr/>
          <a:endParaRPr lang="ru-RU"/>
        </a:p>
      </dgm:t>
    </dgm:pt>
    <dgm:pt modelId="{1CCF4558-A0E9-4E08-824C-F166F80ECBFD}">
      <dgm:prSet/>
      <dgm:spPr/>
      <dgm:t>
        <a:bodyPr/>
        <a:lstStyle>
          <a:defPPr/>
        </a:lstStyle>
        <a:p>
          <a:pPr/>
          <a:endParaRPr lang="ru-RU"/>
        </a:p>
      </dgm:t>
    </dgm:pt>
    <dgm:pt modelId="{B40BBEFA-7373-4CB2-97D6-E2E03355AE14}" type="sibTrans" cxnId="{6AFC5EA4-0103-48AE-A80A-B604D0198491}">
      <dgm:prSet/>
      <dgm:spPr/>
      <dgm:t>
        <a:bodyPr/>
        <a:lstStyle>
          <a:defPPr/>
        </a:lstStyle>
        <a:p>
          <a:pPr/>
          <a:endParaRPr lang="ru-RU"/>
        </a:p>
      </dgm:t>
    </dgm:pt>
    <dgm:pt modelId="{F2F7389C-64D3-4A94-9157-A80D3BFC101B}" type="parTrans" cxnId="{2714B9B3-B3A9-44C8-9B06-FABB3ED014E2}">
      <dgm:prSet/>
      <dgm:spPr/>
      <dgm:t>
        <a:bodyPr/>
        <a:lstStyle>
          <a:defPPr/>
        </a:lstStyle>
        <a:p>
          <a:pPr/>
          <a:endParaRPr lang="ru-RU"/>
        </a:p>
      </dgm:t>
    </dgm:pt>
    <dgm:pt modelId="{E2D6854B-4B27-48EF-BA67-76584E17D83F}">
      <dgm:prSet/>
      <dgm:spPr/>
      <dgm:t>
        <a:bodyPr/>
        <a:lstStyle>
          <a:defPPr/>
        </a:lstStyle>
        <a:p>
          <a:pPr/>
          <a:endParaRPr lang="ru-RU"/>
        </a:p>
      </dgm:t>
    </dgm:pt>
    <dgm:pt modelId="{6358EDA1-02E3-4135-B67E-344839E1B393}" type="sibTrans" cxnId="{2714B9B3-B3A9-44C8-9B06-FABB3ED014E2}">
      <dgm:prSet/>
      <dgm:spPr/>
      <dgm:t>
        <a:bodyPr/>
        <a:lstStyle>
          <a:defPPr/>
        </a:lstStyle>
        <a:p>
          <a:pPr/>
          <a:endParaRPr lang="ru-RU"/>
        </a:p>
      </dgm:t>
    </dgm:pt>
    <dgm:pt modelId="{26E3E8F9-13B2-4055-8C1A-34770953A5AA}" type="parTrans" cxnId="{174B1E18-5380-434A-9039-E29A3DD427B7}">
      <dgm:prSet/>
      <dgm:spPr/>
      <dgm:t>
        <a:bodyPr/>
        <a:lstStyle>
          <a:defPPr/>
        </a:lstStyle>
        <a:p>
          <a:pPr/>
          <a:endParaRPr lang="ru-RU"/>
        </a:p>
      </dgm:t>
    </dgm:pt>
    <dgm:pt modelId="{A40FC87D-6D2D-42DA-9107-24D035DEAD7A}">
      <dgm:prSet/>
      <dgm:spPr/>
      <dgm:t>
        <a:bodyPr/>
        <a:lstStyle>
          <a:defPPr/>
        </a:lstStyle>
        <a:p>
          <a:pPr/>
          <a:endParaRPr lang="ru-RU"/>
        </a:p>
      </dgm:t>
    </dgm:pt>
    <dgm:pt modelId="{ADDD8AEE-0620-40DD-972F-7BE854CDC6FD}" type="sibTrans" cxnId="{174B1E18-5380-434A-9039-E29A3DD427B7}">
      <dgm:prSet/>
      <dgm:spPr/>
      <dgm:t>
        <a:bodyPr/>
        <a:lstStyle>
          <a:defPPr/>
        </a:lstStyle>
        <a:p>
          <a:pPr/>
          <a:endParaRPr lang="ru-RU"/>
        </a:p>
      </dgm:t>
    </dgm:pt>
    <dgm:pt modelId="{32C1B83D-7FA8-49ED-9801-8A766351F63D}" type="pres">
      <dgm:prSet presAssocID="{DC0F08B4-96E4-4AF6-BF88-03CFAB1F5B76}" presName="cycle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68D69BCC-A8F8-4ABC-B87D-EDD688B1AF80}" type="pres">
      <dgm:prSet presAssocID="{4229EF3D-EA07-4B0E-9AE0-764AAEC54FCC}" presName="centerShape" presStyleLbl="node0" presStyleCnt="1"/>
      <dgm:spPr/>
      <dgm:t>
        <a:bodyPr/>
        <a:lstStyle>
          <a:defPPr/>
        </a:lstStyle>
        <a:p>
          <a:pPr/>
          <a:endParaRPr lang="ru-RU"/>
        </a:p>
      </dgm:t>
    </dgm:pt>
    <dgm:pt modelId="{0529D859-433F-4C99-8A03-B736ADDDB72B}" type="pres">
      <dgm:prSet presAssocID="{46F7887F-6C5F-4376-9C9A-06581FD839E8}" presName="parTrans" presStyleLbl="bgSibTrans2D1" presStyleCnt="4" custLinFactNeighborX="6320" custLinFactNeighborY="-40454"/>
      <dgm:spPr/>
      <dgm:t>
        <a:bodyPr/>
        <a:lstStyle>
          <a:defPPr/>
        </a:lstStyle>
        <a:p>
          <a:pPr/>
          <a:endParaRPr lang="ru-RU"/>
        </a:p>
      </dgm:t>
    </dgm:pt>
    <dgm:pt modelId="{480E0619-86FB-45A7-846D-5249CE418D60}" type="pres">
      <dgm:prSet presAssocID="{822963ED-0AD9-4B84-A3B3-CA638062D482}" presName="node" presStyleLbl="node1" presStyleCnt="4" custScaleX="134045" custScaleY="102323" custRadScaleRad="106227" custRadScaleInc="-1929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C9D1B26-845C-4274-8183-47F8058105F6}" type="pres">
      <dgm:prSet presAssocID="{D49CD636-310E-427C-8514-79E9BB999194}" presName="parTrans" presStyleLbl="bgSibTrans2D1" presStyleIdx="1" presStyleCnt="4"/>
      <dgm:spPr/>
      <dgm:t>
        <a:bodyPr/>
        <a:lstStyle>
          <a:defPPr/>
        </a:lstStyle>
        <a:p>
          <a:pPr/>
          <a:endParaRPr lang="ru-RU"/>
        </a:p>
      </dgm:t>
    </dgm:pt>
    <dgm:pt modelId="{CCA20178-ADFD-47E9-AC8F-82A88E9C2397}" type="pres">
      <dgm:prSet presAssocID="{EF61ED53-8D64-4D94-88A7-C9F364DD3024}" presName="node" presStyleLbl="node1" presStyleIdx="1" presStyleCnt="4" custScaleX="155797" custScaleY="91801" custRadScaleRad="114696" custRadScaleInc="-3235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A3D0C5F0-FC80-47DE-8C6E-2B574062B71C}" type="pres">
      <dgm:prSet presAssocID="{69C715B0-5E8F-4DAB-A2D1-2161BCDAD48C}" presName="parTrans" presStyleLbl="bgSibTrans2D1" presStyleIdx="2" presStyleCnt="4"/>
      <dgm:spPr/>
      <dgm:t>
        <a:bodyPr/>
        <a:lstStyle>
          <a:defPPr/>
        </a:lstStyle>
        <a:p>
          <a:pPr/>
          <a:endParaRPr lang="ru-RU"/>
        </a:p>
      </dgm:t>
    </dgm:pt>
    <dgm:pt modelId="{F9C9BBDE-FA76-4E34-A89A-108D25FF792F}" type="pres">
      <dgm:prSet presAssocID="{558C432A-3BA6-4C29-A7B9-159896BCB45C}" presName="node" presStyleLbl="node1" presStyleIdx="2" presStyleCnt="4" custScaleX="162546" custScaleY="94680" custRadScaleRad="109522" custRadScaleInc="26112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F5B4016-22D0-4A11-B368-455324967FC2}" type="pres">
      <dgm:prSet presAssocID="{044953A0-E4F3-403C-BAC9-15E0CCE0B682}" presName="parTrans" presStyleLbl="bgSibTrans2D1" presStyleIdx="3" presStyleCnt="4" custLinFactNeighborX="-9061" custLinFactNeighborY="-40454"/>
      <dgm:spPr/>
      <dgm:t>
        <a:bodyPr/>
        <a:lstStyle>
          <a:defPPr/>
        </a:lstStyle>
        <a:p>
          <a:pPr/>
          <a:endParaRPr lang="ru-RU"/>
        </a:p>
      </dgm:t>
    </dgm:pt>
    <dgm:pt modelId="{A97E21E9-541C-4683-944A-77E4FE31B88D}" type="pres">
      <dgm:prSet presAssocID="{434B8B97-CB18-42C9-B0C2-F9E8780DF58C}" presName="node" presStyleLbl="node1" presStyleIdx="3" presStyleCnt="4" custScaleX="135336" custScaleY="100684" custRadScaleRad="101523" custRadScaleInc="2015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FFB6BFF2-F721-4E1D-BC56-788B79CF9355}" srcId="{DC0F08B4-96E4-4AF6-BF88-03CFAB1F5B76}" destId="{4229EF3D-EA07-4B0E-9AE0-764AAEC54FCC}" srcOrd="0" destOrd="0" parTransId="{E755FFF3-4BD3-4EBA-801C-31F0485E9F1D}" sibTransId="{643544FD-378F-4D9B-AAA5-CF7F4B47ACFD}"/>
    <dgm:cxn modelId="{84683714-0E99-41B7-BCBC-3F3269AEFFDB}" srcId="{4229EF3D-EA07-4B0E-9AE0-764AAEC54FCC}" destId="{822963ED-0AD9-4B84-A3B3-CA638062D482}" srcOrd="0" destOrd="0" parTransId="{46F7887F-6C5F-4376-9C9A-06581FD839E8}" sibTransId="{8AA23BF0-F35C-4979-8A1F-2C7042ED87A9}"/>
    <dgm:cxn modelId="{A13F28E3-6470-49A0-ABA6-94CAB46A4D81}" srcId="{4229EF3D-EA07-4B0E-9AE0-764AAEC54FCC}" destId="{EF61ED53-8D64-4D94-88A7-C9F364DD3024}" srcOrd="1" destOrd="0" parTransId="{D49CD636-310E-427C-8514-79E9BB999194}" sibTransId="{0D7BB4D3-ACC7-4BA8-BB45-EADB04819CBB}"/>
    <dgm:cxn modelId="{14482556-F823-4B86-9E15-F439EC7EDB72}" srcId="{4229EF3D-EA07-4B0E-9AE0-764AAEC54FCC}" destId="{558C432A-3BA6-4C29-A7B9-159896BCB45C}" srcOrd="2" destOrd="0" parTransId="{69C715B0-5E8F-4DAB-A2D1-2161BCDAD48C}" sibTransId="{99728896-9A1B-4561-89C6-F4A88DFED37E}"/>
    <dgm:cxn modelId="{E9C34A16-001E-4DBF-9184-41AED44FDAC1}" srcId="{4229EF3D-EA07-4B0E-9AE0-764AAEC54FCC}" destId="{434B8B97-CB18-42C9-B0C2-F9E8780DF58C}" srcOrd="3" destOrd="0" parTransId="{044953A0-E4F3-403C-BAC9-15E0CCE0B682}" sibTransId="{D2DF5501-E1B5-4A9B-BF22-CFB2116807FE}"/>
    <dgm:cxn modelId="{7B44F930-3CA4-4CB5-816D-218D63C27107}" srcId="{DC0F08B4-96E4-4AF6-BF88-03CFAB1F5B76}" destId="{2C01DA5D-F022-476A-AF7E-A28F7C20313A}" srcOrd="1" destOrd="0" parTransId="{4C1F3349-524D-4978-B6E6-EAC130925408}" sibTransId="{2A1A79ED-8E6C-4F33-9CCA-2900E1492BBF}"/>
    <dgm:cxn modelId="{7729D7C3-E882-4492-AE35-5C8422C285C6}" srcId="{DC0F08B4-96E4-4AF6-BF88-03CFAB1F5B76}" destId="{F1D28FDD-092C-4615-8C80-75698E7F89C6}" srcOrd="2" destOrd="0" parTransId="{7CE0CCC0-ED36-4431-835B-15A88F4CC479}" sibTransId="{620B18A3-AD02-419B-A1B7-FAAE683B9AE6}"/>
    <dgm:cxn modelId="{8E33150C-ACB6-4746-9079-903465A5FC34}" srcId="{DC0F08B4-96E4-4AF6-BF88-03CFAB1F5B76}" destId="{893CBE40-373F-4D3A-8D3D-D8F76104688E}" srcOrd="3" destOrd="0" parTransId="{09473C18-3DC4-426E-8E42-77CE0272CA9D}" sibTransId="{7F6C3B9B-817F-4F4A-8143-9BC8A30ADE56}"/>
    <dgm:cxn modelId="{6AFC5EA4-0103-48AE-A80A-B604D0198491}" srcId="{DC0F08B4-96E4-4AF6-BF88-03CFAB1F5B76}" destId="{1CCF4558-A0E9-4E08-824C-F166F80ECBFD}" srcOrd="4" destOrd="0" parTransId="{9BF44175-7BF8-412F-A13C-E936C8ADA080}" sibTransId="{B40BBEFA-7373-4CB2-97D6-E2E03355AE14}"/>
    <dgm:cxn modelId="{2714B9B3-B3A9-44C8-9B06-FABB3ED014E2}" srcId="{DC0F08B4-96E4-4AF6-BF88-03CFAB1F5B76}" destId="{E2D6854B-4B27-48EF-BA67-76584E17D83F}" srcOrd="5" destOrd="0" parTransId="{F2F7389C-64D3-4A94-9157-A80D3BFC101B}" sibTransId="{6358EDA1-02E3-4135-B67E-344839E1B393}"/>
    <dgm:cxn modelId="{174B1E18-5380-434A-9039-E29A3DD427B7}" srcId="{DC0F08B4-96E4-4AF6-BF88-03CFAB1F5B76}" destId="{A40FC87D-6D2D-42DA-9107-24D035DEAD7A}" srcOrd="6" destOrd="0" parTransId="{26E3E8F9-13B2-4055-8C1A-34770953A5AA}" sibTransId="{ADDD8AEE-0620-40DD-972F-7BE854CDC6FD}"/>
    <dgm:cxn modelId="{533735DB-13B7-4255-BACB-8B5A61B629FA}" type="presOf" srcId="{DC0F08B4-96E4-4AF6-BF88-03CFAB1F5B76}" destId="{32C1B83D-7FA8-49ED-9801-8A766351F63D}" srcOrd="0" destOrd="0" presId="urn:microsoft.com/office/officeart/2005/8/layout/radial4"/>
    <dgm:cxn modelId="{A737F9EE-83F2-490B-BEA4-559E0BDF5ADC}" type="presParOf" srcId="{32C1B83D-7FA8-49ED-9801-8A766351F63D}" destId="{68D69BCC-A8F8-4ABC-B87D-EDD688B1AF80}" srcOrd="0" destOrd="0" presId="urn:microsoft.com/office/officeart/2005/8/layout/radial4"/>
    <dgm:cxn modelId="{49E0FA7A-3DE7-4105-9057-63BEB88EBFC2}" type="presOf" srcId="{4229EF3D-EA07-4B0E-9AE0-764AAEC54FCC}" destId="{68D69BCC-A8F8-4ABC-B87D-EDD688B1AF80}" srcOrd="0" destOrd="0" presId="urn:microsoft.com/office/officeart/2005/8/layout/radial4"/>
    <dgm:cxn modelId="{657E9456-F913-4100-82CC-8847963C2BEB}" type="presParOf" srcId="{32C1B83D-7FA8-49ED-9801-8A766351F63D}" destId="{0529D859-433F-4C99-8A03-B736ADDDB72B}" srcOrd="1" destOrd="0" presId="urn:microsoft.com/office/officeart/2005/8/layout/radial4"/>
    <dgm:cxn modelId="{F04807CD-1544-45BD-AD53-48E9289C1402}" type="presOf" srcId="{46F7887F-6C5F-4376-9C9A-06581FD839E8}" destId="{0529D859-433F-4C99-8A03-B736ADDDB72B}" srcOrd="0" destOrd="0" presId="urn:microsoft.com/office/officeart/2005/8/layout/radial4"/>
    <dgm:cxn modelId="{4AD89537-B56D-4EDA-B7C5-7FFFA24E8259}" type="presParOf" srcId="{32C1B83D-7FA8-49ED-9801-8A766351F63D}" destId="{480E0619-86FB-45A7-846D-5249CE418D60}" srcOrd="2" destOrd="0" presId="urn:microsoft.com/office/officeart/2005/8/layout/radial4"/>
    <dgm:cxn modelId="{A7A0707E-B398-48BA-AA7C-CFFB95A66880}" type="presOf" srcId="{822963ED-0AD9-4B84-A3B3-CA638062D482}" destId="{480E0619-86FB-45A7-846D-5249CE418D60}" srcOrd="0" destOrd="0" presId="urn:microsoft.com/office/officeart/2005/8/layout/radial4"/>
    <dgm:cxn modelId="{9D01FCB4-B292-4ECD-A912-D64BCC985C18}" type="presParOf" srcId="{32C1B83D-7FA8-49ED-9801-8A766351F63D}" destId="{0C9D1B26-845C-4274-8183-47F8058105F6}" srcOrd="3" destOrd="0" presId="urn:microsoft.com/office/officeart/2005/8/layout/radial4"/>
    <dgm:cxn modelId="{F66BF9A8-A6A1-40E7-9882-EC9FE85AFB37}" type="presOf" srcId="{D49CD636-310E-427C-8514-79E9BB999194}" destId="{0C9D1B26-845C-4274-8183-47F8058105F6}" srcOrd="0" destOrd="0" presId="urn:microsoft.com/office/officeart/2005/8/layout/radial4"/>
    <dgm:cxn modelId="{EA95B27E-6661-4045-B3F9-F8DE85296DD9}" type="presParOf" srcId="{32C1B83D-7FA8-49ED-9801-8A766351F63D}" destId="{CCA20178-ADFD-47E9-AC8F-82A88E9C2397}" srcOrd="4" destOrd="0" presId="urn:microsoft.com/office/officeart/2005/8/layout/radial4"/>
    <dgm:cxn modelId="{5AC547FF-1F49-4293-80E0-22D752719CAD}" type="presOf" srcId="{EF61ED53-8D64-4D94-88A7-C9F364DD3024}" destId="{CCA20178-ADFD-47E9-AC8F-82A88E9C2397}" srcOrd="0" destOrd="0" presId="urn:microsoft.com/office/officeart/2005/8/layout/radial4"/>
    <dgm:cxn modelId="{F5AFD32F-C1BC-4A3B-B49C-1E69FC6AED80}" type="presParOf" srcId="{32C1B83D-7FA8-49ED-9801-8A766351F63D}" destId="{A3D0C5F0-FC80-47DE-8C6E-2B574062B71C}" srcOrd="5" destOrd="0" presId="urn:microsoft.com/office/officeart/2005/8/layout/radial4"/>
    <dgm:cxn modelId="{18D1B623-7084-412B-B492-24353D65BC08}" type="presOf" srcId="{69C715B0-5E8F-4DAB-A2D1-2161BCDAD48C}" destId="{A3D0C5F0-FC80-47DE-8C6E-2B574062B71C}" srcOrd="0" destOrd="0" presId="urn:microsoft.com/office/officeart/2005/8/layout/radial4"/>
    <dgm:cxn modelId="{646C2524-FE3C-4011-9EED-10676861E572}" type="presParOf" srcId="{32C1B83D-7FA8-49ED-9801-8A766351F63D}" destId="{F9C9BBDE-FA76-4E34-A89A-108D25FF792F}" srcOrd="6" destOrd="0" presId="urn:microsoft.com/office/officeart/2005/8/layout/radial4"/>
    <dgm:cxn modelId="{2A97C897-E5AB-4EF6-899F-4FDAD5FCA635}" type="presOf" srcId="{558C432A-3BA6-4C29-A7B9-159896BCB45C}" destId="{F9C9BBDE-FA76-4E34-A89A-108D25FF792F}" srcOrd="0" destOrd="0" presId="urn:microsoft.com/office/officeart/2005/8/layout/radial4"/>
    <dgm:cxn modelId="{D7C39BB3-4278-4877-B373-629F1392E0BD}" type="presParOf" srcId="{32C1B83D-7FA8-49ED-9801-8A766351F63D}" destId="{3F5B4016-22D0-4A11-B368-455324967FC2}" srcOrd="7" destOrd="0" presId="urn:microsoft.com/office/officeart/2005/8/layout/radial4"/>
    <dgm:cxn modelId="{303CBE4D-0FDC-473B-990D-D73B14A168B2}" type="presOf" srcId="{044953A0-E4F3-403C-BAC9-15E0CCE0B682}" destId="{3F5B4016-22D0-4A11-B368-455324967FC2}" srcOrd="0" destOrd="0" presId="urn:microsoft.com/office/officeart/2005/8/layout/radial4"/>
    <dgm:cxn modelId="{D4598B8D-906C-4462-AAEB-9F5B5F122DF3}" type="presParOf" srcId="{32C1B83D-7FA8-49ED-9801-8A766351F63D}" destId="{A97E21E9-541C-4683-944A-77E4FE31B88D}" srcOrd="8" destOrd="0" presId="urn:microsoft.com/office/officeart/2005/8/layout/radial4"/>
    <dgm:cxn modelId="{BF0408B2-4D7F-43F0-9629-740D02A5F25C}" type="presOf" srcId="{434B8B97-CB18-42C9-B0C2-F9E8780DF58C}" destId="{A97E21E9-541C-4683-944A-77E4FE31B88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68D69BCC-A8F8-4ABC-B87D-EDD688B1AF80}">
      <dsp:nvSpPr>
        <dsp:cNvPr id="6" name=""/>
        <dsp:cNvSpPr/>
      </dsp:nvSpPr>
      <dsp:spPr>
        <a:xfrm>
          <a:off x="4128736" y="2898334"/>
          <a:ext cx="2792640" cy="27926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>
          <a:defPPr/>
        </a:lstStyle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Становятся преступниками</a:t>
          </a:r>
          <a:endParaRPr lang="ru-RU" sz="2200" b="1" kern="1200"/>
        </a:p>
      </dsp:txBody>
      <dsp:txXfrm>
        <a:off x="4537708" y="3307307"/>
        <a:ext cx="1974695" cy="1974695"/>
      </dsp:txXfrm>
    </dsp:sp>
    <dsp:sp modelId="{0529D859-433F-4C99-8A03-B736ADDDB72B}">
      <dsp:nvSpPr>
        <dsp:cNvPr id="7" name=""/>
        <dsp:cNvSpPr/>
      </dsp:nvSpPr>
      <dsp:spPr>
        <a:xfrm rot="11184176">
          <a:off x="1912908" y="3279349"/>
          <a:ext cx="2243565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480E0619-86FB-45A7-846D-5249CE418D60}">
      <dsp:nvSpPr>
        <dsp:cNvPr id="8" name=""/>
        <dsp:cNvSpPr/>
      </dsp:nvSpPr>
      <dsp:spPr>
        <a:xfrm>
          <a:off x="0" y="2788318"/>
          <a:ext cx="3556224" cy="2171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>
          <a:defPPr/>
        </a:lstStyle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курьеры, которые забирают деньги у пожилых людей, чтобы передать мошенникам</a:t>
          </a:r>
          <a:endParaRPr lang="ru-RU" sz="2200" kern="1200"/>
        </a:p>
      </dsp:txBody>
      <dsp:txXfrm>
        <a:off x="63607" y="2851925"/>
        <a:ext cx="3429010" cy="2044496"/>
      </dsp:txXfrm>
    </dsp:sp>
    <dsp:sp modelId="{0C9D1B26-845C-4274-8183-47F8058105F6}">
      <dsp:nvSpPr>
        <dsp:cNvPr id="9" name=""/>
        <dsp:cNvSpPr/>
      </dsp:nvSpPr>
      <dsp:spPr>
        <a:xfrm rot="13826415">
          <a:off x="2428660" y="1709944"/>
          <a:ext cx="2579873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CCA20178-ADFD-47E9-AC8F-82A88E9C2397}">
      <dsp:nvSpPr>
        <dsp:cNvPr id="10" name=""/>
        <dsp:cNvSpPr/>
      </dsp:nvSpPr>
      <dsp:spPr>
        <a:xfrm>
          <a:off x="830405" y="139209"/>
          <a:ext cx="4133307" cy="1948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>
          <a:defPPr/>
        </a:lstStyle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Курьеры, осуществляющие доставку наркотиков и т.п. </a:t>
          </a:r>
        </a:p>
      </dsp:txBody>
      <dsp:txXfrm>
        <a:off x="887471" y="196275"/>
        <a:ext cx="4019174" cy="1834257"/>
      </dsp:txXfrm>
    </dsp:sp>
    <dsp:sp modelId="{A3D0C5F0-FC80-47DE-8C6E-2B574062B71C}">
      <dsp:nvSpPr>
        <dsp:cNvPr id="11" name=""/>
        <dsp:cNvSpPr/>
      </dsp:nvSpPr>
      <dsp:spPr>
        <a:xfrm rot="18405024">
          <a:off x="5961430" y="1702707"/>
          <a:ext cx="2403969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F9C9BBDE-FA76-4E34-A89A-108D25FF792F}">
      <dsp:nvSpPr>
        <dsp:cNvPr id="12" name=""/>
        <dsp:cNvSpPr/>
      </dsp:nvSpPr>
      <dsp:spPr>
        <a:xfrm>
          <a:off x="5726419" y="132821"/>
          <a:ext cx="4312358" cy="200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>
          <a:defPPr/>
        </a:lstStyle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лица, которые совершают хищение денег  или иного имущества</a:t>
          </a:r>
        </a:p>
      </dsp:txBody>
      <dsp:txXfrm>
        <a:off x="5785275" y="191677"/>
        <a:ext cx="4194646" cy="1891782"/>
      </dsp:txXfrm>
    </dsp:sp>
    <dsp:sp modelId="{3F5B4016-22D0-4A11-B368-455324967FC2}">
      <dsp:nvSpPr>
        <dsp:cNvPr id="13" name=""/>
        <dsp:cNvSpPr/>
      </dsp:nvSpPr>
      <dsp:spPr>
        <a:xfrm rot="21244212">
          <a:off x="6838440" y="3307526"/>
          <a:ext cx="2132022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A97E21E9-541C-4683-944A-77E4FE31B88D}">
      <dsp:nvSpPr>
        <dsp:cNvPr id="14" name=""/>
        <dsp:cNvSpPr/>
      </dsp:nvSpPr>
      <dsp:spPr>
        <a:xfrm>
          <a:off x="7362703" y="2848861"/>
          <a:ext cx="3590475" cy="213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>
          <a:defPPr/>
        </a:lstStyle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лица, продающие свои банковские карты / сим-карты, или получающие на свои счета денежные средства от неизвестных лиц</a:t>
          </a:r>
          <a:endParaRPr lang="ru-RU" sz="2200" kern="1200"/>
        </a:p>
      </dsp:txBody>
      <dsp:txXfrm>
        <a:off x="7425291" y="2911449"/>
        <a:ext cx="3465299" cy="2011746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fact="0.27"/>
        </dgm:ruleLst>
      </dgm:if>
      <dgm:else name="Name23">
        <dgm:ruleLst>
          <dgm:rule type="w" for="ch" forName="centerShape" fact="0.27"/>
          <dgm:rule type="w" for="ch" forName="node" fact="0.7"/>
        </dgm:ruleLst>
      </dgm:else>
    </dgm:choose>
    <dgm:forEach name="Name24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/>
            </dgm:ruleLst>
          </dgm:layoutNod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36B80015-7BC7-4F37-8F73-7A7434E3F5D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5A418810-A8F5-4275-AC50-B15A68A20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72042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BE40AF5C-9FD7-4437-9572-FE0C800BD75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5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BE40AF5C-9FD7-4437-9572-FE0C800BD75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2598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249541-BDFD-4C74-979B-C33254955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0531F7C-D7A5-4A8B-B835-2BBEC9AA8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FF24E2-DD4D-4891-87AE-7772DB46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C20C6C-D776-491B-A3EB-B19DB90857C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A580D3-D70B-4C5A-92E4-374C7217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9A4A28-049B-4772-9947-D19CB5C8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49F6AB81-6EA9-4053-A405-09F233D42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360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AD4D58-87E1-4829-B787-56DECA5C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EAA409-0326-49BA-9C0F-C3BF1CC46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B37905-6BA4-439E-BEED-AC75A1C5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C20C6C-D776-491B-A3EB-B19DB90857C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5CBBD7-8B00-4AA7-86F6-6961208F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AE5181-67A2-4422-B8EA-5B43407B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49F6AB81-6EA9-4053-A405-09F233D42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1752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C58D87-BC83-4701-B213-81D33C1E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3AB196-6082-4349-B759-040FB106A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defPPr/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972219-1FF7-4A27-94D4-6A8FD0CE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C20C6C-D776-491B-A3EB-B19DB90857C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97584F-5296-4E37-B22A-BC83741E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D8A3E9-0C6B-4E77-8745-5B2A50C4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49F6AB81-6EA9-4053-A405-09F233D42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994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07DD27-A5A7-42B1-990B-F4CDC34A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B5CBB9-9158-4FE0-ADA2-A38A8FBE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7D7DA8-6329-4246-95F4-770807E4F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74D50E1-DCB4-4E11-8844-3E8195E86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010361B-BAD9-4434-9898-E2722C5A2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CD1E2CB-F808-4EE5-A570-20DE9CEC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C20C6C-D776-491B-A3EB-B19DB90857C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33D3005-E276-4211-A04F-53663B17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30AF7B9-5FC2-4426-8453-F18EAA4B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49F6AB81-6EA9-4053-A405-09F233D42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502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C0DDE5-4C27-4DC7-8464-AA0672D1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7A3967-AA80-4A9C-A826-5378A0E4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A5A984-9CE8-497B-9DD4-D1345B994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00C20C6C-D776-491B-A3EB-B19DB90857C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7ADED9-87CC-45AD-B247-FFC4C0588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D41361-5F6E-478D-9B78-B38CBAA37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9F6AB81-6EA9-4053-A405-09F233D42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3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5930" t="14899" r="23929" b="1537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01439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232" y="148816"/>
            <a:ext cx="10429568" cy="500113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72 Black" panose="020b0a04030603020204" pitchFamily="34" charset="0"/>
                <a:cs typeface="72 Black" panose="020b0a04030603020204" pitchFamily="34" charset="0"/>
              </a:rPr>
              <a:t>Еще одна опасность быть дропом</a:t>
            </a:r>
            <a:endParaRPr lang="ru-RU" sz="240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353" y="1868996"/>
            <a:ext cx="3190299" cy="43513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8BD3B73-D435-4262-B540-DF2D1D1A3DB5}"/>
              </a:ext>
            </a:extLst>
          </p:cNvPr>
          <p:cNvSpPr/>
          <p:nvPr/>
        </p:nvSpPr>
        <p:spPr>
          <a:xfrm>
            <a:off x="855406" y="799898"/>
            <a:ext cx="1106036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just">
              <a:spcBef>
                <a:spcPts val="1200"/>
              </a:spcBef>
              <a:defRPr/>
            </a:pP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элементов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шантажа и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подстраховки при наборе дропов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(требуют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соискателя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в развернутом виде и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с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политическими лозунгами либо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видеоролик, на котором будущий дроп не только представляется, но и выкрикивает политические или даже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экстремистские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лозунги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пятиугольник 26">
            <a:extLst>
              <a:ext uri="{FF2B5EF4-FFF2-40B4-BE49-F238E27FC236}">
                <a16:creationId xmlns="" xmlns:a16="http://schemas.microsoft.com/office/drawing/2014/main" id="{45ED928D-9B61-4F64-96DF-7AC6E32A9739}"/>
              </a:ext>
            </a:extLst>
          </p:cNvPr>
          <p:cNvSpPr/>
          <p:nvPr/>
        </p:nvSpPr>
        <p:spPr>
          <a:xfrm>
            <a:off x="395575" y="648929"/>
            <a:ext cx="528657" cy="543786"/>
          </a:xfrm>
          <a:prstGeom prst="homePlate">
            <a:avLst/>
          </a:prstGeom>
          <a:solidFill>
            <a:srgbClr val="32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z="200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903" y="6211955"/>
            <a:ext cx="443973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скриншота из видео, публикуемого в телеграмм-канале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703" y="1868996"/>
            <a:ext cx="3359817" cy="43513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17742" y="6227602"/>
            <a:ext cx="377173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объявления о найме дропов в телеграм-канале</a:t>
            </a:r>
          </a:p>
        </p:txBody>
      </p:sp>
    </p:spTree>
    <p:extLst>
      <p:ext uri="{BB962C8B-B14F-4D97-AF65-F5344CB8AC3E}">
        <p14:creationId xmlns:p14="http://schemas.microsoft.com/office/powerpoint/2010/main" val="116061310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A6A94B5-9BE7-4C85-84B5-EC52F6DDAEAD}"/>
              </a:ext>
            </a:extLst>
          </p:cNvPr>
          <p:cNvSpPr/>
          <p:nvPr/>
        </p:nvSpPr>
        <p:spPr>
          <a:xfrm>
            <a:off x="542081" y="235669"/>
            <a:ext cx="115446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>
              <a:defRPr/>
            </a:pPr>
            <a:r>
              <a:rPr lang="ru-RU" sz="2000" b="1" smtClean="0">
                <a:latin typeface="Arial Black" panose="020b0a04020102020204" pitchFamily="34" charset="0"/>
                <a:ea typeface="Verdana" panose="020b0604030504040204" pitchFamily="34" charset="0"/>
              </a:rPr>
              <a:t>Признаки «ловушек» </a:t>
            </a:r>
            <a:r>
              <a:rPr lang="ru-RU" sz="2000" b="1">
                <a:latin typeface="Arial Black" panose="020b0a04020102020204" pitchFamily="34" charset="0"/>
                <a:ea typeface="Verdana" panose="020b0604030504040204" pitchFamily="34" charset="0"/>
              </a:rPr>
              <a:t>для </a:t>
            </a:r>
            <a:r>
              <a:rPr lang="ru-RU" sz="2000" b="1" smtClean="0">
                <a:latin typeface="Arial Black" panose="020b0a04020102020204" pitchFamily="34" charset="0"/>
                <a:ea typeface="Verdana" panose="020b0604030504040204" pitchFamily="34" charset="0"/>
              </a:rPr>
              <a:t>вовлечения в дропы:</a:t>
            </a:r>
            <a:endParaRPr lang="ru-RU" sz="2000" b="1">
              <a:latin typeface="Arial Black" panose="020b0604020202020204" pitchFamily="34" charset="0"/>
              <a:ea typeface="Verdana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3229DC5-758A-4ADB-917C-3951BBA57E87}"/>
              </a:ext>
            </a:extLst>
          </p:cNvPr>
          <p:cNvCxnSpPr/>
          <p:nvPr/>
        </p:nvCxnSpPr>
        <p:spPr>
          <a:xfrm flipH="1">
            <a:off x="542081" y="0"/>
            <a:ext cx="0" cy="6543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108FFE36-409B-405B-B9A5-444024A7FF84}"/>
              </a:ext>
            </a:extLst>
          </p:cNvPr>
          <p:cNvGrpSpPr/>
          <p:nvPr/>
        </p:nvGrpSpPr>
        <p:grpSpPr>
          <a:xfrm>
            <a:off x="839666" y="868052"/>
            <a:ext cx="621166" cy="453005"/>
            <a:chOff x="1212534" y="2929038"/>
            <a:chExt cx="441931" cy="45300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4D2661C4-7728-4F21-BF31-A88AC009E820}"/>
                </a:ext>
              </a:extLst>
            </p:cNvPr>
            <p:cNvSpPr/>
            <p:nvPr/>
          </p:nvSpPr>
          <p:spPr>
            <a:xfrm>
              <a:off x="1212534" y="2929038"/>
              <a:ext cx="4419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/>
            </a:lstStyle>
            <a:p>
              <a:pPr lvl="0">
                <a:defRPr/>
              </a:pPr>
              <a:r>
                <a:rPr lang="ru-RU" sz="2000" b="1">
                  <a:solidFill>
                    <a:srgbClr val="32C066"/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</a:t>
              </a:r>
              <a:r>
                <a:rPr lang="ru-RU" b="1">
                  <a:solidFill>
                    <a:srgbClr val="32C066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BE81DB65-71F3-4F0B-9FF2-898528E81612}"/>
                </a:ext>
              </a:extLst>
            </p:cNvPr>
            <p:cNvCxnSpPr/>
            <p:nvPr/>
          </p:nvCxnSpPr>
          <p:spPr>
            <a:xfrm flipH="1">
              <a:off x="1578630" y="2929038"/>
              <a:ext cx="0" cy="453005"/>
            </a:xfrm>
            <a:prstGeom prst="line">
              <a:avLst/>
            </a:prstGeom>
            <a:ln>
              <a:solidFill>
                <a:srgbClr val="32C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B1D964DA-A023-4287-BE05-CC541CAE68C1}"/>
              </a:ext>
            </a:extLst>
          </p:cNvPr>
          <p:cNvGrpSpPr/>
          <p:nvPr/>
        </p:nvGrpSpPr>
        <p:grpSpPr>
          <a:xfrm>
            <a:off x="835208" y="894165"/>
            <a:ext cx="10731783" cy="1294174"/>
            <a:chOff x="1212534" y="2061421"/>
            <a:chExt cx="8885808" cy="1294174"/>
          </a:xfrm>
        </p:grpSpPr>
        <p:sp>
          <p:nvSpPr>
            <p:cNvPr id="32" name="Заголовок 7">
              <a:extLst>
                <a:ext uri="{FF2B5EF4-FFF2-40B4-BE49-F238E27FC236}">
                  <a16:creationId xmlns="" xmlns:a16="http://schemas.microsoft.com/office/drawing/2014/main" id="{A042E38C-D2AE-4D44-A7AD-266E7CD5B1C4}"/>
                </a:ext>
              </a:extLst>
            </p:cNvPr>
            <p:cNvSpPr txBox="1"/>
            <p:nvPr/>
          </p:nvSpPr>
          <p:spPr>
            <a:xfrm>
              <a:off x="1730544" y="2061421"/>
              <a:ext cx="8367798" cy="385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/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вас уверяют, что можно заработать большие деньги, прилагая минимум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усилий</a:t>
              </a:r>
              <a:endPara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CEBEE9DB-280B-4255-882A-CA263AF68ABB}"/>
                </a:ext>
              </a:extLst>
            </p:cNvPr>
            <p:cNvGrpSpPr/>
            <p:nvPr/>
          </p:nvGrpSpPr>
          <p:grpSpPr>
            <a:xfrm>
              <a:off x="1212534" y="2902590"/>
              <a:ext cx="441931" cy="453005"/>
              <a:chOff x="1212534" y="2902590"/>
              <a:chExt cx="441931" cy="453005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D273D6ED-1E13-4DAB-A901-9961E695B724}"/>
                  </a:ext>
                </a:extLst>
              </p:cNvPr>
              <p:cNvSpPr/>
              <p:nvPr/>
            </p:nvSpPr>
            <p:spPr>
              <a:xfrm>
                <a:off x="1212534" y="292903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r>
                  <a:rPr lang="ru-RU" sz="2000" b="1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b="1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="" xmlns:a16="http://schemas.microsoft.com/office/drawing/2014/main" id="{24FC7FB4-F893-42AE-BC6F-7D80FACB2D79}"/>
                  </a:ext>
                </a:extLst>
              </p:cNvPr>
              <p:cNvCxnSpPr/>
              <p:nvPr/>
            </p:nvCxnSpPr>
            <p:spPr>
              <a:xfrm flipH="1">
                <a:off x="1642288" y="290259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1761782"/>
            <a:ext cx="10768522" cy="1163319"/>
            <a:chOff x="1212534" y="2192276"/>
            <a:chExt cx="9592984" cy="1163319"/>
          </a:xfrm>
        </p:grpSpPr>
        <p:sp>
          <p:nvSpPr>
            <p:cNvPr id="37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/>
            <p:nvPr/>
          </p:nvSpPr>
          <p:spPr>
            <a:xfrm>
              <a:off x="1763863" y="2192276"/>
              <a:ext cx="9041655" cy="5159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/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для получения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«работы»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вам нужно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предоставить (передать или продать)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свою банковскую карту или оформленную на вас сим-карту </a:t>
              </a:r>
              <a:endPara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1212534" y="2902590"/>
              <a:ext cx="455607" cy="453005"/>
              <a:chOff x="1212534" y="2902590"/>
              <a:chExt cx="455607" cy="453005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1212534" y="292903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r>
                  <a:rPr lang="ru-RU" sz="2000" b="1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b="1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/>
              <p:nvPr/>
            </p:nvCxnSpPr>
            <p:spPr>
              <a:xfrm flipH="1">
                <a:off x="1668141" y="290259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2516146"/>
            <a:ext cx="10768253" cy="1365357"/>
            <a:chOff x="1060134" y="3825026"/>
            <a:chExt cx="9754327" cy="1152409"/>
          </a:xfrm>
        </p:grpSpPr>
        <p:sp>
          <p:nvSpPr>
            <p:cNvPr id="26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/>
            <p:nvPr/>
          </p:nvSpPr>
          <p:spPr>
            <a:xfrm>
              <a:off x="1543619" y="3825026"/>
              <a:ext cx="9270842" cy="4301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/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для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заработка вам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нужно предоставить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принять на свою карту и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обналичить денежный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перевод или отправить полученный денежный перевод еще куда-либо</a:t>
              </a:r>
              <a:endPara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1060134" y="4524430"/>
              <a:ext cx="458429" cy="453005"/>
              <a:chOff x="1060134" y="4524430"/>
              <a:chExt cx="458429" cy="453005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1060134" y="455087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r>
                  <a:rPr lang="ru-RU" sz="2000" b="1" smtClean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b="1" smtClean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ru-RU" b="1">
                  <a:solidFill>
                    <a:srgbClr val="32C066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/>
              <p:nvPr/>
            </p:nvCxnSpPr>
            <p:spPr>
              <a:xfrm flipH="1">
                <a:off x="1518563" y="452443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4329943"/>
            <a:ext cx="10700389" cy="679953"/>
            <a:chOff x="991450" y="4383900"/>
            <a:chExt cx="9620015" cy="679953"/>
          </a:xfrm>
        </p:grpSpPr>
        <p:sp>
          <p:nvSpPr>
            <p:cNvPr id="45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/>
            <p:nvPr/>
          </p:nvSpPr>
          <p:spPr>
            <a:xfrm>
              <a:off x="1500452" y="4583955"/>
              <a:ext cx="9111013" cy="4798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/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endPara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991450" y="4383900"/>
              <a:ext cx="445999" cy="400110"/>
              <a:chOff x="991450" y="4383900"/>
              <a:chExt cx="445999" cy="400110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991450" y="4383900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r>
                  <a:rPr lang="ru-RU" sz="2000" b="1" smtClean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b="1" smtClean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ru-RU" b="1">
                  <a:solidFill>
                    <a:srgbClr val="32C066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/>
              <p:nvPr/>
            </p:nvCxnSpPr>
            <p:spPr>
              <a:xfrm flipH="1">
                <a:off x="1437448" y="4383900"/>
                <a:ext cx="1" cy="40011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90136" y="4242032"/>
            <a:ext cx="10387464" cy="1336976"/>
            <a:chOff x="1022982" y="3600109"/>
            <a:chExt cx="8824091" cy="1313660"/>
          </a:xfrm>
        </p:grpSpPr>
        <p:sp>
          <p:nvSpPr>
            <p:cNvPr id="50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/>
            <p:nvPr/>
          </p:nvSpPr>
          <p:spPr>
            <a:xfrm>
              <a:off x="1502064" y="3600109"/>
              <a:ext cx="8345009" cy="5799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/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супервыгодное предложение о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«работе»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поступило через социальные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сети, мессенджеры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электронную почту, а отправитель вам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незнаком</a:t>
              </a:r>
              <a:endPara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2699DE09-4F25-4503-9B4E-F7FF71E0F8E8}"/>
                </a:ext>
              </a:extLst>
            </p:cNvPr>
            <p:cNvSpPr/>
            <p:nvPr/>
          </p:nvSpPr>
          <p:spPr>
            <a:xfrm>
              <a:off x="1022982" y="4550878"/>
              <a:ext cx="441931" cy="3628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/>
            </a:lstStyle>
            <a:p>
              <a:pPr lvl="0">
                <a:defRPr/>
              </a:pPr>
              <a:endParaRPr lang="ru-RU" b="1">
                <a:solidFill>
                  <a:srgbClr val="32C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60832" y="3137351"/>
            <a:ext cx="966082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у компании нет сайта или на официальном сайте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компании, которая, якобы, предлагает вам работу, нет ни слова о вакансиях и о работе, включающей перевод денег (и об этом даже не слышали в отделе кадров компании)</a:t>
            </a:r>
          </a:p>
        </p:txBody>
      </p:sp>
    </p:spTree>
    <p:extLst>
      <p:ext uri="{BB962C8B-B14F-4D97-AF65-F5344CB8AC3E}">
        <p14:creationId xmlns:p14="http://schemas.microsoft.com/office/powerpoint/2010/main" val="344737458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pPr algn="ctr"/>
            <a:r>
              <a:rPr lang="ru-RU" sz="3200" b="1" smtClean="0">
                <a:latin typeface="+mn-lt"/>
              </a:rPr>
              <a:t>Подумаем о будущем</a:t>
            </a:r>
            <a:endParaRPr lang="ru-RU" sz="3200" b="1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 lnSpcReduction="10000"/>
          </a:bodyPr>
          <a:lstStyle>
            <a:defPPr/>
          </a:lstStyle>
          <a:p>
            <a:pPr algn="ctr">
              <a:defRPr/>
            </a:pPr>
            <a:r>
              <a:rPr lang="ru-RU" sz="2400" b="1"/>
              <a:t>Даже самое маленькое необдуманное действие </a:t>
            </a:r>
            <a:r>
              <a:rPr lang="ru-RU" sz="2400" b="1" smtClean="0"/>
              <a:t>может </a:t>
            </a:r>
            <a:r>
              <a:rPr lang="ru-RU" sz="2400" b="1"/>
              <a:t>поломать Вам не только карьеру, но и судьбу, а также создать массу проблем Вашим близким, как в текущем моменте, так и в </a:t>
            </a:r>
            <a:r>
              <a:rPr lang="ru-RU" sz="2400" b="1" smtClean="0"/>
              <a:t>будущем: </a:t>
            </a:r>
          </a:p>
          <a:p>
            <a:pPr>
              <a:buFontTx/>
              <a:buChar char="-"/>
              <a:defRPr/>
            </a:pPr>
            <a:r>
              <a:rPr lang="ru-RU" sz="2400" i="1" smtClean="0"/>
              <a:t>уголовная </a:t>
            </a:r>
            <a:r>
              <a:rPr lang="ru-RU" sz="2400" i="1"/>
              <a:t>ответственность и судимость, взыскание имущества, </a:t>
            </a:r>
            <a:endParaRPr lang="ru-RU" sz="2400" i="1" smtClean="0"/>
          </a:p>
          <a:p>
            <a:pPr>
              <a:buFontTx/>
              <a:buChar char="-"/>
              <a:defRPr/>
            </a:pPr>
            <a:r>
              <a:rPr lang="ru-RU" sz="2400" i="1" smtClean="0"/>
              <a:t>моральные проблемы для родителей и родных, </a:t>
            </a:r>
          </a:p>
          <a:p>
            <a:pPr>
              <a:buFontTx/>
              <a:buChar char="-"/>
              <a:defRPr/>
            </a:pPr>
            <a:r>
              <a:rPr lang="ru-RU" sz="2400" i="1" smtClean="0"/>
              <a:t>осуждение </a:t>
            </a:r>
            <a:r>
              <a:rPr lang="ru-RU" sz="2400" i="1"/>
              <a:t>окружающих, </a:t>
            </a:r>
            <a:endParaRPr lang="ru-RU" sz="2400" i="1" smtClean="0"/>
          </a:p>
          <a:p>
            <a:pPr>
              <a:buFontTx/>
              <a:buChar char="-"/>
              <a:defRPr/>
            </a:pPr>
            <a:r>
              <a:rPr lang="ru-RU" sz="2400" i="1" smtClean="0"/>
              <a:t>проблемы </a:t>
            </a:r>
            <a:r>
              <a:rPr lang="ru-RU" sz="2400" i="1"/>
              <a:t>дальнейшего трудоустройства, </a:t>
            </a:r>
            <a:endParaRPr lang="ru-RU" sz="2400" i="1" smtClean="0"/>
          </a:p>
          <a:p>
            <a:pPr>
              <a:buFontTx/>
              <a:buChar char="-"/>
              <a:defRPr/>
            </a:pPr>
            <a:r>
              <a:rPr lang="ru-RU" sz="2400" i="1" smtClean="0"/>
              <a:t>сложности </a:t>
            </a:r>
            <a:r>
              <a:rPr lang="ru-RU" sz="2400" i="1"/>
              <a:t>при попытке получения услуг банков</a:t>
            </a:r>
            <a:r>
              <a:rPr lang="ru-RU" sz="2400" i="1" smtClean="0"/>
              <a:t>,</a:t>
            </a:r>
          </a:p>
          <a:p>
            <a:pPr>
              <a:buFontTx/>
              <a:buChar char="-"/>
              <a:defRPr/>
            </a:pPr>
            <a:r>
              <a:rPr lang="ru-RU" sz="2400" i="1" smtClean="0"/>
              <a:t>невозможность </a:t>
            </a:r>
            <a:r>
              <a:rPr lang="ru-RU" sz="2400" i="1"/>
              <a:t>трудоустройства родных (братьев, сестер, детей, в т.ч. будущих) на престижную работу, даже в далекой перспективе) </a:t>
            </a:r>
            <a:r>
              <a:rPr lang="ru-RU" sz="2400" b="1"/>
              <a:t>!!!</a:t>
            </a:r>
          </a:p>
          <a:p>
            <a:pPr>
              <a:defRPr/>
            </a:pPr>
            <a:endParaRPr lang="ru-RU" sz="2400" b="1" i="1"/>
          </a:p>
          <a:p>
            <a:pPr algn="ctr">
              <a:defRPr/>
            </a:pPr>
            <a:r>
              <a:rPr lang="ru-RU" sz="2400" b="1" i="1"/>
              <a:t>Берегите себя и своих близких!</a:t>
            </a:r>
            <a:endParaRPr lang="ru-RU" sz="2400" i="1"/>
          </a:p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2125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1002" y="1690741"/>
            <a:ext cx="5353384" cy="36513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71008" y="1280516"/>
            <a:ext cx="5183188" cy="4529975"/>
          </a:xfrm>
        </p:spPr>
        <p:txBody>
          <a:bodyPr anchor="ctr">
            <a:normAutofit/>
          </a:bodyPr>
          <a:lstStyle>
            <a:defPPr/>
          </a:lstStyle>
          <a:p>
            <a:pPr algn="ctr"/>
            <a:r>
              <a:rPr lang="ru-RU"/>
              <a:t>Использование мошенниками подростков и детей </a:t>
            </a:r>
          </a:p>
          <a:p>
            <a:pPr algn="ctr"/>
            <a:r>
              <a:rPr lang="ru-RU"/>
              <a:t>для хищения денег у родителей</a:t>
            </a:r>
          </a:p>
          <a:p>
            <a:pPr algn="ctr"/>
            <a:r>
              <a:rPr lang="ru-RU" b="0" smtClean="0"/>
              <a:t>Многие </a:t>
            </a:r>
            <a:r>
              <a:rPr lang="ru-RU" b="0"/>
              <a:t>школьники используют банковские карты, привязанные к счету родителей или оформленные на себя (если у них уже есть паспорт). Иногда через детей мошенники пытаются добраться не только до денег, но и до документов взрослых</a:t>
            </a:r>
            <a:r>
              <a:rPr lang="ru-RU"/>
              <a:t>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954577" y="324091"/>
            <a:ext cx="10799619" cy="694481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3600" smtClean="0">
                <a:latin typeface="+mj-lt"/>
                <a:ea typeface="Calibri" panose="020f0502020204030204" pitchFamily="34" charset="0"/>
              </a:rPr>
              <a:t>Дети и молодежь</a:t>
            </a:r>
            <a:endParaRPr lang="ru-RU" sz="3600" smtClean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301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569" t="21897" r="41820" b="12001"/>
          <a:stretch>
            <a:fillRect/>
          </a:stretch>
        </p:blipFill>
        <p:spPr>
          <a:xfrm>
            <a:off x="6244045" y="0"/>
            <a:ext cx="2682241" cy="6905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t="4279" r="12015" b="18681"/>
          <a:stretch>
            <a:fillRect/>
          </a:stretch>
        </p:blipFill>
        <p:spPr>
          <a:xfrm>
            <a:off x="2579201" y="0"/>
            <a:ext cx="3540948" cy="6715125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96091" y="1907177"/>
            <a:ext cx="2429692" cy="22642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tx1"/>
                </a:solidFill>
                <a:cs typeface="Aharoni" panose="02010803020104030203" pitchFamily="2" charset="-79"/>
              </a:rPr>
              <a:t>НОВАЯ ПРИМАНКА</a:t>
            </a:r>
            <a:endParaRPr lang="ru-RU" b="1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8821781" y="0"/>
            <a:ext cx="3143795" cy="22642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tx1"/>
                </a:solidFill>
                <a:cs typeface="Aharoni" panose="02010803020104030203" pitchFamily="2" charset="-79"/>
              </a:rPr>
              <a:t>НОВЫЙ ВИРУС</a:t>
            </a:r>
            <a:endParaRPr lang="ru-RU" b="1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838455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4" y="0"/>
            <a:ext cx="123348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6" y="323850"/>
            <a:ext cx="3578789" cy="33740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35291" y="2899955"/>
            <a:ext cx="2960915" cy="3526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/>
            <a:r>
              <a:rPr lang="ru-RU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Мошенник: «Для получения бесплатного оружия нужны номера из смс которые придут на телефон»</a:t>
            </a:r>
          </a:p>
          <a:p>
            <a:pPr/>
            <a:endParaRPr lang="ru-RU" smtClean="0"/>
          </a:p>
          <a:p>
            <a:pPr/>
            <a:r>
              <a:rPr lang="ru-RU" smtClean="0"/>
              <a:t>СЫН: «МАМ ДАЙ СВОЙ ТЕЛЕФОН НА 5 МИНУТ, Я ЭЛЕКТРОННЫЙ ДНЕВНИК ПОСМОТРЮ»</a:t>
            </a:r>
          </a:p>
          <a:p>
            <a:pPr/>
            <a:endParaRPr lang="ru-RU"/>
          </a:p>
          <a:p>
            <a:pPr/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БАНК: Ваш код </a:t>
            </a:r>
            <a:r>
              <a:rPr lang="ru-RU">
                <a:solidFill>
                  <a:schemeClr val="bg2">
                    <a:lumMod val="10000"/>
                  </a:schemeClr>
                </a:solidFill>
              </a:rPr>
              <a:t>****</a:t>
            </a:r>
          </a:p>
          <a:p>
            <a:pPr/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для перевода 10 000 рублей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41352" r="27391" b="13237"/>
          <a:stretch>
            <a:fillRect/>
          </a:stretch>
        </p:blipFill>
        <p:spPr>
          <a:xfrm>
            <a:off x="5897217" y="2899955"/>
            <a:ext cx="2782020" cy="3958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7922" r="12211" b="45701"/>
          <a:stretch>
            <a:fillRect/>
          </a:stretch>
        </p:blipFill>
        <p:spPr>
          <a:xfrm>
            <a:off x="8679237" y="2899955"/>
            <a:ext cx="3512763" cy="39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498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B23700DD-F178-43AD-8448-8EA8B77413E4}"/>
              </a:ext>
            </a:extLst>
          </p:cNvPr>
          <p:cNvGrpSpPr/>
          <p:nvPr/>
        </p:nvGrpSpPr>
        <p:grpSpPr>
          <a:xfrm>
            <a:off x="308344" y="100667"/>
            <a:ext cx="11704191" cy="834735"/>
            <a:chOff x="2021747" y="83889"/>
            <a:chExt cx="9757578" cy="834735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B7E336F9-0EEC-4808-8B33-7188CD6C767A}"/>
                </a:ext>
              </a:extLst>
            </p:cNvPr>
            <p:cNvSpPr/>
            <p:nvPr/>
          </p:nvSpPr>
          <p:spPr>
            <a:xfrm>
              <a:off x="2116867" y="87627"/>
              <a:ext cx="96624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/>
            </a:lstStyle>
            <a:p>
              <a:pPr lvl="0">
                <a:defRPr/>
              </a:pPr>
              <a:r>
                <a:rPr lang="ru-RU" sz="24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Типовая схема </a:t>
              </a:r>
              <a:r>
                <a:rPr lang="ru-RU" sz="2400" b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вовлечения молодежи в </a:t>
              </a:r>
              <a:r>
                <a:rPr lang="ru-RU" sz="24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криминальный </a:t>
              </a:r>
              <a:r>
                <a:rPr lang="ru-RU" sz="2400" b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бизнес </a:t>
              </a:r>
              <a:r>
                <a:rPr lang="ru-RU" sz="24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в качестве дропов </a:t>
              </a: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8201F4D7-4A09-483F-8309-0FA2CAF1EED1}"/>
                </a:ext>
              </a:extLst>
            </p:cNvPr>
            <p:cNvCxnSpPr/>
            <p:nvPr/>
          </p:nvCxnSpPr>
          <p:spPr>
            <a:xfrm flipH="1">
              <a:off x="2021747" y="83889"/>
              <a:ext cx="0" cy="6543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единительная линия 83">
            <a:extLst>
              <a:ext uri="{FF2B5EF4-FFF2-40B4-BE49-F238E27FC236}">
                <a16:creationId xmlns="" xmlns:a16="http://schemas.microsoft.com/office/drawing/2014/main" id="{8284FF48-F521-4D36-A168-F6E0B3ABE528}"/>
              </a:ext>
            </a:extLst>
          </p:cNvPr>
          <p:cNvCxnSpPr/>
          <p:nvPr/>
        </p:nvCxnSpPr>
        <p:spPr>
          <a:xfrm>
            <a:off x="343186" y="3739727"/>
            <a:ext cx="5991112" cy="24115"/>
          </a:xfrm>
          <a:prstGeom prst="line">
            <a:avLst/>
          </a:prstGeom>
          <a:ln w="76200">
            <a:solidFill>
              <a:srgbClr val="F2F3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DC4E3885-342F-4F02-A6A0-B05757010049}"/>
              </a:ext>
            </a:extLst>
          </p:cNvPr>
          <p:cNvGrpSpPr/>
          <p:nvPr/>
        </p:nvGrpSpPr>
        <p:grpSpPr>
          <a:xfrm rot="10800000">
            <a:off x="2022177" y="2454389"/>
            <a:ext cx="257175" cy="1389676"/>
            <a:chOff x="542924" y="3400425"/>
            <a:chExt cx="257175" cy="2075676"/>
          </a:xfrm>
        </p:grpSpPr>
        <p:sp>
          <p:nvSpPr>
            <p:cNvPr id="89" name="Овал 88">
              <a:extLst>
                <a:ext uri="{FF2B5EF4-FFF2-40B4-BE49-F238E27FC236}">
                  <a16:creationId xmlns="" xmlns:a16="http://schemas.microsoft.com/office/drawing/2014/main" id="{A238C985-2C08-47F1-A01A-795D17C02A11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70C0"/>
                  </a:gs>
                  <a:gs pos="100000">
                    <a:srgbClr val="2CBF6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="" xmlns:a16="http://schemas.microsoft.com/office/drawing/2014/main" id="{FA1AE3B4-DF26-48A0-9075-801EE7F3EBA4}"/>
                </a:ext>
              </a:extLst>
            </p:cNvPr>
            <p:cNvCxnSpPr/>
            <p:nvPr/>
          </p:nvCxnSpPr>
          <p:spPr>
            <a:xfrm rot="10800000" flipH="1" flipV="1">
              <a:off x="669130" y="3638548"/>
              <a:ext cx="2" cy="1837553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70C0"/>
                  </a:gs>
                  <a:gs pos="100000">
                    <a:srgbClr val="2CBF68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>
            <a:extLst>
              <a:ext uri="{FF2B5EF4-FFF2-40B4-BE49-F238E27FC236}">
                <a16:creationId xmlns="" xmlns:a16="http://schemas.microsoft.com/office/drawing/2014/main" id="{773ADEE0-5EC4-4CF3-9A8F-8891794F655D}"/>
              </a:ext>
            </a:extLst>
          </p:cNvPr>
          <p:cNvGrpSpPr/>
          <p:nvPr/>
        </p:nvGrpSpPr>
        <p:grpSpPr>
          <a:xfrm>
            <a:off x="3510257" y="3674314"/>
            <a:ext cx="257175" cy="1259193"/>
            <a:chOff x="542924" y="3400425"/>
            <a:chExt cx="257175" cy="2105943"/>
          </a:xfrm>
        </p:grpSpPr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EEB6A05A-F6ED-48BB-964C-F6B5F82710A5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B050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93" name="Прямая соединительная линия 92">
              <a:extLst>
                <a:ext uri="{FF2B5EF4-FFF2-40B4-BE49-F238E27FC236}">
                  <a16:creationId xmlns="" xmlns:a16="http://schemas.microsoft.com/office/drawing/2014/main" id="{5B0F032D-036E-4F64-AA64-64BBC84D2D7C}"/>
                </a:ext>
              </a:extLst>
            </p:cNvPr>
            <p:cNvCxnSpPr/>
            <p:nvPr/>
          </p:nvCxnSpPr>
          <p:spPr>
            <a:xfrm>
              <a:off x="669130" y="3638549"/>
              <a:ext cx="2381" cy="186781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B050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DC78899F-4E55-4A84-B143-EC37C643927D}"/>
              </a:ext>
            </a:extLst>
          </p:cNvPr>
          <p:cNvSpPr/>
          <p:nvPr/>
        </p:nvSpPr>
        <p:spPr>
          <a:xfrm>
            <a:off x="6700058" y="2084695"/>
            <a:ext cx="5378528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Участие в преступлении: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</a:p>
          <a:p>
            <a:pPr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Вариант 1-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оформление банковской карты (сим-карты) на свой паспорт и передача карты или ее реквизитов преступникам за вознаграждение.</a:t>
            </a:r>
          </a:p>
          <a:p>
            <a:pPr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Вариант 2-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получение денежных средств на свои карты/счета, а затем обналичивание или перевод денег преступникам за вычетом своего %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21A35720-2D75-4832-8717-2B947F1CB80F}"/>
              </a:ext>
            </a:extLst>
          </p:cNvPr>
          <p:cNvSpPr/>
          <p:nvPr/>
        </p:nvSpPr>
        <p:spPr>
          <a:xfrm>
            <a:off x="3636463" y="3896281"/>
            <a:ext cx="2697835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Ознакомление </a:t>
            </a: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учащегося/студента </a:t>
            </a:r>
            <a:r>
              <a:rPr lang="ru-RU" b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 условиями «работы» дропа</a:t>
            </a:r>
            <a:endParaRPr lang="ru-RU" b="1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/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(% вознаграждения, инструкции как действовать)  </a:t>
            </a:r>
            <a:endParaRPr lang="ru-RU" sz="160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00CD98D8-3BD8-462F-B787-57DDADAA00F0}"/>
              </a:ext>
            </a:extLst>
          </p:cNvPr>
          <p:cNvSpPr/>
          <p:nvPr/>
        </p:nvSpPr>
        <p:spPr>
          <a:xfrm>
            <a:off x="2153146" y="2497306"/>
            <a:ext cx="256231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Отклик учащегося/студента на объявление</a:t>
            </a:r>
            <a:endParaRPr lang="ru-RU" b="1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00CD98D8-3BD8-462F-B787-57DDADAA00F0}"/>
              </a:ext>
            </a:extLst>
          </p:cNvPr>
          <p:cNvSpPr/>
          <p:nvPr/>
        </p:nvSpPr>
        <p:spPr>
          <a:xfrm>
            <a:off x="422440" y="3829593"/>
            <a:ext cx="272874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Размещение объявления о заработке </a:t>
            </a:r>
            <a:r>
              <a:rPr lang="ru-RU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/ предложение «работы» </a:t>
            </a:r>
            <a:endParaRPr lang="ru-RU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9" name="Стрелка: шеврон 56">
            <a:extLst>
              <a:ext uri="{FF2B5EF4-FFF2-40B4-BE49-F238E27FC236}">
                <a16:creationId xmlns="" xmlns:a16="http://schemas.microsoft.com/office/drawing/2014/main" id="{036CB6FE-9512-4F6B-9223-A32BACB79308}"/>
              </a:ext>
            </a:extLst>
          </p:cNvPr>
          <p:cNvSpPr/>
          <p:nvPr/>
        </p:nvSpPr>
        <p:spPr>
          <a:xfrm>
            <a:off x="6217487" y="3604298"/>
            <a:ext cx="280987" cy="319087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0070C0"/>
              </a:gs>
              <a:gs pos="100000">
                <a:srgbClr val="2CBF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8BD3B73-D435-4262-B540-DF2D1D1A3DB5}"/>
              </a:ext>
            </a:extLst>
          </p:cNvPr>
          <p:cNvSpPr/>
          <p:nvPr/>
        </p:nvSpPr>
        <p:spPr>
          <a:xfrm>
            <a:off x="862618" y="1031727"/>
            <a:ext cx="1121596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just">
              <a:spcBef>
                <a:spcPts val="1200"/>
              </a:spcBef>
              <a:defRPr/>
            </a:pPr>
            <a:r>
              <a:rPr lang="ru-RU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 – это подставные лица, которые задействованы в нелегальных (незаконных) схемах по выводу средств с банковских карт.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оформляются банковские карты, через которые телефонные мошенники переводят, а потом обналичивают украденные у граждан средства.</a:t>
            </a:r>
            <a:endParaRPr 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пятиугольник 26">
            <a:extLst>
              <a:ext uri="{FF2B5EF4-FFF2-40B4-BE49-F238E27FC236}">
                <a16:creationId xmlns="" xmlns:a16="http://schemas.microsoft.com/office/drawing/2014/main" id="{45ED928D-9B61-4F64-96DF-7AC6E32A9739}"/>
              </a:ext>
            </a:extLst>
          </p:cNvPr>
          <p:cNvSpPr/>
          <p:nvPr/>
        </p:nvSpPr>
        <p:spPr>
          <a:xfrm>
            <a:off x="333961" y="949606"/>
            <a:ext cx="528657" cy="543786"/>
          </a:xfrm>
          <a:prstGeom prst="homePlate">
            <a:avLst/>
          </a:prstGeom>
          <a:solidFill>
            <a:srgbClr val="32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z="2000">
              <a:latin typeface="Arial Black" panose="020b060402020202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773ADEE0-5EC4-4CF3-9A8F-8891794F655D}"/>
              </a:ext>
            </a:extLst>
          </p:cNvPr>
          <p:cNvGrpSpPr/>
          <p:nvPr/>
        </p:nvGrpSpPr>
        <p:grpSpPr>
          <a:xfrm>
            <a:off x="263232" y="3677734"/>
            <a:ext cx="257175" cy="1255773"/>
            <a:chOff x="542924" y="3400425"/>
            <a:chExt cx="257175" cy="2208402"/>
          </a:xfrm>
        </p:grpSpPr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EEB6A05A-F6ED-48BB-964C-F6B5F82710A5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2CBF68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5B0F032D-036E-4F64-AA64-64BBC84D2D7C}"/>
                </a:ext>
              </a:extLst>
            </p:cNvPr>
            <p:cNvCxnSpPr/>
            <p:nvPr/>
          </p:nvCxnSpPr>
          <p:spPr>
            <a:xfrm flipH="1">
              <a:off x="666080" y="3638549"/>
              <a:ext cx="3050" cy="1970278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2CBF68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DC78899F-4E55-4A84-B143-EC37C643927D}"/>
              </a:ext>
            </a:extLst>
          </p:cNvPr>
          <p:cNvSpPr/>
          <p:nvPr/>
        </p:nvSpPr>
        <p:spPr>
          <a:xfrm>
            <a:off x="6700058" y="3949417"/>
            <a:ext cx="5378529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Молодым людям могут предложить вознаграждение за такие функции дропа, как:</a:t>
            </a:r>
          </a:p>
          <a:p>
            <a:pPr/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-Обналичивание крупных денежных сумм с последующей транспортировкой в другой регион </a:t>
            </a:r>
            <a:endParaRPr lang="ru-RU" sz="1600" smtClean="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/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</a:t>
            </a:r>
            <a:r>
              <a:rPr lang="ru-RU" sz="1600" err="1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Обналичивание или аккумулирование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на своем счете крупных </a:t>
            </a:r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сумм с последующей покупкой криптовалюты или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валюты</a:t>
            </a:r>
            <a:endParaRPr lang="ru-RU" sz="160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/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</a:t>
            </a:r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Перевод рублей в криптовалюту с «чистого пластика», т.е. перевод похищенных денег через карту дропа, которая ранее не засветилась в сомнительных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операциях</a:t>
            </a:r>
            <a:endParaRPr lang="ru-RU" sz="160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3596" y="5061562"/>
            <a:ext cx="2887591" cy="1668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mtClean="0"/>
              <a:t>Размещение объявлений: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Telegram </a:t>
            </a:r>
            <a:r>
              <a:rPr lang="ru-RU" smtClean="0"/>
              <a:t>каналы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/>
              <a:t>Социальные сети Форумы, интернет-площадки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/>
              <a:t>Личный контакт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991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682" y="361508"/>
            <a:ext cx="9758178" cy="340242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2400" smtClean="0">
                <a:latin typeface="Arial Black" panose="020b0a04020102020204" pitchFamily="34" charset="0"/>
              </a:rPr>
              <a:t>Обратная сторона «быстрого заработка»</a:t>
            </a:r>
            <a:endParaRPr lang="ru-RU" sz="2400">
              <a:latin typeface="Arial Black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7756656"/>
              </p:ext>
            </p:extLst>
          </p:nvPr>
        </p:nvGraphicFramePr>
        <p:xfrm>
          <a:off x="788064" y="861235"/>
          <a:ext cx="11067238" cy="572031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50616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34" y="0"/>
            <a:ext cx="7974496" cy="776288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КАК НАХОДЯТ «</a:t>
            </a:r>
            <a:r>
              <a:rPr lang="ru-RU" u="sng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ДРОПА</a:t>
            </a: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</a:t>
            </a:r>
            <a:endParaRPr lang="ru-RU">
              <a:solidFill>
                <a:srgbClr val="FF0000"/>
              </a:solidFill>
              <a:latin typeface="Arial Black" panose="020b0604020202020204" pitchFamily="34" charset="0"/>
              <a:cs typeface="Aharoni" pitchFamily="2" charset="-79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34607" r="3821" b="2534"/>
          <a:stretch>
            <a:fillRect/>
          </a:stretch>
        </p:blipFill>
        <p:spPr>
          <a:xfrm>
            <a:off x="132522" y="776288"/>
            <a:ext cx="4108174" cy="5876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t="23527" r="50713" b="12231"/>
          <a:stretch>
            <a:fillRect/>
          </a:stretch>
        </p:blipFill>
        <p:spPr>
          <a:xfrm>
            <a:off x="4240696" y="679691"/>
            <a:ext cx="3544279" cy="6069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40961" r="39891" b="16893"/>
          <a:stretch>
            <a:fillRect/>
          </a:stretch>
        </p:blipFill>
        <p:spPr>
          <a:xfrm>
            <a:off x="7784975" y="583092"/>
            <a:ext cx="3882888" cy="288897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 l="27469" t="23516" r="39291" b="19351"/>
          <a:stretch>
            <a:fillRect/>
          </a:stretch>
        </p:blipFill>
        <p:spPr>
          <a:xfrm>
            <a:off x="7784975" y="3472065"/>
            <a:ext cx="4108174" cy="31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87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4E892B0D-2B47-44E7-8756-FAEA51EE7AD4}"/>
              </a:ext>
            </a:extLst>
          </p:cNvPr>
          <p:cNvGrpSpPr/>
          <p:nvPr/>
        </p:nvGrpSpPr>
        <p:grpSpPr>
          <a:xfrm>
            <a:off x="446732" y="682302"/>
            <a:ext cx="11506545" cy="3662456"/>
            <a:chOff x="913370" y="2272327"/>
            <a:chExt cx="10180356" cy="4926230"/>
          </a:xfrm>
        </p:grpSpPr>
        <p:grpSp>
          <p:nvGrpSpPr>
            <p:cNvPr id="26" name="Группа 25">
              <a:extLst>
                <a:ext uri="{FF2B5EF4-FFF2-40B4-BE49-F238E27FC236}">
                  <a16:creationId xmlns="" xmlns:a16="http://schemas.microsoft.com/office/drawing/2014/main" id="{312FE44E-1D7B-4E1E-8218-AAFFEAFB8356}"/>
                </a:ext>
              </a:extLst>
            </p:cNvPr>
            <p:cNvGrpSpPr/>
            <p:nvPr/>
          </p:nvGrpSpPr>
          <p:grpSpPr>
            <a:xfrm>
              <a:off x="913370" y="2272327"/>
              <a:ext cx="3384100" cy="4926230"/>
              <a:chOff x="913370" y="2288892"/>
              <a:chExt cx="3384100" cy="4926230"/>
            </a:xfrm>
          </p:grpSpPr>
          <p:grpSp>
            <p:nvGrpSpPr>
              <p:cNvPr id="62" name="Группа 61">
                <a:extLst>
                  <a:ext uri="{FF2B5EF4-FFF2-40B4-BE49-F238E27FC236}">
                    <a16:creationId xmlns="" xmlns:a16="http://schemas.microsoft.com/office/drawing/2014/main" id="{4DD6B96F-30AA-4A41-AB0C-05BBE9B680D8}"/>
                  </a:ext>
                </a:extLst>
              </p:cNvPr>
              <p:cNvGrpSpPr/>
              <p:nvPr/>
            </p:nvGrpSpPr>
            <p:grpSpPr>
              <a:xfrm>
                <a:off x="913370" y="2288892"/>
                <a:ext cx="3381890" cy="4926230"/>
                <a:chOff x="1022701" y="1924458"/>
                <a:chExt cx="3381890" cy="4926230"/>
              </a:xfrm>
            </p:grpSpPr>
            <p:sp>
              <p:nvSpPr>
                <p:cNvPr id="66" name="Прямоугольник 65">
                  <a:extLst>
                    <a:ext uri="{FF2B5EF4-FFF2-40B4-BE49-F238E27FC236}">
                      <a16:creationId xmlns="" xmlns:a16="http://schemas.microsoft.com/office/drawing/2014/main" id="{75A03058-C890-405C-A405-519157C8DED3}"/>
                    </a:ext>
                  </a:extLst>
                </p:cNvPr>
                <p:cNvSpPr/>
                <p:nvPr/>
              </p:nvSpPr>
              <p:spPr>
                <a:xfrm>
                  <a:off x="1022701" y="1924458"/>
                  <a:ext cx="3381890" cy="4926230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>
                  <a:extLst>
                    <a:ext uri="{FF2B5EF4-FFF2-40B4-BE49-F238E27FC236}">
                      <a16:creationId xmlns="" xmlns:a16="http://schemas.microsoft.com/office/drawing/2014/main" id="{0A498075-1564-49EA-A5F3-F11D2F6142C3}"/>
                    </a:ext>
                  </a:extLst>
                </p:cNvPr>
                <p:cNvSpPr/>
                <p:nvPr/>
              </p:nvSpPr>
              <p:spPr>
                <a:xfrm>
                  <a:off x="1264877" y="1972879"/>
                  <a:ext cx="512332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/>
                </a:lstStyle>
                <a:p>
                  <a:pPr lvl="0">
                    <a:defRPr/>
                  </a:pPr>
                  <a:r>
                    <a:rPr lang="en-US" sz="2000" b="1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1</a:t>
                  </a:r>
                  <a:r>
                    <a:rPr lang="ru-RU" sz="2000" b="1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.</a:t>
                  </a:r>
                </a:p>
              </p:txBody>
            </p:sp>
          </p:grp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FB724460-19BE-4D83-B92C-BA3BA8EFF8E8}"/>
                  </a:ext>
                </a:extLst>
              </p:cNvPr>
              <p:cNvSpPr/>
              <p:nvPr/>
            </p:nvSpPr>
            <p:spPr>
              <a:xfrm>
                <a:off x="1107746" y="2790130"/>
                <a:ext cx="2462028" cy="511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endParaRPr lang="ru-RU" sz="2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604020202020204" pitchFamily="34" charset="0"/>
                  <a:ea typeface="Verdana" pitchFamily="34" charset="0"/>
                </a:endParaRPr>
              </a:p>
            </p:txBody>
          </p: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="" xmlns:a16="http://schemas.microsoft.com/office/drawing/2014/main" id="{8E48D963-6938-41F3-A1CA-9D2753C1C0A1}"/>
                  </a:ext>
                </a:extLst>
              </p:cNvPr>
              <p:cNvCxnSpPr/>
              <p:nvPr/>
            </p:nvCxnSpPr>
            <p:spPr>
              <a:xfrm>
                <a:off x="1274180" y="3045963"/>
                <a:ext cx="2822713" cy="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Прямоугольник 64">
                <a:extLst>
                  <a:ext uri="{FF2B5EF4-FFF2-40B4-BE49-F238E27FC236}">
                    <a16:creationId xmlns="" xmlns:a16="http://schemas.microsoft.com/office/drawing/2014/main" id="{2481C1F3-6DA2-469E-91D8-3B70651ABFDC}"/>
                  </a:ext>
                </a:extLst>
              </p:cNvPr>
              <p:cNvSpPr/>
              <p:nvPr/>
            </p:nvSpPr>
            <p:spPr>
              <a:xfrm>
                <a:off x="913370" y="3134750"/>
                <a:ext cx="3384100" cy="385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marL="285750" indent="-285750" algn="just">
                  <a:buFont typeface="Wingdings" panose="05000000000000000000" pitchFamily="2" charset="2"/>
                  <a:buChar char="ü"/>
                  <a:defRPr/>
                </a:pPr>
                <a:r>
                  <a:rPr lang="ru-RU" smtClean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Ст. 1102 Гражданского кодекса РФ «Обязанность возвратить неосновательное обогащение» </a:t>
                </a:r>
                <a:br>
                  <a:rPr lang="ru-RU" smtClean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ru-RU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(в судебном порядке может быть взыскана вся сумма похищенных у потерпевших денежных средств и зачисленных на счет дропа, даже если на тот момент его карта была передана другим лицам или утеряна)</a:t>
                </a:r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="" xmlns:a16="http://schemas.microsoft.com/office/drawing/2014/main" id="{3065B5F8-691E-45C3-B2F8-8E08E033751A}"/>
                </a:ext>
              </a:extLst>
            </p:cNvPr>
            <p:cNvGrpSpPr/>
            <p:nvPr/>
          </p:nvGrpSpPr>
          <p:grpSpPr>
            <a:xfrm>
              <a:off x="4505811" y="2272327"/>
              <a:ext cx="3364652" cy="4926230"/>
              <a:chOff x="934350" y="2288892"/>
              <a:chExt cx="3364652" cy="4926230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="" xmlns:a16="http://schemas.microsoft.com/office/drawing/2014/main" id="{A12DAD81-90AB-46AD-A15E-57588110E8AA}"/>
                  </a:ext>
                </a:extLst>
              </p:cNvPr>
              <p:cNvGrpSpPr/>
              <p:nvPr/>
            </p:nvGrpSpPr>
            <p:grpSpPr>
              <a:xfrm>
                <a:off x="934350" y="2288892"/>
                <a:ext cx="3364652" cy="4926230"/>
                <a:chOff x="1043681" y="1924458"/>
                <a:chExt cx="3364652" cy="4926230"/>
              </a:xfrm>
            </p:grpSpPr>
            <p:sp>
              <p:nvSpPr>
                <p:cNvPr id="60" name="Прямоугольник 59">
                  <a:extLst>
                    <a:ext uri="{FF2B5EF4-FFF2-40B4-BE49-F238E27FC236}">
                      <a16:creationId xmlns="" xmlns:a16="http://schemas.microsoft.com/office/drawing/2014/main" id="{3B1E72E5-8C73-417E-BB04-13CB36F6DB22}"/>
                    </a:ext>
                  </a:extLst>
                </p:cNvPr>
                <p:cNvSpPr/>
                <p:nvPr/>
              </p:nvSpPr>
              <p:spPr>
                <a:xfrm>
                  <a:off x="1043681" y="1932382"/>
                  <a:ext cx="3364652" cy="4918306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61" name="Прямоугольник 60">
                  <a:extLst>
                    <a:ext uri="{FF2B5EF4-FFF2-40B4-BE49-F238E27FC236}">
                      <a16:creationId xmlns="" xmlns:a16="http://schemas.microsoft.com/office/drawing/2014/main" id="{0912015C-A1BA-41E9-B02B-810B756806A7}"/>
                    </a:ext>
                  </a:extLst>
                </p:cNvPr>
                <p:cNvSpPr/>
                <p:nvPr/>
              </p:nvSpPr>
              <p:spPr>
                <a:xfrm>
                  <a:off x="1217077" y="1924458"/>
                  <a:ext cx="512332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/>
                </a:lstStyle>
                <a:p>
                  <a:pPr lvl="0">
                    <a:defRPr/>
                  </a:pPr>
                  <a:r>
                    <a:rPr lang="ru-RU" sz="2000" b="1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2.</a:t>
                  </a:r>
                </a:p>
              </p:txBody>
            </p:sp>
          </p:grp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2FB60267-5CA3-46A8-978C-992528911E95}"/>
                  </a:ext>
                </a:extLst>
              </p:cNvPr>
              <p:cNvSpPr/>
              <p:nvPr/>
            </p:nvSpPr>
            <p:spPr>
              <a:xfrm>
                <a:off x="1402254" y="2537367"/>
                <a:ext cx="2623444" cy="457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 algn="ctr">
                  <a:defRPr/>
                </a:pPr>
                <a:r>
                  <a:rPr lang="ru-RU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Verdana" panose="020b0604030504040204" pitchFamily="34" charset="0"/>
                  </a:rPr>
                  <a:t>  </a:t>
                </a:r>
                <a:r>
                  <a:rPr lang="ru-RU" smtClean="0">
                    <a:latin typeface="Arial Black" panose="020b0a04020102020204" pitchFamily="34" charset="0"/>
                    <a:ea typeface="Verdana" panose="020b0604030504040204" pitchFamily="34" charset="0"/>
                  </a:rPr>
                  <a:t>Уголовно-правовые</a:t>
                </a:r>
                <a:endParaRPr lang="ru-RU">
                  <a:latin typeface="Arial Black" panose="020b0604020202020204" pitchFamily="34" charset="0"/>
                  <a:ea typeface="Verdana" pitchFamily="34" charset="0"/>
                </a:endParaRPr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="" xmlns:a16="http://schemas.microsoft.com/office/drawing/2014/main" id="{E1AFD0CF-9794-4A87-89B2-C42F3674B7F9}"/>
                  </a:ext>
                </a:extLst>
              </p:cNvPr>
              <p:cNvCxnSpPr/>
              <p:nvPr/>
            </p:nvCxnSpPr>
            <p:spPr>
              <a:xfrm>
                <a:off x="1363911" y="3035210"/>
                <a:ext cx="2700129" cy="6143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7859038E-C47D-4B67-91E8-0681CD8D9E32}"/>
                  </a:ext>
                </a:extLst>
              </p:cNvPr>
              <p:cNvSpPr/>
              <p:nvPr/>
            </p:nvSpPr>
            <p:spPr>
              <a:xfrm>
                <a:off x="985162" y="4402614"/>
                <a:ext cx="2934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 algn="ctr">
                  <a:defRPr/>
                </a:pPr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="" xmlns:a16="http://schemas.microsoft.com/office/drawing/2014/main" id="{B80B3F51-CFCC-4FFD-8D4B-6868C36A7053}"/>
                </a:ext>
              </a:extLst>
            </p:cNvPr>
            <p:cNvGrpSpPr/>
            <p:nvPr/>
          </p:nvGrpSpPr>
          <p:grpSpPr>
            <a:xfrm>
              <a:off x="8070920" y="2272327"/>
              <a:ext cx="3022806" cy="4926230"/>
              <a:chOff x="927998" y="2288892"/>
              <a:chExt cx="3022806" cy="4926230"/>
            </a:xfrm>
          </p:grpSpPr>
          <p:grpSp>
            <p:nvGrpSpPr>
              <p:cNvPr id="50" name="Группа 49">
                <a:extLst>
                  <a:ext uri="{FF2B5EF4-FFF2-40B4-BE49-F238E27FC236}">
                    <a16:creationId xmlns="" xmlns:a16="http://schemas.microsoft.com/office/drawing/2014/main" id="{5BE3AA17-83E4-44D1-BE36-1E70D0260339}"/>
                  </a:ext>
                </a:extLst>
              </p:cNvPr>
              <p:cNvGrpSpPr/>
              <p:nvPr/>
            </p:nvGrpSpPr>
            <p:grpSpPr>
              <a:xfrm>
                <a:off x="927998" y="2288892"/>
                <a:ext cx="3022806" cy="4926230"/>
                <a:chOff x="1037329" y="1924458"/>
                <a:chExt cx="3022806" cy="4926230"/>
              </a:xfrm>
            </p:grpSpPr>
            <p:sp>
              <p:nvSpPr>
                <p:cNvPr id="54" name="Прямоугольник 53">
                  <a:extLst>
                    <a:ext uri="{FF2B5EF4-FFF2-40B4-BE49-F238E27FC236}">
                      <a16:creationId xmlns="" xmlns:a16="http://schemas.microsoft.com/office/drawing/2014/main" id="{170533C5-5B4F-4C3E-8B44-F7350CF46DD0}"/>
                    </a:ext>
                  </a:extLst>
                </p:cNvPr>
                <p:cNvSpPr/>
                <p:nvPr/>
              </p:nvSpPr>
              <p:spPr>
                <a:xfrm>
                  <a:off x="1037329" y="1932382"/>
                  <a:ext cx="3022806" cy="4918306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55" name="Прямоугольник 54">
                  <a:extLst>
                    <a:ext uri="{FF2B5EF4-FFF2-40B4-BE49-F238E27FC236}">
                      <a16:creationId xmlns="" xmlns:a16="http://schemas.microsoft.com/office/drawing/2014/main" id="{45243048-5B43-4E3E-8437-77E167BAF864}"/>
                    </a:ext>
                  </a:extLst>
                </p:cNvPr>
                <p:cNvSpPr/>
                <p:nvPr/>
              </p:nvSpPr>
              <p:spPr>
                <a:xfrm>
                  <a:off x="1217077" y="1924458"/>
                  <a:ext cx="512332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/>
                </a:lstStyle>
                <a:p>
                  <a:pPr lvl="0">
                    <a:defRPr/>
                  </a:pPr>
                  <a:r>
                    <a:rPr lang="ru-RU" sz="2000" b="1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3.</a:t>
                  </a:r>
                </a:p>
              </p:txBody>
            </p:sp>
          </p:grp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7581F49D-AA36-4FBB-8EA0-8AE2153ABA4F}"/>
                  </a:ext>
                </a:extLst>
              </p:cNvPr>
              <p:cNvSpPr/>
              <p:nvPr/>
            </p:nvSpPr>
            <p:spPr>
              <a:xfrm>
                <a:off x="1518525" y="2288892"/>
                <a:ext cx="2327672" cy="800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r>
                  <a:rPr lang="ru-RU" smtClean="0">
                    <a:latin typeface="Arial Black" panose="020b0a04020102020204" pitchFamily="34" charset="0"/>
                    <a:ea typeface="Verdana" panose="020b0604030504040204" pitchFamily="34" charset="0"/>
                  </a:rPr>
                  <a:t>Для жизни и здоровья</a:t>
                </a:r>
                <a:endParaRPr lang="ru-RU">
                  <a:latin typeface="Arial Black" panose="020b0a0402010202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="" xmlns:a16="http://schemas.microsoft.com/office/drawing/2014/main" id="{64202F69-0BFE-4DAD-8EB1-F772B0BDA6EC}"/>
                  </a:ext>
                </a:extLst>
              </p:cNvPr>
              <p:cNvCxnSpPr/>
              <p:nvPr/>
            </p:nvCxnSpPr>
            <p:spPr>
              <a:xfrm>
                <a:off x="1096617" y="3045963"/>
                <a:ext cx="2822713" cy="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BED491B7-7FDD-4348-81FF-C3AE496A5326}"/>
                  </a:ext>
                </a:extLst>
              </p:cNvPr>
              <p:cNvSpPr/>
              <p:nvPr/>
            </p:nvSpPr>
            <p:spPr>
              <a:xfrm>
                <a:off x="985162" y="4402614"/>
                <a:ext cx="2934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 algn="ctr">
                  <a:defRPr/>
                </a:pPr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06961F2-7669-4C93-A14C-DFF1103CBDA9}"/>
              </a:ext>
            </a:extLst>
          </p:cNvPr>
          <p:cNvGrpSpPr/>
          <p:nvPr/>
        </p:nvGrpSpPr>
        <p:grpSpPr>
          <a:xfrm>
            <a:off x="1" y="100667"/>
            <a:ext cx="12192000" cy="654341"/>
            <a:chOff x="1656866" y="83889"/>
            <a:chExt cx="10493332" cy="654341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37291442-86FC-46EB-9644-E6701814EBC6}"/>
                </a:ext>
              </a:extLst>
            </p:cNvPr>
            <p:cNvSpPr/>
            <p:nvPr/>
          </p:nvSpPr>
          <p:spPr>
            <a:xfrm>
              <a:off x="1656866" y="263873"/>
              <a:ext cx="104933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/>
            </a:lstStyle>
            <a:p>
              <a:pPr lvl="0" algn="ctr">
                <a:defRPr/>
              </a:pPr>
              <a:r>
                <a:rPr lang="ru-RU" sz="2000" b="1">
                  <a:latin typeface="Arial Black" panose="020b0a04020102020204" pitchFamily="34" charset="0"/>
                  <a:ea typeface="Verdana" panose="020b0604030504040204" pitchFamily="34" charset="0"/>
                </a:rPr>
                <a:t>Последствия от «быстрого заработка»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="" xmlns:a16="http://schemas.microsoft.com/office/drawing/2014/main" id="{ECE56C38-C124-4DE6-B97E-00691E48AABE}"/>
                </a:ext>
              </a:extLst>
            </p:cNvPr>
            <p:cNvCxnSpPr/>
            <p:nvPr/>
          </p:nvCxnSpPr>
          <p:spPr>
            <a:xfrm flipH="1">
              <a:off x="2021747" y="83889"/>
              <a:ext cx="0" cy="6543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481C1F3-6DA2-469E-91D8-3B70651ABFDC}"/>
              </a:ext>
            </a:extLst>
          </p:cNvPr>
          <p:cNvSpPr/>
          <p:nvPr/>
        </p:nvSpPr>
        <p:spPr>
          <a:xfrm>
            <a:off x="813973" y="889616"/>
            <a:ext cx="341185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defRPr/>
            </a:pP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  </a:t>
            </a:r>
            <a:r>
              <a:rPr lang="ru-RU" smtClean="0">
                <a:latin typeface="Arial Black" panose="020b0a04020102020204" pitchFamily="34" charset="0"/>
                <a:ea typeface="Verdana" panose="020b0604030504040204" pitchFamily="34" charset="0"/>
              </a:rPr>
              <a:t>Гражданско-правовые</a:t>
            </a:r>
            <a:endParaRPr lang="ru-RU"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FB60267-5CA3-46A8-978C-992528911E95}"/>
              </a:ext>
            </a:extLst>
          </p:cNvPr>
          <p:cNvSpPr/>
          <p:nvPr/>
        </p:nvSpPr>
        <p:spPr>
          <a:xfrm>
            <a:off x="4495750" y="1340586"/>
            <a:ext cx="3755369" cy="30162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Ст. 187 Уголовного кодекса РФ «Неправомерный </a:t>
            </a:r>
            <a:r>
              <a:rPr lang="ru-RU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оборот средств </a:t>
            </a: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платежей» 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(лишение свободы на срок до 7 лет)</a:t>
            </a:r>
          </a:p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endParaRPr lang="ru-RU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Ст. 159 </a:t>
            </a:r>
            <a:r>
              <a:rPr lang="ru-RU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Уголовного кодекса</a:t>
            </a: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РФ </a:t>
            </a:r>
            <a:r>
              <a:rPr lang="ru-RU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«Мошенничество»</a:t>
            </a:r>
          </a:p>
          <a:p>
            <a:pPr lvl="0" algn="just">
              <a:defRPr/>
            </a:pP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(признание соучастником в мошенничестве – лишение свободы на срок до 10 лет)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581F49D-AA36-4FBB-8EA0-8AE2153ABA4F}"/>
              </a:ext>
            </a:extLst>
          </p:cNvPr>
          <p:cNvSpPr/>
          <p:nvPr/>
        </p:nvSpPr>
        <p:spPr>
          <a:xfrm>
            <a:off x="8536692" y="1376607"/>
            <a:ext cx="3298351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 блокировке денежных средств на счете дропа, «реальные владельцы» денег будут пытаться вернуть их </a:t>
            </a:r>
            <a:r>
              <a:rPr lang="ru-RU" b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любым способом</a:t>
            </a:r>
            <a:r>
              <a:rPr lang="en-US" b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b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т.ч.   криминальным)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594139" y="4421329"/>
            <a:ext cx="1257300" cy="59256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04355" y="5078431"/>
            <a:ext cx="9268691" cy="1563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45424" y="5079562"/>
            <a:ext cx="890293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mtClean="0"/>
              <a:t>Помимо ответственности перед законом, будут и другие последствия: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smtClean="0"/>
              <a:t>Внесение информации о вас в базы данных банков и правоохранительных органов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smtClean="0"/>
              <a:t>Проблемы дальнейшего трудоустройства </a:t>
            </a:r>
            <a:r>
              <a:rPr lang="ru-RU" b="1"/>
              <a:t>и </a:t>
            </a:r>
            <a:r>
              <a:rPr lang="ru-RU" b="1" smtClean="0"/>
              <a:t>получения любых банковских услуг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smtClean="0"/>
              <a:t>Испорченная на всю жизнь репутация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409121723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/>
          <a:stretch>
            <a:fillRect/>
          </a:stretch>
        </p:blipFill>
        <p:spPr>
          <a:xfrm>
            <a:off x="6790504" y="627409"/>
            <a:ext cx="5223156" cy="40583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8" b="4244"/>
          <a:stretch>
            <a:fillRect/>
          </a:stretch>
        </p:blipFill>
        <p:spPr>
          <a:xfrm>
            <a:off x="0" y="627409"/>
            <a:ext cx="6336874" cy="4494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1330"/>
          <a:stretch>
            <a:fillRect/>
          </a:stretch>
        </p:blipFill>
        <p:spPr>
          <a:xfrm>
            <a:off x="4140251" y="2208179"/>
            <a:ext cx="4393245" cy="437744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07638" y="0"/>
            <a:ext cx="11712103" cy="808383"/>
          </a:xfrm>
        </p:spPr>
        <p:txBody>
          <a:bodyPr>
            <a:normAutofit/>
          </a:bodyPr>
          <a:lstStyle>
            <a:defPPr/>
          </a:lstStyle>
          <a:p>
            <a:r>
              <a:rPr lang="ru-RU" sz="360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УЧАСТНИК «СХЕМЫ» ОТВЕЧАЕТ ЗА ВСЁ 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395522078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77</Paragraphs>
  <Slides>12</Slides>
  <Notes>2</Notes>
  <TotalTime>4709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3">
      <vt:lpstr>Arial</vt:lpstr>
      <vt:lpstr>Calibri Light</vt:lpstr>
      <vt:lpstr>Calibri</vt:lpstr>
      <vt:lpstr>Aharoni</vt:lpstr>
      <vt:lpstr>Arial Black</vt:lpstr>
      <vt:lpstr>Verdana</vt:lpstr>
      <vt:lpstr>SB Sans Display Light</vt:lpstr>
      <vt:lpstr>Times New Roman</vt:lpstr>
      <vt:lpstr>Wingdings</vt:lpstr>
      <vt:lpstr>72 Black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Обратная сторона «быстрого заработка»</vt:lpstr>
      <vt:lpstr>КАК НАХОДЯТ «ДРОПА»</vt:lpstr>
      <vt:lpstr>PowerPoint Presentation</vt:lpstr>
      <vt:lpstr>УЧАСТНИК «СХЕМЫ» ОТВЕЧАЕТ ЗА ВСЁ </vt:lpstr>
      <vt:lpstr>Еще одна опасность быть дропом</vt:lpstr>
      <vt:lpstr>PowerPoint Presentation</vt:lpstr>
      <vt:lpstr>Подумаем о будущем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ТЕМАТИЧЕСКАЯ СЕССИЯ</dc:title>
  <dc:creator>Яна</dc:creator>
  <cp:lastModifiedBy>Дмитрий Евг. Щепелев</cp:lastModifiedBy>
  <cp:revision>548</cp:revision>
  <dcterms:created xsi:type="dcterms:W3CDTF">2021-12-06T14:20:18Z</dcterms:created>
  <dcterms:modified xsi:type="dcterms:W3CDTF">2024-04-11T10:11:41Z</dcterms:modified>
</cp:coreProperties>
</file>