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2" r:id="rId2"/>
    <p:sldId id="259" r:id="rId3"/>
    <p:sldId id="261" r:id="rId4"/>
    <p:sldId id="260" r:id="rId5"/>
    <p:sldId id="262" r:id="rId6"/>
    <p:sldId id="263" r:id="rId7"/>
    <p:sldId id="264" r:id="rId8"/>
    <p:sldId id="265" r:id="rId9"/>
    <p:sldId id="267" r:id="rId10"/>
    <p:sldId id="266" r:id="rId11"/>
    <p:sldId id="286" r:id="rId12"/>
    <p:sldId id="269" r:id="rId13"/>
    <p:sldId id="268" r:id="rId14"/>
    <p:sldId id="270" r:id="rId15"/>
    <p:sldId id="271" r:id="rId16"/>
    <p:sldId id="272" r:id="rId17"/>
    <p:sldId id="292" r:id="rId18"/>
    <p:sldId id="289" r:id="rId19"/>
    <p:sldId id="285" r:id="rId20"/>
    <p:sldId id="274" r:id="rId21"/>
    <p:sldId id="280" r:id="rId22"/>
    <p:sldId id="281" r:id="rId23"/>
    <p:sldId id="291" r:id="rId24"/>
    <p:sldId id="290" r:id="rId25"/>
    <p:sldId id="276" r:id="rId26"/>
    <p:sldId id="277" r:id="rId27"/>
    <p:sldId id="284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144" autoAdjust="0"/>
    <p:restoredTop sz="94660"/>
  </p:normalViewPr>
  <p:slideViewPr>
    <p:cSldViewPr>
      <p:cViewPr varScale="1">
        <p:scale>
          <a:sx n="83" d="100"/>
          <a:sy n="83" d="100"/>
        </p:scale>
        <p:origin x="-1402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A4797-1896-4245-B6CF-D6B3A141F1D0}" type="datetimeFigureOut">
              <a:rPr lang="ru-RU" smtClean="0"/>
              <a:pPr/>
              <a:t>06.03.2024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59A77-702D-4A8C-945E-0BE75283A2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A4797-1896-4245-B6CF-D6B3A141F1D0}" type="datetimeFigureOut">
              <a:rPr lang="ru-RU" smtClean="0"/>
              <a:pPr/>
              <a:t>06.03.2024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59A77-702D-4A8C-945E-0BE75283A2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A4797-1896-4245-B6CF-D6B3A141F1D0}" type="datetimeFigureOut">
              <a:rPr lang="ru-RU" smtClean="0"/>
              <a:pPr/>
              <a:t>06.03.2024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59A77-702D-4A8C-945E-0BE75283A2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A4797-1896-4245-B6CF-D6B3A141F1D0}" type="datetimeFigureOut">
              <a:rPr lang="ru-RU" smtClean="0"/>
              <a:pPr/>
              <a:t>06.03.2024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59A77-702D-4A8C-945E-0BE75283A2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A4797-1896-4245-B6CF-D6B3A141F1D0}" type="datetimeFigureOut">
              <a:rPr lang="ru-RU" smtClean="0"/>
              <a:pPr/>
              <a:t>06.03.2024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59A77-702D-4A8C-945E-0BE75283A2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A4797-1896-4245-B6CF-D6B3A141F1D0}" type="datetimeFigureOut">
              <a:rPr lang="ru-RU" smtClean="0"/>
              <a:pPr/>
              <a:t>06.03.2024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59A77-702D-4A8C-945E-0BE75283A2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A4797-1896-4245-B6CF-D6B3A141F1D0}" type="datetimeFigureOut">
              <a:rPr lang="ru-RU" smtClean="0"/>
              <a:pPr/>
              <a:t>06.03.2024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59A77-702D-4A8C-945E-0BE75283A2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A4797-1896-4245-B6CF-D6B3A141F1D0}" type="datetimeFigureOut">
              <a:rPr lang="ru-RU" smtClean="0"/>
              <a:pPr/>
              <a:t>06.03.2024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59A77-702D-4A8C-945E-0BE75283A2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A4797-1896-4245-B6CF-D6B3A141F1D0}" type="datetimeFigureOut">
              <a:rPr lang="ru-RU" smtClean="0"/>
              <a:pPr/>
              <a:t>06.03.2024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59A77-702D-4A8C-945E-0BE75283A2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A4797-1896-4245-B6CF-D6B3A141F1D0}" type="datetimeFigureOut">
              <a:rPr lang="ru-RU" smtClean="0"/>
              <a:pPr/>
              <a:t>06.03.2024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59A77-702D-4A8C-945E-0BE75283A2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A4797-1896-4245-B6CF-D6B3A141F1D0}" type="datetimeFigureOut">
              <a:rPr lang="ru-RU" smtClean="0"/>
              <a:pPr/>
              <a:t>06.03.2024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59A77-702D-4A8C-945E-0BE75283A2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BA4797-1896-4245-B6CF-D6B3A141F1D0}" type="datetimeFigureOut">
              <a:rPr lang="ru-RU" smtClean="0"/>
              <a:pPr/>
              <a:t>06.03.2024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359A77-702D-4A8C-945E-0BE75283A25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714357"/>
            <a:ext cx="7772400" cy="1714511"/>
          </a:xfrm>
        </p:spPr>
        <p:txBody>
          <a:bodyPr>
            <a:normAutofit/>
          </a:bodyPr>
          <a:lstStyle/>
          <a:p>
            <a:r>
              <a:rPr lang="ru-RU" sz="8800" b="1" dirty="0" smtClean="0">
                <a:solidFill>
                  <a:srgbClr val="FFFF00"/>
                </a:solidFill>
              </a:rPr>
              <a:t>Тема урока:</a:t>
            </a:r>
            <a:endParaRPr lang="ru-RU" sz="8800" b="1" dirty="0">
              <a:solidFill>
                <a:srgbClr val="FFFF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282" y="2143116"/>
            <a:ext cx="8429684" cy="3495684"/>
          </a:xfrm>
        </p:spPr>
        <p:txBody>
          <a:bodyPr>
            <a:noAutofit/>
          </a:bodyPr>
          <a:lstStyle/>
          <a:p>
            <a:r>
              <a:rPr lang="ru-RU" sz="7200" b="1" dirty="0" smtClean="0">
                <a:solidFill>
                  <a:srgbClr val="00B050"/>
                </a:solidFill>
              </a:rPr>
              <a:t>«Противоположные </a:t>
            </a:r>
          </a:p>
          <a:p>
            <a:r>
              <a:rPr lang="ru-RU" sz="7200" b="1" dirty="0" smtClean="0">
                <a:solidFill>
                  <a:srgbClr val="00B050"/>
                </a:solidFill>
              </a:rPr>
              <a:t>числа»</a:t>
            </a:r>
            <a:endParaRPr lang="ru-RU" sz="72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28596" y="642918"/>
            <a:ext cx="81439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642910" y="428604"/>
            <a:ext cx="7715304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</a:rPr>
              <a:t>АНТОНИМЫ </a:t>
            </a:r>
          </a:p>
          <a:p>
            <a:pPr algn="ctr"/>
            <a:r>
              <a:rPr lang="ru-RU" sz="4400" dirty="0" smtClean="0"/>
              <a:t>(слова </a:t>
            </a:r>
            <a:r>
              <a:rPr lang="ru-RU" sz="4400" b="1" dirty="0" smtClean="0">
                <a:solidFill>
                  <a:srgbClr val="FF0000"/>
                </a:solidFill>
              </a:rPr>
              <a:t>противоположные</a:t>
            </a:r>
            <a:r>
              <a:rPr lang="ru-RU" sz="4400" dirty="0" smtClean="0"/>
              <a:t> по значению)</a:t>
            </a:r>
          </a:p>
          <a:p>
            <a:r>
              <a:rPr lang="ru-RU" sz="4400" dirty="0" smtClean="0"/>
              <a:t>Маленький - …</a:t>
            </a:r>
          </a:p>
          <a:p>
            <a:r>
              <a:rPr lang="ru-RU" sz="4400" dirty="0" smtClean="0"/>
              <a:t>Старый - …</a:t>
            </a:r>
          </a:p>
          <a:p>
            <a:r>
              <a:rPr lang="ru-RU" sz="4400" dirty="0" smtClean="0"/>
              <a:t>Спускаться - …</a:t>
            </a:r>
          </a:p>
          <a:p>
            <a:r>
              <a:rPr lang="ru-RU" sz="4400" dirty="0" smtClean="0"/>
              <a:t>Вперед - …</a:t>
            </a:r>
          </a:p>
          <a:p>
            <a:r>
              <a:rPr lang="ru-RU" sz="4400" dirty="0" smtClean="0"/>
              <a:t>Теплый - …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Учитель года\противоположные числ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928670"/>
            <a:ext cx="8000374" cy="46434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4348" y="714356"/>
            <a:ext cx="6858048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u="sng" dirty="0" smtClean="0"/>
              <a:t>Натуральное</a:t>
            </a:r>
            <a:r>
              <a:rPr lang="ru-RU" sz="4400" b="1" dirty="0" smtClean="0"/>
              <a:t> число и </a:t>
            </a:r>
            <a:r>
              <a:rPr lang="ru-RU" sz="4400" b="1" u="sng" dirty="0" smtClean="0"/>
              <a:t>отрицательное</a:t>
            </a:r>
            <a:r>
              <a:rPr lang="ru-RU" sz="4400" b="1" dirty="0" smtClean="0"/>
              <a:t> число, полученное из натурального приписыванием к нему знака «минус», называются </a:t>
            </a:r>
            <a:r>
              <a:rPr lang="ru-RU" sz="4400" b="1" u="sng" dirty="0" smtClean="0"/>
              <a:t>противоположными</a:t>
            </a:r>
            <a:r>
              <a:rPr lang="ru-RU" sz="4400" b="1" dirty="0" smtClean="0"/>
              <a:t> числами.</a:t>
            </a:r>
            <a:endParaRPr lang="ru-RU" sz="4400" b="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www.prodlenka.org/components/com_mtree/attachments/493/493783/626682badca62836216651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500042"/>
            <a:ext cx="7786742" cy="592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E:\Учитель года\слайды\эра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571480"/>
            <a:ext cx="8601062" cy="483078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E:\Учитель года\слайды\эра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642918"/>
            <a:ext cx="8157685" cy="39290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E:\Учитель года\слайды\прямая коорд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142984"/>
            <a:ext cx="8353743" cy="3571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714357"/>
            <a:ext cx="7772400" cy="1714511"/>
          </a:xfrm>
        </p:spPr>
        <p:txBody>
          <a:bodyPr>
            <a:normAutofit/>
          </a:bodyPr>
          <a:lstStyle/>
          <a:p>
            <a:r>
              <a:rPr lang="ru-RU" sz="8800" b="1" dirty="0" smtClean="0">
                <a:solidFill>
                  <a:srgbClr val="FFFF00"/>
                </a:solidFill>
              </a:rPr>
              <a:t>Тема урока:</a:t>
            </a:r>
            <a:endParaRPr lang="ru-RU" sz="8800" b="1" dirty="0">
              <a:solidFill>
                <a:srgbClr val="FFFF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282" y="2143116"/>
            <a:ext cx="8429684" cy="3495684"/>
          </a:xfrm>
        </p:spPr>
        <p:txBody>
          <a:bodyPr>
            <a:noAutofit/>
          </a:bodyPr>
          <a:lstStyle/>
          <a:p>
            <a:r>
              <a:rPr lang="ru-RU" sz="7200" b="1" dirty="0" smtClean="0">
                <a:solidFill>
                  <a:srgbClr val="00B050"/>
                </a:solidFill>
              </a:rPr>
              <a:t>«Противоположные </a:t>
            </a:r>
          </a:p>
          <a:p>
            <a:r>
              <a:rPr lang="ru-RU" sz="7200" b="1" dirty="0" smtClean="0">
                <a:solidFill>
                  <a:srgbClr val="00B050"/>
                </a:solidFill>
              </a:rPr>
              <a:t>числа»</a:t>
            </a:r>
            <a:endParaRPr lang="ru-RU" sz="72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E:\Учитель года\слайды\прямая коорд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142984"/>
            <a:ext cx="8353743" cy="35719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14348" y="4714884"/>
            <a:ext cx="778674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</a:rPr>
              <a:t>Число 0 занимает особое положение: оно не относится ни к положительным, ни к отрицательным числам, а разделяет их и противоположно само себе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14348" y="285729"/>
            <a:ext cx="750099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u="sng" dirty="0" smtClean="0">
                <a:solidFill>
                  <a:srgbClr val="FF0000"/>
                </a:solidFill>
              </a:rPr>
              <a:t>Для каждого числа есть только одно противоположное ему число!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14348" y="500043"/>
            <a:ext cx="7786742" cy="5416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u="sng" dirty="0" smtClean="0">
                <a:solidFill>
                  <a:srgbClr val="7030A0"/>
                </a:solidFill>
              </a:rPr>
              <a:t>Число, противоположное числу</a:t>
            </a:r>
            <a:r>
              <a:rPr lang="en-US" sz="4000" u="sng" dirty="0" smtClean="0">
                <a:solidFill>
                  <a:srgbClr val="7030A0"/>
                </a:solidFill>
              </a:rPr>
              <a:t> </a:t>
            </a:r>
            <a:r>
              <a:rPr lang="en-US" sz="4000" b="1" u="sng" dirty="0" smtClean="0">
                <a:solidFill>
                  <a:srgbClr val="7030A0"/>
                </a:solidFill>
              </a:rPr>
              <a:t>a</a:t>
            </a:r>
            <a:r>
              <a:rPr lang="ru-RU" sz="4000" u="sng" dirty="0" smtClean="0">
                <a:solidFill>
                  <a:srgbClr val="7030A0"/>
                </a:solidFill>
              </a:rPr>
              <a:t>, обозначают  </a:t>
            </a:r>
            <a:r>
              <a:rPr lang="ru-RU" sz="4000" b="1" u="sng" dirty="0" smtClean="0">
                <a:solidFill>
                  <a:srgbClr val="7030A0"/>
                </a:solidFill>
              </a:rPr>
              <a:t>–а</a:t>
            </a:r>
            <a:r>
              <a:rPr lang="ru-RU" sz="4000" u="sng" dirty="0" smtClean="0">
                <a:solidFill>
                  <a:srgbClr val="7030A0"/>
                </a:solidFill>
              </a:rPr>
              <a:t>:</a:t>
            </a:r>
          </a:p>
          <a:p>
            <a:endParaRPr lang="ru-RU" sz="2800" dirty="0" smtClean="0"/>
          </a:p>
          <a:p>
            <a:pPr algn="ctr"/>
            <a:r>
              <a:rPr lang="ru-RU" sz="3600" dirty="0" smtClean="0"/>
              <a:t>если а=5, то –а=-5</a:t>
            </a:r>
          </a:p>
          <a:p>
            <a:pPr algn="ctr"/>
            <a:r>
              <a:rPr lang="ru-RU" sz="3600" dirty="0" smtClean="0"/>
              <a:t>если а=-5, то –а = -(-5)=5</a:t>
            </a:r>
          </a:p>
          <a:p>
            <a:pPr algn="ctr"/>
            <a:r>
              <a:rPr lang="ru-RU" sz="3600" dirty="0" smtClean="0"/>
              <a:t>если а=0, то –а=0</a:t>
            </a:r>
          </a:p>
          <a:p>
            <a:pPr algn="ctr"/>
            <a:r>
              <a:rPr lang="ru-RU" sz="3600" b="1" u="sng" dirty="0" smtClean="0"/>
              <a:t>0 противоположен сам себе!</a:t>
            </a:r>
          </a:p>
          <a:p>
            <a:pPr algn="ctr"/>
            <a:r>
              <a:rPr lang="ru-RU" sz="3600" dirty="0" smtClean="0">
                <a:solidFill>
                  <a:srgbClr val="FF0000"/>
                </a:solidFill>
              </a:rPr>
              <a:t>НЕ ИМЕЕТ СМЫСЛА ЗАПИСЬ!     </a:t>
            </a:r>
            <a:r>
              <a:rPr lang="ru-RU" sz="6600" dirty="0" smtClean="0">
                <a:solidFill>
                  <a:srgbClr val="0070C0"/>
                </a:solidFill>
              </a:rPr>
              <a:t>- - 5</a:t>
            </a:r>
          </a:p>
          <a:p>
            <a:r>
              <a:rPr lang="ru-RU" sz="2800" dirty="0" smtClean="0"/>
              <a:t> </a:t>
            </a:r>
            <a:endParaRPr lang="ru-RU" sz="2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FFC000"/>
                </a:solidFill>
              </a:rPr>
              <a:t>Что будем изучать сегодня?</a:t>
            </a:r>
            <a:endParaRPr lang="ru-RU" b="1" i="1" dirty="0">
              <a:solidFill>
                <a:srgbClr val="FFC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/>
              <a:t>Расположи ответы примеров с буквами в порядке убывания:</a:t>
            </a:r>
          </a:p>
          <a:p>
            <a:pPr>
              <a:buNone/>
            </a:pPr>
            <a:r>
              <a:rPr lang="ru-RU" dirty="0" smtClean="0"/>
              <a:t> И (5*1,4)</a:t>
            </a:r>
          </a:p>
          <a:p>
            <a:pPr>
              <a:buNone/>
            </a:pPr>
            <a:r>
              <a:rPr lang="ru-RU" dirty="0" smtClean="0"/>
              <a:t>Л (9-3,2)</a:t>
            </a:r>
          </a:p>
          <a:p>
            <a:pPr>
              <a:buNone/>
            </a:pPr>
            <a:r>
              <a:rPr lang="ru-RU" dirty="0" smtClean="0"/>
              <a:t>Ч (2,3+5,7)</a:t>
            </a:r>
          </a:p>
          <a:p>
            <a:pPr>
              <a:buNone/>
            </a:pPr>
            <a:r>
              <a:rPr lang="ru-RU" dirty="0" smtClean="0"/>
              <a:t>А (6:12)</a:t>
            </a:r>
          </a:p>
          <a:p>
            <a:pPr>
              <a:buNone/>
            </a:pPr>
            <a:r>
              <a:rPr lang="ru-RU" dirty="0" smtClean="0"/>
              <a:t>С (2,35+4,5)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71538" y="214290"/>
            <a:ext cx="735811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B050"/>
                </a:solidFill>
              </a:rPr>
              <a:t>Натуральные</a:t>
            </a:r>
            <a:r>
              <a:rPr lang="ru-RU" sz="4400" dirty="0" smtClean="0"/>
              <a:t> числа, противоположные им </a:t>
            </a:r>
            <a:r>
              <a:rPr lang="ru-RU" sz="4400" b="1" dirty="0" smtClean="0">
                <a:solidFill>
                  <a:srgbClr val="00B050"/>
                </a:solidFill>
              </a:rPr>
              <a:t>отрицательные</a:t>
            </a:r>
            <a:r>
              <a:rPr lang="ru-RU" sz="4400" dirty="0" smtClean="0"/>
              <a:t> числа и число </a:t>
            </a:r>
            <a:r>
              <a:rPr lang="ru-RU" sz="4400" b="1" dirty="0" smtClean="0">
                <a:solidFill>
                  <a:srgbClr val="00B050"/>
                </a:solidFill>
              </a:rPr>
              <a:t>0</a:t>
            </a:r>
            <a:r>
              <a:rPr lang="ru-RU" sz="4400" dirty="0" smtClean="0"/>
              <a:t> объединяют одним словом  - </a:t>
            </a:r>
            <a:r>
              <a:rPr lang="ru-RU" sz="4400" b="1" dirty="0" smtClean="0">
                <a:solidFill>
                  <a:srgbClr val="00B050"/>
                </a:solidFill>
              </a:rPr>
              <a:t>ЦЕЛЫЕ</a:t>
            </a:r>
            <a:r>
              <a:rPr lang="ru-RU" sz="4400" dirty="0" smtClean="0">
                <a:solidFill>
                  <a:srgbClr val="7030A0"/>
                </a:solidFill>
              </a:rPr>
              <a:t> </a:t>
            </a:r>
            <a:r>
              <a:rPr lang="ru-RU" sz="4400" dirty="0" smtClean="0"/>
              <a:t>числа. </a:t>
            </a:r>
            <a:endParaRPr lang="ru-RU" sz="4400" dirty="0"/>
          </a:p>
        </p:txBody>
      </p:sp>
      <p:pic>
        <p:nvPicPr>
          <p:cNvPr id="2050" name="Picture 2" descr="G:\Учитель года\целые числа 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3857628"/>
            <a:ext cx="7753357" cy="24907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E:\Учитель года\слайды\задание 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7515" y="928670"/>
            <a:ext cx="8165135" cy="482125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E:\Учитель года\слайды\задание 5 ответ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142984"/>
            <a:ext cx="8742404" cy="39290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Найди соответствие </a:t>
            </a:r>
            <a:endParaRPr lang="ru-RU" dirty="0"/>
          </a:p>
        </p:txBody>
      </p:sp>
      <p:pic>
        <p:nvPicPr>
          <p:cNvPr id="4098" name="Picture 2" descr="G:\Учитель года\Задание найди соответствие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2500306"/>
            <a:ext cx="8613188" cy="21431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:\Учитель года\Задание записать фразу с помощью положительных и отрицательных чисел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2343150"/>
            <a:ext cx="8077200" cy="21717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Вырази с помощью положительных и отрицательных чисел</a:t>
            </a:r>
            <a:endParaRPr lang="ru-RU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Учитель года\слайды\задание 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13" y="711200"/>
            <a:ext cx="9121775" cy="54340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:\Учитель года\слайды\задание 2 ответ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859" y="785794"/>
            <a:ext cx="9037141" cy="43545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Наши итоги урока: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b="1" dirty="0" smtClean="0"/>
              <a:t>мы узнали:</a:t>
            </a:r>
            <a:endParaRPr lang="ru-RU" dirty="0"/>
          </a:p>
          <a:p>
            <a:r>
              <a:rPr lang="ru-RU" dirty="0"/>
              <a:t>что такое отрицательные числа</a:t>
            </a:r>
            <a:r>
              <a:rPr lang="ru-RU" dirty="0" smtClean="0"/>
              <a:t>; что такое противоположные числа; что такое целые числа</a:t>
            </a:r>
            <a:endParaRPr lang="ru-RU" dirty="0"/>
          </a:p>
          <a:p>
            <a:r>
              <a:rPr lang="ru-RU" b="1" dirty="0"/>
              <a:t>мы </a:t>
            </a:r>
            <a:r>
              <a:rPr lang="ru-RU" b="1" dirty="0" smtClean="0"/>
              <a:t>научились:</a:t>
            </a:r>
            <a:endParaRPr lang="ru-RU" dirty="0"/>
          </a:p>
          <a:p>
            <a:r>
              <a:rPr lang="ru-RU" dirty="0" smtClean="0"/>
              <a:t>Находить их среди других чисел, приводить </a:t>
            </a:r>
            <a:r>
              <a:rPr lang="ru-RU" dirty="0"/>
              <a:t>примеры использования в жизни отрицательных чисел;</a:t>
            </a:r>
          </a:p>
          <a:p>
            <a:r>
              <a:rPr lang="ru-RU" b="1" dirty="0" smtClean="0"/>
              <a:t>Теперь мы можем</a:t>
            </a:r>
            <a:r>
              <a:rPr lang="ru-RU" b="1" dirty="0"/>
              <a:t>:</a:t>
            </a:r>
            <a:endParaRPr lang="ru-RU" dirty="0"/>
          </a:p>
          <a:p>
            <a:r>
              <a:rPr lang="ru-RU" dirty="0" smtClean="0"/>
              <a:t>Решать задачи на данную тему и давать </a:t>
            </a:r>
            <a:r>
              <a:rPr lang="ru-RU" dirty="0"/>
              <a:t>объяснения </a:t>
            </a:r>
            <a:r>
              <a:rPr lang="ru-RU" dirty="0" smtClean="0"/>
              <a:t>своим математическим </a:t>
            </a:r>
            <a:r>
              <a:rPr lang="ru-RU" dirty="0"/>
              <a:t>действиям при решении </a:t>
            </a:r>
            <a:r>
              <a:rPr lang="ru-RU" dirty="0" smtClean="0"/>
              <a:t>этих задач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FFC000"/>
                </a:solidFill>
              </a:rPr>
              <a:t>Что будем изучать сегодня?</a:t>
            </a:r>
            <a:endParaRPr lang="ru-RU" b="1" i="1" dirty="0">
              <a:solidFill>
                <a:srgbClr val="FFC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/>
              <a:t>Расположи ответы примеров вместе с буквами в порядке убывания:</a:t>
            </a:r>
          </a:p>
          <a:p>
            <a:pPr>
              <a:buNone/>
            </a:pPr>
            <a:r>
              <a:rPr lang="ru-RU" dirty="0" smtClean="0"/>
              <a:t> И (5*1,4=</a:t>
            </a:r>
            <a:r>
              <a:rPr lang="ru-RU" b="1" dirty="0" smtClean="0"/>
              <a:t>7</a:t>
            </a:r>
            <a:r>
              <a:rPr lang="ru-RU" dirty="0" smtClean="0"/>
              <a:t>)</a:t>
            </a:r>
          </a:p>
          <a:p>
            <a:pPr>
              <a:buNone/>
            </a:pPr>
            <a:r>
              <a:rPr lang="ru-RU" dirty="0" smtClean="0"/>
              <a:t>Л (9-3,2=</a:t>
            </a:r>
            <a:r>
              <a:rPr lang="ru-RU" b="1" dirty="0" smtClean="0"/>
              <a:t>5,8</a:t>
            </a:r>
            <a:r>
              <a:rPr lang="ru-RU" dirty="0" smtClean="0"/>
              <a:t>)</a:t>
            </a:r>
          </a:p>
          <a:p>
            <a:pPr>
              <a:buNone/>
            </a:pPr>
            <a:r>
              <a:rPr lang="ru-RU" dirty="0" smtClean="0"/>
              <a:t>Ч (2,3+5,7=</a:t>
            </a:r>
            <a:r>
              <a:rPr lang="ru-RU" b="1" dirty="0" smtClean="0"/>
              <a:t>8</a:t>
            </a:r>
            <a:r>
              <a:rPr lang="ru-RU" dirty="0" smtClean="0"/>
              <a:t>)</a:t>
            </a:r>
          </a:p>
          <a:p>
            <a:pPr>
              <a:buNone/>
            </a:pPr>
            <a:r>
              <a:rPr lang="ru-RU" dirty="0" smtClean="0"/>
              <a:t>А (6:12=</a:t>
            </a:r>
            <a:r>
              <a:rPr lang="ru-RU" b="1" dirty="0" smtClean="0"/>
              <a:t>1/2</a:t>
            </a:r>
            <a:r>
              <a:rPr lang="ru-RU" dirty="0" smtClean="0"/>
              <a:t>)</a:t>
            </a:r>
          </a:p>
          <a:p>
            <a:pPr>
              <a:buNone/>
            </a:pPr>
            <a:r>
              <a:rPr lang="ru-RU" dirty="0" smtClean="0"/>
              <a:t>С (2,35+4,5=</a:t>
            </a:r>
            <a:r>
              <a:rPr lang="ru-RU" b="1" dirty="0" smtClean="0"/>
              <a:t>6,85</a:t>
            </a:r>
            <a:r>
              <a:rPr lang="ru-RU" dirty="0" smtClean="0"/>
              <a:t>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57224" y="2000240"/>
            <a:ext cx="7572428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7000" b="1" dirty="0" smtClean="0">
                <a:solidFill>
                  <a:schemeClr val="bg1"/>
                </a:solidFill>
              </a:rPr>
              <a:t>ЧИСЛА</a:t>
            </a:r>
            <a:endParaRPr lang="ru-RU" sz="17000" b="1" dirty="0">
              <a:solidFill>
                <a:schemeClr val="bg1"/>
              </a:solidFill>
            </a:endParaRPr>
          </a:p>
        </p:txBody>
      </p:sp>
      <p:pic>
        <p:nvPicPr>
          <p:cNvPr id="3074" name="Picture 2" descr="E:\Учитель года\слайды\числа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071546"/>
            <a:ext cx="7550386" cy="5335606"/>
          </a:xfrm>
          <a:prstGeom prst="rect">
            <a:avLst/>
          </a:prstGeom>
          <a:noFill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>
            <a:noAutofit/>
          </a:bodyPr>
          <a:lstStyle/>
          <a:p>
            <a:r>
              <a:rPr lang="ru-RU" sz="7200" b="1" dirty="0" smtClean="0">
                <a:solidFill>
                  <a:srgbClr val="FF0000"/>
                </a:solidFill>
              </a:rPr>
              <a:t>Ч</a:t>
            </a:r>
            <a:r>
              <a:rPr lang="ru-RU" sz="7200" b="1" dirty="0" smtClean="0">
                <a:solidFill>
                  <a:srgbClr val="0070C0"/>
                </a:solidFill>
              </a:rPr>
              <a:t>и</a:t>
            </a:r>
            <a:r>
              <a:rPr lang="ru-RU" sz="7200" b="1" dirty="0" smtClean="0">
                <a:solidFill>
                  <a:srgbClr val="00B050"/>
                </a:solidFill>
              </a:rPr>
              <a:t>с</a:t>
            </a:r>
            <a:r>
              <a:rPr lang="ru-RU" sz="7200" b="1" dirty="0" smtClean="0">
                <a:solidFill>
                  <a:srgbClr val="FFC000"/>
                </a:solidFill>
              </a:rPr>
              <a:t>л</a:t>
            </a:r>
            <a:r>
              <a:rPr lang="ru-RU" sz="7200" b="1" dirty="0" smtClean="0">
                <a:solidFill>
                  <a:srgbClr val="FF0000"/>
                </a:solidFill>
              </a:rPr>
              <a:t>а</a:t>
            </a:r>
            <a:endParaRPr lang="ru-RU" sz="7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Уличный термометр</a:t>
            </a:r>
            <a:endParaRPr lang="ru-RU" dirty="0"/>
          </a:p>
        </p:txBody>
      </p:sp>
      <p:pic>
        <p:nvPicPr>
          <p:cNvPr id="2050" name="Picture 2" descr="E:\Учитель года\слайды\термометры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214422"/>
            <a:ext cx="6458290" cy="5357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2984"/>
          </a:xfrm>
        </p:spPr>
        <p:txBody>
          <a:bodyPr>
            <a:normAutofit/>
          </a:bodyPr>
          <a:lstStyle/>
          <a:p>
            <a:r>
              <a:rPr lang="ru-RU" sz="4000" b="1" dirty="0" smtClean="0"/>
              <a:t>Шкала глубин морей и высоты гор</a:t>
            </a:r>
            <a:endParaRPr lang="ru-RU" sz="4000" b="1" dirty="0"/>
          </a:p>
        </p:txBody>
      </p:sp>
      <p:pic>
        <p:nvPicPr>
          <p:cNvPr id="1027" name="Picture 3" descr="E:\Учитель года\слайды\моря и горы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5" y="1214422"/>
            <a:ext cx="7524771" cy="56435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>
                <a:solidFill>
                  <a:srgbClr val="FFC000"/>
                </a:solidFill>
              </a:rPr>
              <a:t>Натуральные числа</a:t>
            </a:r>
            <a:endParaRPr lang="ru-RU" sz="5400" dirty="0">
              <a:solidFill>
                <a:srgbClr val="FFC000"/>
              </a:solidFill>
            </a:endParaRPr>
          </a:p>
        </p:txBody>
      </p:sp>
      <p:pic>
        <p:nvPicPr>
          <p:cNvPr id="4099" name="Picture 3" descr="E:\Учитель года\Урок\Натуральные числ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357298"/>
            <a:ext cx="6858027" cy="5143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4294967295"/>
          </p:nvPr>
        </p:nvSpPr>
        <p:spPr>
          <a:xfrm>
            <a:off x="214282" y="642918"/>
            <a:ext cx="8715436" cy="552609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8000" b="1" dirty="0" smtClean="0"/>
              <a:t>Положительные числа</a:t>
            </a:r>
          </a:p>
          <a:p>
            <a:pPr>
              <a:buNone/>
            </a:pPr>
            <a:r>
              <a:rPr lang="ru-RU" sz="8000" dirty="0" smtClean="0"/>
              <a:t>+1, +2, +3, +4, +5, +6, +7, +8, +9…</a:t>
            </a:r>
            <a:endParaRPr lang="ru-RU" sz="8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4294967295"/>
          </p:nvPr>
        </p:nvSpPr>
        <p:spPr>
          <a:xfrm>
            <a:off x="142844" y="714356"/>
            <a:ext cx="8086756" cy="5411807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8000" b="1" dirty="0" smtClean="0"/>
              <a:t>Отрицательные числа</a:t>
            </a:r>
          </a:p>
          <a:p>
            <a:pPr algn="ctr">
              <a:buNone/>
            </a:pPr>
            <a:r>
              <a:rPr lang="ru-RU" sz="8000" dirty="0" smtClean="0"/>
              <a:t>-1, -2, -3, -4, -5,-6, -7,-8,-9…</a:t>
            </a:r>
            <a:endParaRPr lang="ru-RU" sz="8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1155</TotalTime>
  <Words>364</Words>
  <Application>Microsoft Office PowerPoint</Application>
  <PresentationFormat>Экран (4:3)</PresentationFormat>
  <Paragraphs>57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Тема урока:</vt:lpstr>
      <vt:lpstr>Что будем изучать сегодня?</vt:lpstr>
      <vt:lpstr>Что будем изучать сегодня?</vt:lpstr>
      <vt:lpstr>Числа</vt:lpstr>
      <vt:lpstr>Уличный термометр</vt:lpstr>
      <vt:lpstr>Шкала глубин морей и высоты гор</vt:lpstr>
      <vt:lpstr>Натуральные числа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Тема урока:</vt:lpstr>
      <vt:lpstr>Слайд 18</vt:lpstr>
      <vt:lpstr>Слайд 19</vt:lpstr>
      <vt:lpstr>Слайд 20</vt:lpstr>
      <vt:lpstr>Слайд 21</vt:lpstr>
      <vt:lpstr>Слайд 22</vt:lpstr>
      <vt:lpstr>Найди соответствие </vt:lpstr>
      <vt:lpstr>Вырази с помощью положительных и отрицательных чисел</vt:lpstr>
      <vt:lpstr>Слайд 25</vt:lpstr>
      <vt:lpstr>Слайд 26</vt:lpstr>
      <vt:lpstr>Наши итоги урока: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95</cp:revision>
  <dcterms:created xsi:type="dcterms:W3CDTF">2024-02-13T13:48:14Z</dcterms:created>
  <dcterms:modified xsi:type="dcterms:W3CDTF">2024-03-06T12:05:17Z</dcterms:modified>
</cp:coreProperties>
</file>