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67" r:id="rId5"/>
    <p:sldId id="268" r:id="rId6"/>
    <p:sldId id="269" r:id="rId7"/>
    <p:sldId id="271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hyperlink" Target="https://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hyperlink" Target="https://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&#1073;&#1077;&#1079;&#1089;&#1088;&#1086;&#1082;&#1072;&#1076;&#1072;&#1074;&#1085;&#1086;&#1089;&#1090;&#1080;.&#1088;&#1092;/deyatelnost/sudebnye-proczessy/" TargetMode="Externa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hyperlink" Target="https://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77;&#1079;&#1089;&#1088;&#1086;&#1082;&#1072;&#1076;&#1072;&#1074;&#1085;&#1086;&#1089;&#1090;&#1080;.&#1088;&#1092;/" TargetMode="External"/><Relationship Id="rId2" Type="http://schemas.openxmlformats.org/officeDocument/2006/relationships/hyperlink" Target="https://&#1074;&#1101;.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3;&#1076;.&#1073;&#1077;&#1079;&#1089;&#1088;&#1086;&#1082;&#1072;&#1076;&#1072;&#1074;&#1085;&#1086;&#1089;&#1090;&#1080;.&#1088;&#1092;/" TargetMode="External"/><Relationship Id="rId5" Type="http://schemas.openxmlformats.org/officeDocument/2006/relationships/hyperlink" Target="https://&#1101;&#1075;.&#1073;&#1077;&#1079;&#1089;&#1088;&#1086;&#1082;&#1072;&#1076;&#1072;&#1074;&#1085;&#1086;&#1089;&#1090;&#1080;.&#1088;&#1092;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73;&#1077;&#1079;&#1089;&#1088;&#1086;&#1082;&#1072;&#1076;&#1072;&#1074;&#1085;&#1086;&#1089;&#1090;&#108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49289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«Геноцид: история и современность»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2529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6672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501317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</a:rPr>
              <a:t>Авторы:   Татьяна Тарасова, Анастасия </a:t>
            </a:r>
            <a:r>
              <a:rPr lang="ru-RU" sz="1000" dirty="0" smtClean="0">
                <a:solidFill>
                  <a:srgbClr val="FFC000"/>
                </a:solidFill>
              </a:rPr>
              <a:t>Тимофеева </a:t>
            </a:r>
            <a:r>
              <a:rPr lang="ru-RU" sz="1000" dirty="0" smtClean="0">
                <a:solidFill>
                  <a:srgbClr val="FFC000"/>
                </a:solidFill>
              </a:rPr>
              <a:t>(ученицы 10 </a:t>
            </a:r>
            <a:r>
              <a:rPr lang="ru-RU" sz="1000" dirty="0" err="1" smtClean="0">
                <a:solidFill>
                  <a:srgbClr val="FFC000"/>
                </a:solidFill>
              </a:rPr>
              <a:t>кл</a:t>
            </a:r>
            <a:r>
              <a:rPr lang="ru-RU" sz="1000" dirty="0" smtClean="0">
                <a:solidFill>
                  <a:srgbClr val="FFC000"/>
                </a:solidFill>
              </a:rPr>
              <a:t>. МБОУ «Большечурашевская СОШ», члены творческого объединения «»Юный краевед»)</a:t>
            </a:r>
          </a:p>
          <a:p>
            <a:r>
              <a:rPr lang="ru-RU" sz="1000" dirty="0" smtClean="0">
                <a:solidFill>
                  <a:srgbClr val="FFC000"/>
                </a:solidFill>
              </a:rPr>
              <a:t>Руководитель: Софронов Р.Г., учитель истории</a:t>
            </a:r>
            <a:r>
              <a:rPr lang="ru-RU" sz="1000" dirty="0" smtClean="0">
                <a:solidFill>
                  <a:srgbClr val="FFC000"/>
                </a:solidFill>
              </a:rPr>
              <a:t> МБОУ «Большечурашевская СОШ»)</a:t>
            </a:r>
            <a:endParaRPr lang="ru-RU" sz="1000" dirty="0" smtClean="0">
              <a:solidFill>
                <a:srgbClr val="FFC000"/>
              </a:solidFill>
            </a:endParaRPr>
          </a:p>
          <a:p>
            <a:r>
              <a:rPr lang="ru-RU" sz="1000" dirty="0" smtClean="0">
                <a:solidFill>
                  <a:srgbClr val="FFC000"/>
                </a:solidFill>
              </a:rPr>
              <a:t>                  </a:t>
            </a:r>
            <a:endParaRPr lang="ru-RU" sz="1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24744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1944 года слова "геноцид" не существовало. Это специальный термин, обозначающий преступные действия, совершаемые по отношению к какой-либо группе людей с целью ее уничтожения.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1944 году польский юрист еврейского происхождения Рафаэль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Лемкин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(1900-1959) дал определение нацистской политике систематического уничтожения европейских евреев. Он предложил термин "геноцид", соединив греческое слово 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genos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что означает "род, племя", с латинским 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caedo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— "убиваю". Предлагая этот термин,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Лемкин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имел в виду "координированный план различных действий, направленных на уничтожение жизненно важных основ существования национальных групп и самих этих групп как таковых". Спустя год Международный военный трибунал в Нюрнберге (Германия) обвинил нацистских лидеров в "преступлениях против человечности". Слово "геноцид" было включено в обвинительный акт, но как описательный, а не правовой термин.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1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68760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Под геноцидом понимаются следующие действия, совершаемые с намерением уничтожить, полностью или частично, какую-либо национальную, этническую, расовую или религиозную группу: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) Убийство членов такой группы;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б)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Причинение серьезных телесных повреждений или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умственного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расстройства членам такой группы;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в)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Предумышленное создание для какой-либо группы таких жизненных условий, которые предполагают ее полное или частичное физическое уничтожение;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г)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Применение мер, рассчитанных на предотвращение деторождения внутри такой группы;</a:t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Насильственная передача детей из одной группы в другую.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5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xn--80aabgieomn8afgsnjq.xn--p1ai/wp-content/themes/factorrial/resources/img/log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5567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Преступления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фашистов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0255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32656"/>
            <a:ext cx="30318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Учитель Информатики1\Downloads\getImage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92896"/>
            <a:ext cx="3071658" cy="1944216"/>
          </a:xfrm>
          <a:prstGeom prst="rect">
            <a:avLst/>
          </a:prstGeom>
          <a:noFill/>
        </p:spPr>
      </p:pic>
      <p:pic>
        <p:nvPicPr>
          <p:cNvPr id="1039" name="Picture 15" descr="C:\Users\Учитель Информатики1\Downloads\getImage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653136"/>
            <a:ext cx="1613177" cy="1080120"/>
          </a:xfrm>
          <a:prstGeom prst="rect">
            <a:avLst/>
          </a:prstGeom>
          <a:noFill/>
        </p:spPr>
      </p:pic>
      <p:pic>
        <p:nvPicPr>
          <p:cNvPr id="1040" name="Picture 16" descr="C:\Users\Учитель Информатики1\Downloads\getImage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797152"/>
            <a:ext cx="1948788" cy="1473284"/>
          </a:xfrm>
          <a:prstGeom prst="rect">
            <a:avLst/>
          </a:prstGeom>
          <a:noFill/>
        </p:spPr>
      </p:pic>
      <p:pic>
        <p:nvPicPr>
          <p:cNvPr id="1041" name="Picture 17" descr="C:\Users\Учитель Информатики1\Downloads\get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653136"/>
            <a:ext cx="1440160" cy="1800200"/>
          </a:xfrm>
          <a:prstGeom prst="rect">
            <a:avLst/>
          </a:prstGeom>
          <a:noFill/>
        </p:spPr>
      </p:pic>
      <p:pic>
        <p:nvPicPr>
          <p:cNvPr id="1032" name="Picture 8" descr="C:\Users\Учитель Информатики1\Downloads\getImage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2564904"/>
            <a:ext cx="2808312" cy="1874548"/>
          </a:xfrm>
          <a:prstGeom prst="rect">
            <a:avLst/>
          </a:prstGeom>
          <a:noFill/>
        </p:spPr>
      </p:pic>
      <p:pic>
        <p:nvPicPr>
          <p:cNvPr id="1043" name="Picture 19" descr="https://xn--c1a5c.xn--80aabgieomn8afgsnjq.xn--p1ai/site/getImage?objectId=41645939&amp;attributeId=33941916&amp;serial=41693999&amp;ext=jpg&amp;size=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4653136"/>
            <a:ext cx="1440160" cy="1954084"/>
          </a:xfrm>
          <a:prstGeom prst="rect">
            <a:avLst/>
          </a:prstGeom>
          <a:noFill/>
        </p:spPr>
      </p:pic>
      <p:pic>
        <p:nvPicPr>
          <p:cNvPr id="1045" name="Picture 21" descr="https://xn--c1a5c.xn--80aabgieomn8afgsnjq.xn--p1ai/site/getImage?objectId=41649092&amp;attributeId=33941916&amp;serial=41714981&amp;ext=jpg&amp;size=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2132856"/>
            <a:ext cx="1728192" cy="2456066"/>
          </a:xfrm>
          <a:prstGeom prst="rect">
            <a:avLst/>
          </a:prstGeom>
          <a:noFill/>
        </p:spPr>
      </p:pic>
      <p:pic>
        <p:nvPicPr>
          <p:cNvPr id="1047" name="Picture 23" descr="День единых действий&quot; в ИПК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4797152"/>
            <a:ext cx="1433759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xn--80aabgieomn8afgsnjq.xn--p1ai/wp-content/themes/factorrial/resources/img/log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31840" y="17008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hlinkClick r:id="rId4"/>
              </a:rPr>
              <a:t>Суды над фашистскими преступниками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3555" name="Picture 3" descr="C:\Users\Учитель Информатики1\Downloads\getImag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3072817" cy="2279204"/>
          </a:xfrm>
          <a:prstGeom prst="rect">
            <a:avLst/>
          </a:prstGeom>
          <a:noFill/>
        </p:spPr>
      </p:pic>
      <p:pic>
        <p:nvPicPr>
          <p:cNvPr id="23556" name="Picture 4" descr="C:\Users\Учитель Информатики1\Downloads\getImage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556792"/>
            <a:ext cx="3340629" cy="1879104"/>
          </a:xfrm>
          <a:prstGeom prst="rect">
            <a:avLst/>
          </a:prstGeom>
          <a:noFill/>
        </p:spPr>
      </p:pic>
      <p:pic>
        <p:nvPicPr>
          <p:cNvPr id="23557" name="Picture 5" descr="C:\Users\Учитель Информатики1\Downloads\get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365104"/>
            <a:ext cx="3217823" cy="2146375"/>
          </a:xfrm>
          <a:prstGeom prst="rect">
            <a:avLst/>
          </a:prstGeom>
          <a:noFill/>
        </p:spPr>
      </p:pic>
      <p:pic>
        <p:nvPicPr>
          <p:cNvPr id="23558" name="Picture 6" descr="C:\Users\Учитель Информатики1\Downloads\getImage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653136"/>
            <a:ext cx="3598646" cy="1792049"/>
          </a:xfrm>
          <a:prstGeom prst="rect">
            <a:avLst/>
          </a:prstGeom>
          <a:noFill/>
        </p:spPr>
      </p:pic>
      <p:pic>
        <p:nvPicPr>
          <p:cNvPr id="23554" name="Picture 2" descr="C:\Users\Учитель Информатики1\Downloads\getImage (5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780928"/>
            <a:ext cx="3096344" cy="2084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xn--80aabgieomn8afgsnjq.xn--p1ai/wp-content/themes/factorrial/resources/img/log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9832" y="14847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Увековеченная память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жертв геноцида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4578" name="Picture 2" descr="C:\Users\Учитель Информатики1\Downloads\get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620688"/>
            <a:ext cx="1656184" cy="24536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0232" y="5733256"/>
            <a:ext cx="2213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</a:rPr>
              <a:t>Балка </a:t>
            </a:r>
            <a:r>
              <a:rPr lang="ru-RU" sz="1000" dirty="0" err="1" smtClean="0">
                <a:solidFill>
                  <a:srgbClr val="FFC000"/>
                </a:solidFill>
              </a:rPr>
              <a:t>Гашун</a:t>
            </a:r>
            <a:r>
              <a:rPr lang="ru-RU" sz="1000" dirty="0" smtClean="0">
                <a:solidFill>
                  <a:srgbClr val="FFC000"/>
                </a:solidFill>
              </a:rPr>
              <a:t> </a:t>
            </a:r>
            <a:r>
              <a:rPr lang="ru-RU" sz="1000" dirty="0" err="1" smtClean="0">
                <a:solidFill>
                  <a:srgbClr val="FFC000"/>
                </a:solidFill>
              </a:rPr>
              <a:t>Булук</a:t>
            </a:r>
            <a:r>
              <a:rPr lang="ru-RU" sz="1000" dirty="0" smtClean="0">
                <a:solidFill>
                  <a:srgbClr val="FFC000"/>
                </a:solidFill>
              </a:rPr>
              <a:t> – место массового захоронения мирных жителей и участников подпольного движения на территории Республики Калмыкия.</a:t>
            </a:r>
            <a:endParaRPr lang="ru-RU" sz="10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140968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</a:rPr>
              <a:t>В </a:t>
            </a:r>
            <a:r>
              <a:rPr lang="ru-RU" sz="1000" dirty="0" err="1" smtClean="0">
                <a:solidFill>
                  <a:srgbClr val="FFC000"/>
                </a:solidFill>
              </a:rPr>
              <a:t>Хацунской</a:t>
            </a:r>
            <a:r>
              <a:rPr lang="ru-RU" sz="1000" dirty="0" smtClean="0">
                <a:solidFill>
                  <a:srgbClr val="FFC000"/>
                </a:solidFill>
              </a:rPr>
              <a:t> трагедии погибло 318 человек</a:t>
            </a:r>
            <a:endParaRPr lang="ru-RU" sz="1000" dirty="0">
              <a:solidFill>
                <a:srgbClr val="FFC000"/>
              </a:solidFill>
            </a:endParaRPr>
          </a:p>
        </p:txBody>
      </p:sp>
      <p:pic>
        <p:nvPicPr>
          <p:cNvPr id="24580" name="Picture 4" descr="https://xn--c1a5c.xn--80aabgieomn8afgsnjq.xn--p1ai/site/getImage?objectId=41647846&amp;attributeId=33941916&amp;serial=41658487&amp;ext=jpg&amp;size=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73016"/>
            <a:ext cx="1608262" cy="21443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516216" y="2708920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1000" dirty="0" smtClean="0">
                <a:solidFill>
                  <a:srgbClr val="FFC000"/>
                </a:solidFill>
              </a:rPr>
              <a:t>Дулаг-154» – один из крупнейших концентрационных лагерей на территории Ленинградской области</a:t>
            </a:r>
            <a:endParaRPr lang="ru-RU" sz="1000" dirty="0">
              <a:solidFill>
                <a:srgbClr val="FFC000"/>
              </a:solidFill>
            </a:endParaRPr>
          </a:p>
        </p:txBody>
      </p:sp>
      <p:pic>
        <p:nvPicPr>
          <p:cNvPr id="24582" name="Picture 6" descr="https://xn--c1a5c.xn--80aabgieomn8afgsnjq.xn--p1ai/site/getImage?objectId=41650905&amp;attributeId=33941916&amp;serial=41659200&amp;ext=jpg&amp;size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76672"/>
            <a:ext cx="1557843" cy="2339103"/>
          </a:xfrm>
          <a:prstGeom prst="rect">
            <a:avLst/>
          </a:prstGeom>
          <a:noFill/>
        </p:spPr>
      </p:pic>
      <p:pic>
        <p:nvPicPr>
          <p:cNvPr id="24584" name="Picture 8" descr="https://xn--c1a5c.xn--80aabgieomn8afgsnjq.xn--p1ai/site/getImage?objectId=41647468&amp;attributeId=33941916&amp;serial=41714418&amp;ext=jpg&amp;size=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365104"/>
            <a:ext cx="2857500" cy="1905000"/>
          </a:xfrm>
          <a:prstGeom prst="rect">
            <a:avLst/>
          </a:prstGeom>
          <a:noFill/>
        </p:spPr>
      </p:pic>
      <p:pic>
        <p:nvPicPr>
          <p:cNvPr id="24586" name="Picture 10" descr="https://xn--c1a5c.xn--80aabgieomn8afgsnjq.xn--p1ai/site/getImage?objectId=41647793&amp;attributeId=33941916&amp;serial=41714424&amp;ext=jpg&amp;size=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221088"/>
            <a:ext cx="1575425" cy="2376264"/>
          </a:xfrm>
          <a:prstGeom prst="rect">
            <a:avLst/>
          </a:prstGeom>
          <a:noFill/>
        </p:spPr>
      </p:pic>
      <p:pic>
        <p:nvPicPr>
          <p:cNvPr id="15" name="Picture 7" descr="C:\Users\Учитель Информатики1\Downloads\getImage (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276872"/>
            <a:ext cx="2999228" cy="1687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653136"/>
            <a:ext cx="70567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Виртуальные экскурсии по памятным местам Геноцида советского народа со стороны нацистов и их пособников во время Великой Отечественной войны на территории РСФСР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6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2656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3068960"/>
            <a:ext cx="70567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hlinkClick r:id="rId5"/>
              </a:rPr>
              <a:t>Электронная энциклопедия</a:t>
            </a:r>
            <a:br>
              <a:rPr lang="ru-RU" dirty="0" smtClean="0">
                <a:hlinkClick r:id="rId5"/>
              </a:rPr>
            </a:br>
            <a:r>
              <a:rPr lang="ru-RU" dirty="0" smtClean="0">
                <a:hlinkClick r:id="rId5"/>
              </a:rPr>
              <a:t>геноцида советского народа нацистами и их пособниками</a:t>
            </a:r>
            <a:br>
              <a:rPr lang="ru-RU" dirty="0" smtClean="0">
                <a:hlinkClick r:id="rId5"/>
              </a:rPr>
            </a:br>
            <a:r>
              <a:rPr lang="ru-RU" dirty="0" smtClean="0">
                <a:hlinkClick r:id="rId5"/>
              </a:rPr>
              <a:t>в годы Великой Отечественной войны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00808"/>
            <a:ext cx="70567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cap="all" dirty="0" smtClean="0">
                <a:hlinkClick r:id="rId6"/>
              </a:rPr>
              <a:t>ОНЛАЙН ВЕРСИЯ БАЗЫ ДАННЫХ</a:t>
            </a:r>
            <a:br>
              <a:rPr lang="ru-RU" b="1" cap="all" dirty="0" smtClean="0">
                <a:hlinkClick r:id="rId6"/>
              </a:rPr>
            </a:br>
            <a:r>
              <a:rPr lang="ru-RU" b="1" cap="all" dirty="0" smtClean="0">
                <a:hlinkClick r:id="rId6"/>
              </a:rPr>
              <a:t>"БЕЗ СРОКА ДАВНОСТИ"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xn--80aabgieomn8afgsnjq.xn--p1ai/wp-content/themes/factorrial/resources/img/log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70892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Ежегодно 19 апреля по всей стране проводится День единых действий в память о геноциде советского народа нацистами и их пособниками в годы Великой Отечественной войны. В этот день проводится комплекс памятных мероприятий. Мероприятия проходят в школах, вузах, учреждениях науки и культуры, региональных и муниципальных учреждениях и т.д. Только в 2022 году в них приняли участие более 6,5 миллионов человек</a:t>
            </a:r>
            <a:r>
              <a:rPr lang="ru-RU" sz="1600" b="1" dirty="0" smtClean="0">
                <a:solidFill>
                  <a:srgbClr val="FFC000"/>
                </a:solidFill>
              </a:rPr>
              <a:t>.</a:t>
            </a:r>
          </a:p>
          <a:p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Именно 19 апреля в 1943 году был издан Указ Президиума Верховного Совета СССР № 39 «О мерах наказания для немецко-фашистских злодеев, виновных в убийствах и истязаниях советского гражданского населения и пленных красноармейцев, для шпионов, изменников родины из числа советских граждан и для их пособников». Появление этого документа было первым фактом признания целенаправленной и масштабной политики нацистов и их пособников по уничтожению мирного населения на оккупированной территории и наказуемости таких преступлений.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844824"/>
            <a:ext cx="421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День единых действий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3366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ru-RU" sz="2400" b="1" dirty="0" smtClean="0">
                <a:solidFill>
                  <a:srgbClr val="FF0000"/>
                </a:solidFill>
              </a:rPr>
              <a:t> апреля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#</a:t>
            </a:r>
            <a:r>
              <a:rPr lang="ru-RU" sz="2400" b="1" dirty="0" err="1" smtClean="0">
                <a:solidFill>
                  <a:srgbClr val="FFC000"/>
                </a:solidFill>
              </a:rPr>
              <a:t>безсрокадавности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xn--80aabgieomn8afgsnjq.xn--p1ai/wp-content/themes/factorrial/resources/img/log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18192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Миллион против геноцида | Первый ярославский телекан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564904"/>
            <a:ext cx="2160240" cy="1618096"/>
          </a:xfrm>
          <a:prstGeom prst="rect">
            <a:avLst/>
          </a:prstGeom>
          <a:noFill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25039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980728"/>
            <a:ext cx="23907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339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Информатики1</dc:creator>
  <cp:lastModifiedBy>Учитель Информатики1</cp:lastModifiedBy>
  <cp:revision>26</cp:revision>
  <dcterms:created xsi:type="dcterms:W3CDTF">2023-03-02T08:12:05Z</dcterms:created>
  <dcterms:modified xsi:type="dcterms:W3CDTF">2023-03-02T10:50:55Z</dcterms:modified>
</cp:coreProperties>
</file>