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3" r:id="rId4"/>
    <p:sldId id="282" r:id="rId5"/>
    <p:sldId id="281" r:id="rId6"/>
    <p:sldId id="280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1" r:id="rId15"/>
    <p:sldId id="290" r:id="rId16"/>
    <p:sldId id="271" r:id="rId17"/>
    <p:sldId id="294" r:id="rId18"/>
    <p:sldId id="295" r:id="rId19"/>
    <p:sldId id="293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64" autoAdjust="0"/>
  </p:normalViewPr>
  <p:slideViewPr>
    <p:cSldViewPr>
      <p:cViewPr>
        <p:scale>
          <a:sx n="77" d="100"/>
          <a:sy n="77" d="100"/>
        </p:scale>
        <p:origin x="-9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8424936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latin typeface="+mn-lt"/>
                <a:cs typeface="+mn-cs"/>
              </a:rPr>
              <a:t>Возрастные особенности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latin typeface="+mn-lt"/>
                <a:cs typeface="+mn-cs"/>
              </a:rPr>
              <a:t> детей </a:t>
            </a:r>
            <a:r>
              <a:rPr lang="ru-RU" sz="4000" b="1" dirty="0" smtClean="0">
                <a:ln/>
                <a:latin typeface="+mn-lt"/>
                <a:cs typeface="+mn-cs"/>
              </a:rPr>
              <a:t> группы раннего возраста</a:t>
            </a:r>
            <a:endParaRPr lang="ru-RU" sz="4000" b="1" dirty="0" smtClean="0">
              <a:ln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latin typeface="+mn-lt"/>
                <a:cs typeface="+mn-cs"/>
              </a:rPr>
              <a:t>(</a:t>
            </a:r>
            <a:r>
              <a:rPr lang="ru-RU" sz="4000" b="1" dirty="0" smtClean="0">
                <a:ln/>
                <a:latin typeface="+mn-lt"/>
                <a:cs typeface="+mn-cs"/>
              </a:rPr>
              <a:t>2-3 года).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/>
                <a:latin typeface="+mn-lt"/>
                <a:cs typeface="+mn-cs"/>
              </a:rPr>
              <a:t>д. Большие </a:t>
            </a:r>
            <a:r>
              <a:rPr lang="ru-RU" sz="2400" b="1" dirty="0" err="1" smtClean="0">
                <a:ln/>
                <a:latin typeface="+mn-lt"/>
                <a:cs typeface="+mn-cs"/>
              </a:rPr>
              <a:t>Катраси</a:t>
            </a:r>
            <a:r>
              <a:rPr lang="ru-RU" sz="2400" b="1" dirty="0" smtClean="0">
                <a:ln/>
                <a:latin typeface="+mn-lt"/>
                <a:cs typeface="+mn-cs"/>
              </a:rPr>
              <a:t>, 2020.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Развитие речи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Развивающая речь влияет на развитие психики </a:t>
            </a:r>
            <a:r>
              <a:rPr lang="ru-RU" sz="2800" dirty="0" err="1"/>
              <a:t>ребѐнка</a:t>
            </a:r>
            <a:r>
              <a:rPr lang="ru-RU" sz="2800" dirty="0"/>
              <a:t>. </a:t>
            </a:r>
            <a:r>
              <a:rPr lang="ru-RU" sz="2800" dirty="0" err="1"/>
              <a:t>Ребѐнок</a:t>
            </a:r>
            <a:r>
              <a:rPr lang="ru-RU" sz="2800" dirty="0"/>
              <a:t> </a:t>
            </a:r>
            <a:r>
              <a:rPr lang="ru-RU" sz="2800" dirty="0" err="1"/>
              <a:t>задаѐт</a:t>
            </a:r>
            <a:r>
              <a:rPr lang="ru-RU" sz="2800" dirty="0"/>
              <a:t> много вопросов, что отражает развитие познавательной потребности. Поэтому взрослые должны внимательно относиться к этим вопросам. Развитие происходит только в ситуации общения со взрослыми. При этом ведущая речевая позиция взрослого сохраняется.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64046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Развитие культурно – гигиенических навыков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Продолжается формирование культурно – гигиенических навыков: </a:t>
            </a:r>
            <a:r>
              <a:rPr lang="ru-RU" sz="2800" dirty="0" err="1"/>
              <a:t>ребѐнок</a:t>
            </a:r>
            <a:r>
              <a:rPr lang="ru-RU" sz="2800" dirty="0"/>
              <a:t> приучен к горшку, к концу третьего года жизни нормой является умение пользоваться туалетом; учиться самостоятельно мыть и вытирать руки, умывать лицо; умение надевать основные предметы одежды (надевать майку, натягивать колготы, шорты, носочки).</a:t>
            </a:r>
          </a:p>
        </p:txBody>
      </p:sp>
    </p:spTree>
    <p:extLst>
      <p:ext uri="{BB962C8B-B14F-4D97-AF65-F5344CB8AC3E}">
        <p14:creationId xmlns:p14="http://schemas.microsoft.com/office/powerpoint/2010/main" val="21239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Кругозор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На протяжении третьего года жизни у </a:t>
            </a:r>
            <a:r>
              <a:rPr lang="ru-RU" sz="2800" dirty="0" err="1"/>
              <a:t>ребѐнка</a:t>
            </a:r>
            <a:r>
              <a:rPr lang="ru-RU" sz="2800" dirty="0"/>
              <a:t> формируются разнообразные представления и понятия об окружающем его мире. Он </a:t>
            </a:r>
            <a:r>
              <a:rPr lang="ru-RU" sz="2800" dirty="0" err="1"/>
              <a:t>узнаѐт</a:t>
            </a:r>
            <a:r>
              <a:rPr lang="ru-RU" sz="2800" dirty="0"/>
              <a:t> свойства и назначение многих предметов повседневного обихода; не только различает, но и называет цвет, форму, размер предметов; ориентируется в основных пространственных и временных соотношениях. У </a:t>
            </a:r>
            <a:r>
              <a:rPr lang="ru-RU" sz="2800" dirty="0" err="1"/>
              <a:t>ребѐнка</a:t>
            </a:r>
            <a:r>
              <a:rPr lang="ru-RU" sz="2800" dirty="0"/>
              <a:t> формируются начальные представления о количестве (много, мало, больше, меньше, один).</a:t>
            </a:r>
          </a:p>
        </p:txBody>
      </p:sp>
    </p:spTree>
    <p:extLst>
      <p:ext uri="{BB962C8B-B14F-4D97-AF65-F5344CB8AC3E}">
        <p14:creationId xmlns:p14="http://schemas.microsoft.com/office/powerpoint/2010/main" val="370090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Физическое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Двигательная активность становится </a:t>
            </a:r>
            <a:r>
              <a:rPr lang="ru-RU" sz="2800" dirty="0" err="1"/>
              <a:t>всѐ</a:t>
            </a:r>
            <a:r>
              <a:rPr lang="ru-RU" sz="2800" dirty="0"/>
              <a:t> более целенаправленной, совершенствуется </a:t>
            </a:r>
            <a:r>
              <a:rPr lang="ru-RU" sz="2800" dirty="0" err="1"/>
              <a:t>скоординированность</a:t>
            </a:r>
            <a:r>
              <a:rPr lang="ru-RU" sz="2800" dirty="0"/>
              <a:t> движений, обогащается опыт двигательной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8514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Дальнейшее сенсорное развитие </a:t>
            </a:r>
            <a:r>
              <a:rPr lang="ru-RU" sz="2800" dirty="0" err="1"/>
              <a:t>ведѐт</a:t>
            </a:r>
            <a:r>
              <a:rPr lang="ru-RU" sz="2800" dirty="0"/>
              <a:t> к значительным изменениям в ориентировочно – познавательной деятельности. Развивается новый вид деятельности – наблюдение, оно играет при грамотном руководстве со стороны взрослого ведущую роль в познании </a:t>
            </a:r>
            <a:r>
              <a:rPr lang="ru-RU" sz="2800" dirty="0" err="1"/>
              <a:t>ребѐнком</a:t>
            </a:r>
            <a:r>
              <a:rPr lang="ru-RU" sz="2800" dirty="0"/>
              <a:t> окружающего </a:t>
            </a:r>
            <a:r>
              <a:rPr lang="ru-RU" sz="2800" dirty="0" smtClean="0"/>
              <a:t>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468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Развитие видов детской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Предметная деятельность (занятия с пирамидками, </a:t>
            </a:r>
            <a:r>
              <a:rPr lang="ru-RU" sz="2800" dirty="0" err="1"/>
              <a:t>матрѐшками</a:t>
            </a:r>
            <a:r>
              <a:rPr lang="ru-RU" sz="2800" dirty="0"/>
              <a:t>, мозаикой); наблюдения, рассматривание картинок, книг; элементы трудовой деятельности (самостоятельная еда, </a:t>
            </a:r>
            <a:r>
              <a:rPr lang="ru-RU" sz="2800" dirty="0" smtClean="0"/>
              <a:t>одевание</a:t>
            </a:r>
            <a:r>
              <a:rPr lang="ru-RU" sz="2800" dirty="0"/>
              <a:t>, уборка игрушек); игры со строительным материалом; начала изобразительной деятельности (лепка и рисование); начала сюжетных игр (игра с куклой).</a:t>
            </a:r>
          </a:p>
        </p:txBody>
      </p:sp>
    </p:spTree>
    <p:extLst>
      <p:ext uri="{BB962C8B-B14F-4D97-AF65-F5344CB8AC3E}">
        <p14:creationId xmlns:p14="http://schemas.microsoft.com/office/powerpoint/2010/main" val="18724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Ранний возраст завершается </a:t>
            </a:r>
            <a:r>
              <a:rPr lang="ru-RU" sz="2800" dirty="0" smtClean="0">
                <a:solidFill>
                  <a:schemeClr val="accent5"/>
                </a:solidFill>
              </a:rPr>
              <a:t>кризисом трех лет</a:t>
            </a:r>
            <a:r>
              <a:rPr lang="en-US" sz="2800" dirty="0" smtClean="0"/>
              <a:t>.</a:t>
            </a:r>
            <a:r>
              <a:rPr lang="ru-RU" sz="2800" dirty="0" smtClean="0"/>
              <a:t> Ребенок осознает себя как отдельного человека</a:t>
            </a:r>
            <a:r>
              <a:rPr lang="en-US" sz="2800" dirty="0" smtClean="0"/>
              <a:t>, </a:t>
            </a:r>
            <a:r>
              <a:rPr lang="ru-RU" sz="2800" dirty="0" smtClean="0"/>
              <a:t>отличного от взрослого</a:t>
            </a:r>
            <a:r>
              <a:rPr lang="en-US" sz="2800" dirty="0" smtClean="0"/>
              <a:t>. </a:t>
            </a:r>
            <a:r>
              <a:rPr lang="ru-RU" sz="2800" dirty="0" smtClean="0"/>
              <a:t> У него формируется образ </a:t>
            </a:r>
            <a:r>
              <a:rPr lang="ru-RU" sz="2800" b="1" dirty="0" smtClean="0"/>
              <a:t>Я- новая позиция САМ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ru-RU" sz="2800" dirty="0"/>
              <a:t>В</a:t>
            </a:r>
            <a:r>
              <a:rPr lang="ru-RU" sz="2800" dirty="0" smtClean="0"/>
              <a:t>озрастание его самостоятельности</a:t>
            </a:r>
            <a:r>
              <a:rPr lang="ru-RU" sz="2800" dirty="0"/>
              <a:t> </a:t>
            </a:r>
            <a:r>
              <a:rPr lang="ru-RU" sz="2800" dirty="0" smtClean="0"/>
              <a:t>и активности</a:t>
            </a:r>
            <a:r>
              <a:rPr lang="en-US" sz="2800" dirty="0" smtClean="0"/>
              <a:t>, </a:t>
            </a:r>
            <a:r>
              <a:rPr lang="ru-RU" sz="2800" dirty="0" smtClean="0"/>
              <a:t> требуют от близких взрослых своевременной перестройки</a:t>
            </a:r>
            <a:r>
              <a:rPr lang="en-US" sz="2800" dirty="0" smtClean="0"/>
              <a:t>.</a:t>
            </a:r>
            <a:r>
              <a:rPr lang="ru-RU" sz="2800" dirty="0" smtClean="0"/>
              <a:t> Если новые отношения с ребенком не складываются</a:t>
            </a:r>
            <a:r>
              <a:rPr lang="en-US" sz="2800" dirty="0" smtClean="0"/>
              <a:t>, </a:t>
            </a:r>
            <a:r>
              <a:rPr lang="ru-RU" sz="2800" dirty="0" smtClean="0"/>
              <a:t> его инициатива не поощряется</a:t>
            </a:r>
            <a:r>
              <a:rPr lang="en-US" sz="2800" dirty="0" smtClean="0"/>
              <a:t>, </a:t>
            </a:r>
            <a:r>
              <a:rPr lang="ru-RU" sz="2800" dirty="0" smtClean="0"/>
              <a:t> самостоятельность постоянно ограничивается</a:t>
            </a:r>
            <a:r>
              <a:rPr lang="en-US" sz="2800" dirty="0" smtClean="0"/>
              <a:t>,</a:t>
            </a:r>
            <a:r>
              <a:rPr lang="ru-RU" sz="2800" dirty="0" smtClean="0"/>
              <a:t> у ребенка возникают собственно КРИЗИСНЫЕ ЯВЛЕНИЯ</a:t>
            </a:r>
            <a:r>
              <a:rPr lang="en-US" sz="2800" dirty="0" smtClean="0"/>
              <a:t>,</a:t>
            </a:r>
            <a:r>
              <a:rPr lang="ru-RU" sz="2800" dirty="0" smtClean="0"/>
              <a:t> проявляющиеся в отношениях со взрослыми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Кризис может продолжаться от нескольких месяцев до двух лет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Вывод.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В возрасте 2-3 лет  </a:t>
            </a:r>
            <a:r>
              <a:rPr lang="ru-RU" sz="2800" dirty="0">
                <a:solidFill>
                  <a:srgbClr val="0033CC"/>
                </a:solidFill>
              </a:rPr>
              <a:t>развитие психических процессов является непроизвольным</a:t>
            </a:r>
            <a:r>
              <a:rPr lang="ru-RU" sz="2800" dirty="0"/>
              <a:t>. </a:t>
            </a:r>
            <a:r>
              <a:rPr lang="ru-RU" sz="2800" dirty="0" err="1"/>
              <a:t>Ребѐнок</a:t>
            </a:r>
            <a:r>
              <a:rPr lang="ru-RU" sz="2800" dirty="0"/>
              <a:t> пока не способен усилием воли сосредоточить внимание на </a:t>
            </a:r>
            <a:r>
              <a:rPr lang="ru-RU" sz="2800" dirty="0" err="1"/>
              <a:t>определѐнном</a:t>
            </a:r>
            <a:r>
              <a:rPr lang="ru-RU" sz="2800" dirty="0"/>
              <a:t> объекте, поставить перед собой задачу запомнить </a:t>
            </a:r>
            <a:r>
              <a:rPr lang="ru-RU" sz="2800" dirty="0" err="1"/>
              <a:t>определѐнную</a:t>
            </a:r>
            <a:r>
              <a:rPr lang="ru-RU" sz="2800" dirty="0"/>
              <a:t> информацию и выполнить эту задачу. </a:t>
            </a:r>
            <a:r>
              <a:rPr lang="ru-RU" sz="2800" dirty="0">
                <a:solidFill>
                  <a:srgbClr val="0033CC"/>
                </a:solidFill>
              </a:rPr>
              <a:t>Происходит развитие самостоятельности</a:t>
            </a:r>
            <a:r>
              <a:rPr lang="ru-RU" sz="2800" dirty="0"/>
              <a:t> во всех сферах жизни и деятельности </a:t>
            </a:r>
            <a:r>
              <a:rPr lang="ru-RU" sz="2800" dirty="0" err="1"/>
              <a:t>ребѐнка</a:t>
            </a:r>
            <a:r>
              <a:rPr lang="ru-RU" sz="2800" dirty="0"/>
              <a:t>: совершенствуются навыки самообслуживания, игры, организованной образовательной деятельности, простейшей трудовой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7841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+mn-lt"/>
              </a:rPr>
              <a:t>Вывод.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Потребность в самостоятельности при </a:t>
            </a:r>
            <a:r>
              <a:rPr lang="ru-RU" sz="2800" dirty="0" err="1"/>
              <a:t>несформированности</a:t>
            </a:r>
            <a:r>
              <a:rPr lang="ru-RU" sz="2800" dirty="0"/>
              <a:t> орудийных действий и культурно – гигиенических навыков приводит к кризису третьего года жизни «Я сам». Поэтому важно создать условия, в том числе безопасные, для проявления самостоятельности детей, обеспечивая им </a:t>
            </a:r>
            <a:r>
              <a:rPr lang="ru-RU" sz="2800" dirty="0" err="1"/>
              <a:t>недирективную</a:t>
            </a:r>
            <a:r>
              <a:rPr lang="ru-RU" sz="2800" dirty="0"/>
              <a:t> помощь и поддержку.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 smtClean="0"/>
              <a:t>1. </a:t>
            </a:r>
            <a:r>
              <a:rPr lang="ru-RU" sz="2400" dirty="0"/>
              <a:t>Абрамова Г. С. Возрастная психология: Учеб. пособие для студентов вузов. - М.: Академия, 1997.</a:t>
            </a:r>
          </a:p>
          <a:p>
            <a:pPr marL="0" lvl="0" indent="0">
              <a:buNone/>
            </a:pPr>
            <a:r>
              <a:rPr lang="ru-RU" sz="2400" dirty="0"/>
              <a:t>2. Возрастная и педагогическая психология. /Сост. И.В. Дубровина. - М.: Академия, 1998.</a:t>
            </a:r>
          </a:p>
          <a:p>
            <a:pPr marL="0" lvl="0" indent="0">
              <a:buNone/>
            </a:pPr>
            <a:r>
              <a:rPr lang="ru-RU" sz="2400" dirty="0"/>
              <a:t>3. Волков Б. С. Психология младшего школьника: Учебное пособие / Б. С. Волков. М.: </a:t>
            </a:r>
            <a:r>
              <a:rPr lang="ru-RU" sz="2400" dirty="0" err="1"/>
              <a:t>Пед</a:t>
            </a:r>
            <a:r>
              <a:rPr lang="ru-RU" sz="2400" dirty="0"/>
              <a:t>. общ-во России, 2002.</a:t>
            </a:r>
          </a:p>
          <a:p>
            <a:pPr marL="0" lvl="0" indent="0">
              <a:buNone/>
            </a:pPr>
            <a:r>
              <a:rPr lang="ru-RU" sz="2400" dirty="0"/>
              <a:t>4. Ефимкина Р. П. Психология развития. - Новосибирск, 2004.</a:t>
            </a:r>
          </a:p>
          <a:p>
            <a:pPr marL="0" lvl="0" indent="0">
              <a:buNone/>
            </a:pPr>
            <a:r>
              <a:rPr lang="ru-RU" sz="2400" dirty="0"/>
              <a:t>5. </a:t>
            </a:r>
            <a:r>
              <a:rPr lang="ru-RU" sz="2400" dirty="0" smtClean="0"/>
              <a:t>Кулагина </a:t>
            </a:r>
            <a:r>
              <a:rPr lang="ru-RU" sz="2400" dirty="0"/>
              <a:t>И. Ю. Возрастная психология: развитие ребенка от рождения до 17 лет. - М., </a:t>
            </a:r>
            <a:r>
              <a:rPr lang="ru-RU" sz="2400" dirty="0" smtClean="0"/>
              <a:t>1998.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968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Развитие психических процессов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i="1" dirty="0">
                <a:solidFill>
                  <a:srgbClr val="0033CC"/>
                </a:solidFill>
              </a:rPr>
              <a:t>Восприятие. </a:t>
            </a:r>
            <a:r>
              <a:rPr lang="ru-RU" sz="2800" dirty="0"/>
              <a:t>Младенческий и ранний возраст - </a:t>
            </a:r>
            <a:r>
              <a:rPr lang="ru-RU" sz="2800" dirty="0" err="1"/>
              <a:t>сензитивный</a:t>
            </a:r>
            <a:r>
              <a:rPr lang="ru-RU" sz="2800" dirty="0"/>
              <a:t> период для становления процесса восприятия различных объектов окружающего мира посредством развития органов чувств (зрение, слуха, осязания, обоняния, вкусовых рецепторов) и формирования способов восприятия (визуального или зрительного, аудиального или слухового, тактильного, обонятельного и вкусового). Восприятие – не самостоятельный процесс, оно включено в решение предметно – практических 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0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+mn-lt"/>
              </a:rPr>
              <a:t>Развитие психических процессов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Ребѐнок</a:t>
            </a:r>
            <a:r>
              <a:rPr lang="ru-RU" dirty="0"/>
              <a:t> воспринимает объекты окружающего мира целостно, не выделяет составные части и отдельные сенсорные свойства. Главным для него являются смысловые, существенные признаки предметов, которые он выделяет при восприятии.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5775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+mn-lt"/>
              </a:rPr>
              <a:t>Развитие психических процессов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i="1" dirty="0">
                <a:solidFill>
                  <a:srgbClr val="0033CC"/>
                </a:solidFill>
              </a:rPr>
              <a:t>Внимание. </a:t>
            </a:r>
            <a:r>
              <a:rPr lang="ru-RU" sz="2800" dirty="0"/>
              <a:t>Внимание в этом возрасте непроизвольное, его устойчивость зависит от привлекательности объекта. На особо привлекательном объекте или действии </a:t>
            </a:r>
            <a:r>
              <a:rPr lang="ru-RU" sz="2800" dirty="0" err="1"/>
              <a:t>ребѐнок</a:t>
            </a:r>
            <a:r>
              <a:rPr lang="ru-RU" sz="2800" dirty="0"/>
              <a:t> способен сосредоточить внимание до 15 – 20 минут. </a:t>
            </a:r>
            <a:r>
              <a:rPr lang="ru-RU" sz="2800" dirty="0" err="1"/>
              <a:t>Объѐм</a:t>
            </a:r>
            <a:r>
              <a:rPr lang="ru-RU" sz="2800" dirty="0"/>
              <a:t> внимания мал: </a:t>
            </a:r>
            <a:r>
              <a:rPr lang="ru-RU" sz="2800" dirty="0" err="1"/>
              <a:t>ребѐнок</a:t>
            </a:r>
            <a:r>
              <a:rPr lang="ru-RU" sz="2800" dirty="0"/>
              <a:t> может удержать в поле своего внимания один объект.</a:t>
            </a:r>
          </a:p>
        </p:txBody>
      </p:sp>
    </p:spTree>
    <p:extLst>
      <p:ext uri="{BB962C8B-B14F-4D97-AF65-F5344CB8AC3E}">
        <p14:creationId xmlns:p14="http://schemas.microsoft.com/office/powerpoint/2010/main" val="184741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+mn-lt"/>
              </a:rPr>
              <a:t>Развитие психических процессов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033CC"/>
                </a:solidFill>
              </a:rPr>
              <a:t>Память. </a:t>
            </a:r>
            <a:r>
              <a:rPr lang="ru-RU" dirty="0"/>
              <a:t>Память является непроизвольной. </a:t>
            </a:r>
            <a:r>
              <a:rPr lang="ru-RU" dirty="0" err="1"/>
              <a:t>Ребѐнок</a:t>
            </a:r>
            <a:r>
              <a:rPr lang="ru-RU" dirty="0"/>
              <a:t> запоминает только то, что «запоминается само». Он не способен волевым усилием заставить себя запомнить что – либо. И в то же время он прекрасно запоминает то, что ему понравилось, что он с интересом слушал или наблюдал.</a:t>
            </a:r>
          </a:p>
        </p:txBody>
      </p:sp>
    </p:spTree>
    <p:extLst>
      <p:ext uri="{BB962C8B-B14F-4D97-AF65-F5344CB8AC3E}">
        <p14:creationId xmlns:p14="http://schemas.microsoft.com/office/powerpoint/2010/main" val="192624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+mn-lt"/>
              </a:rPr>
              <a:t>Развитие психических процессов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033CC"/>
                </a:solidFill>
              </a:rPr>
              <a:t>Мышление.</a:t>
            </a:r>
            <a:r>
              <a:rPr lang="ru-RU" i="1" dirty="0"/>
              <a:t> </a:t>
            </a:r>
            <a:r>
              <a:rPr lang="ru-RU" dirty="0"/>
              <a:t>Мышление у малышей носит наглядно – действенный характер, поэтому познание окружающего мира происходит в процессе реальных предметных манипуляций. Соответственно основным типом является предметно – </a:t>
            </a:r>
            <a:r>
              <a:rPr lang="ru-RU" dirty="0" err="1"/>
              <a:t>манипулятивная</a:t>
            </a:r>
            <a:r>
              <a:rPr lang="ru-RU" dirty="0"/>
              <a:t> игра.</a:t>
            </a:r>
          </a:p>
        </p:txBody>
      </p:sp>
    </p:spTree>
    <p:extLst>
      <p:ext uri="{BB962C8B-B14F-4D97-AF65-F5344CB8AC3E}">
        <p14:creationId xmlns:p14="http://schemas.microsoft.com/office/powerpoint/2010/main" val="77909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Особенности эмоционального развития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Дети раннего возраста проявляют удовольствие, радость и огорчение, страх, смущение, чувство привязанности, обиды. Эмоции проявляются ярко, они зачастую связаны с физическим состоянием </a:t>
            </a:r>
            <a:r>
              <a:rPr lang="ru-RU" sz="2800" dirty="0" err="1"/>
              <a:t>ребѐнка</a:t>
            </a:r>
            <a:r>
              <a:rPr lang="ru-RU" sz="2800" dirty="0"/>
              <a:t> (ушибся – плачет, неуютно себя чувствует в новой обуви или одежде – ноет, гладит </a:t>
            </a:r>
            <a:r>
              <a:rPr lang="ru-RU" sz="2800" dirty="0" err="1"/>
              <a:t>котѐнка</a:t>
            </a:r>
            <a:r>
              <a:rPr lang="ru-RU" sz="2800" dirty="0"/>
              <a:t>, мягкую ткань, увидел красивую вещь – радуется). </a:t>
            </a:r>
            <a:r>
              <a:rPr lang="ru-RU" sz="2800" dirty="0" err="1" smtClean="0"/>
              <a:t>Ребѐнок</a:t>
            </a:r>
            <a:r>
              <a:rPr lang="ru-RU" sz="2800" dirty="0" smtClean="0"/>
              <a:t> </a:t>
            </a:r>
            <a:r>
              <a:rPr lang="ru-RU" sz="2800" dirty="0"/>
              <a:t>не способен произвольно контролировать эмоции, здесь необходима помощь взрослого. Помогает переключение внимания </a:t>
            </a:r>
            <a:r>
              <a:rPr lang="ru-RU" sz="2800" dirty="0" err="1"/>
              <a:t>ребѐнка</a:t>
            </a:r>
            <a:r>
              <a:rPr lang="ru-RU" sz="2800" dirty="0"/>
              <a:t> на интересный для него объект.</a:t>
            </a:r>
          </a:p>
        </p:txBody>
      </p:sp>
    </p:spTree>
    <p:extLst>
      <p:ext uri="{BB962C8B-B14F-4D97-AF65-F5344CB8AC3E}">
        <p14:creationId xmlns:p14="http://schemas.microsoft.com/office/powerpoint/2010/main" val="62852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Развитие речи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Развитие понимания речи других людей (в том числе сверстников): </a:t>
            </a:r>
            <a:r>
              <a:rPr lang="ru-RU" sz="2800" dirty="0" err="1"/>
              <a:t>ребѐнок</a:t>
            </a:r>
            <a:r>
              <a:rPr lang="ru-RU" sz="2800" dirty="0"/>
              <a:t> понимает смысл слов, которые относятся к тому, что повседневно его окружает, что лично его касается, что связано с его переживаниями. То есть речь </a:t>
            </a:r>
            <a:r>
              <a:rPr lang="ru-RU" sz="2800" dirty="0" err="1"/>
              <a:t>ситуативна</a:t>
            </a:r>
            <a:r>
              <a:rPr lang="ru-RU" sz="2800" dirty="0"/>
              <a:t>, и в основном </a:t>
            </a:r>
            <a:r>
              <a:rPr lang="ru-RU" sz="2800" dirty="0" err="1"/>
              <a:t>еѐ</a:t>
            </a:r>
            <a:r>
              <a:rPr lang="ru-RU" sz="2800" dirty="0"/>
              <a:t> содержание напрямую зависит от ситуации, которая воспринимается </a:t>
            </a:r>
            <a:r>
              <a:rPr lang="ru-RU" sz="2800" dirty="0" err="1"/>
              <a:t>ребѐнком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86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Развитие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Развитие активной речи: происходит интенсивное обогащение словаря детей названиями объектов окружающего мира, из свойств и действий (действий с ними).</a:t>
            </a:r>
          </a:p>
        </p:txBody>
      </p:sp>
    </p:spTree>
    <p:extLst>
      <p:ext uri="{BB962C8B-B14F-4D97-AF65-F5344CB8AC3E}">
        <p14:creationId xmlns:p14="http://schemas.microsoft.com/office/powerpoint/2010/main" val="2070080069"/>
      </p:ext>
    </p:extLst>
  </p:cSld>
  <p:clrMapOvr>
    <a:masterClrMapping/>
  </p:clrMapOvr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862</TotalTime>
  <Words>996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УНИВЕРСАЛЬНЫЙ ЕЖИКИ</vt:lpstr>
      <vt:lpstr>Презентация PowerPoint</vt:lpstr>
      <vt:lpstr> Развитие психических процессов  </vt:lpstr>
      <vt:lpstr>Развитие психических процессов</vt:lpstr>
      <vt:lpstr>Развитие психических процессов</vt:lpstr>
      <vt:lpstr>Развитие психических процессов</vt:lpstr>
      <vt:lpstr>Развитие психических процессов</vt:lpstr>
      <vt:lpstr> Особенности эмоционального развития  </vt:lpstr>
      <vt:lpstr> Развитие речи  </vt:lpstr>
      <vt:lpstr>Развитие речи</vt:lpstr>
      <vt:lpstr>Развитие речи  </vt:lpstr>
      <vt:lpstr> Развитие культурно – гигиенических навыков  </vt:lpstr>
      <vt:lpstr>Кругозор</vt:lpstr>
      <vt:lpstr>Физическое развитие</vt:lpstr>
      <vt:lpstr>Деятельность</vt:lpstr>
      <vt:lpstr>Развитие видов детской деятельности</vt:lpstr>
      <vt:lpstr>Презентация PowerPoint</vt:lpstr>
      <vt:lpstr>Вывод.</vt:lpstr>
      <vt:lpstr>Вывод.</vt:lpstr>
      <vt:lpstr>Литература.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Asus</cp:lastModifiedBy>
  <cp:revision>80</cp:revision>
  <dcterms:created xsi:type="dcterms:W3CDTF">2016-05-11T09:22:36Z</dcterms:created>
  <dcterms:modified xsi:type="dcterms:W3CDTF">2023-01-22T11:20:13Z</dcterms:modified>
</cp:coreProperties>
</file>