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GaluzinaOA@mail.ru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82824" y="283464"/>
            <a:ext cx="6412992" cy="136855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ct val="125000"/>
              </a:lnSpc>
            </a:pPr>
            <a:r>
              <a:rPr lang="ru" sz="2800" b="1" dirty="0" smtClean="0">
                <a:solidFill>
                  <a:srgbClr val="002060"/>
                </a:solidFill>
                <a:latin typeface="Times New Roman"/>
              </a:rPr>
              <a:t>МАОУ «СОШ № 40» г. Чебоксары</a:t>
            </a:r>
            <a:endParaRPr lang="ru" sz="2800" b="1" dirty="0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31720" y="2535936"/>
            <a:ext cx="7315200" cy="125882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ct val="124000"/>
              </a:lnSpc>
            </a:pPr>
            <a:endParaRPr lang="ru" sz="2400" b="1" dirty="0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32258" y="1319933"/>
            <a:ext cx="9323832" cy="35966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292100" algn="ctr"/>
            <a:r>
              <a:rPr lang="ru" sz="8000" dirty="0">
                <a:solidFill>
                  <a:srgbClr val="FF0000"/>
                </a:solidFill>
                <a:latin typeface="Times New Roman"/>
              </a:rPr>
              <a:t>«Соблюдение </a:t>
            </a:r>
            <a:r>
              <a:rPr lang="ru" sz="8000" dirty="0" smtClean="0">
                <a:solidFill>
                  <a:srgbClr val="FF0000"/>
                </a:solidFill>
                <a:latin typeface="Times New Roman"/>
              </a:rPr>
              <a:t>правил</a:t>
            </a:r>
          </a:p>
          <a:p>
            <a:pPr indent="292100" algn="ctr"/>
            <a:r>
              <a:rPr lang="ru" sz="8000" dirty="0" smtClean="0">
                <a:solidFill>
                  <a:srgbClr val="FF0000"/>
                </a:solidFill>
                <a:latin typeface="Times New Roman"/>
              </a:rPr>
              <a:t> безопасности»</a:t>
            </a:r>
          </a:p>
          <a:p>
            <a:pPr indent="292100" algn="ctr"/>
            <a:r>
              <a:rPr lang="ru" sz="8000" dirty="0" smtClean="0">
                <a:solidFill>
                  <a:srgbClr val="FF0000"/>
                </a:solidFill>
                <a:latin typeface="Times New Roman"/>
              </a:rPr>
              <a:t>«Безопасный отдых»</a:t>
            </a:r>
            <a:endParaRPr lang="ru" sz="8000" dirty="0" smtClean="0">
              <a:solidFill>
                <a:srgbClr val="FF0000"/>
              </a:solidFill>
              <a:latin typeface="Times New Roman"/>
            </a:endParaRPr>
          </a:p>
          <a:p>
            <a:pPr indent="292100" algn="r"/>
            <a:endParaRPr lang="ru" sz="8000" dirty="0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8392" y="5760720"/>
            <a:ext cx="9610344" cy="106984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/>
            <a:endParaRPr lang="en-US" sz="1800" dirty="0">
              <a:solidFill>
                <a:srgbClr val="002060"/>
              </a:solidFill>
              <a:latin typeface="Times New Roman"/>
              <a:hlinkClick r:id="rId2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8736" y="344072"/>
            <a:ext cx="1990712" cy="14940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149" y="41239"/>
            <a:ext cx="1759501" cy="18530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00" y="3663811"/>
            <a:ext cx="1389358" cy="24190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54709" y="5002823"/>
            <a:ext cx="1620084" cy="167625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3928" y="1365504"/>
            <a:ext cx="4922520" cy="281635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14144" y="423672"/>
            <a:ext cx="8327136" cy="441960"/>
          </a:xfrm>
          <a:prstGeom prst="rect">
            <a:avLst/>
          </a:prstGeom>
          <a:solidFill>
            <a:srgbClr val="0094DA"/>
          </a:solidFill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ru" sz="3600" b="1">
                <a:solidFill>
                  <a:srgbClr val="FFFFFF"/>
                </a:solidFill>
                <a:latin typeface="Times New Roman"/>
              </a:rPr>
              <a:t>Методы борьбы с сетевыми хулиганами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0312" y="1127760"/>
            <a:ext cx="5638800" cy="323088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139700">
              <a:spcAft>
                <a:spcPts val="560"/>
              </a:spcAft>
            </a:pPr>
            <a:r>
              <a:rPr lang="ru" sz="3200">
                <a:solidFill>
                  <a:srgbClr val="002060"/>
                </a:solidFill>
                <a:latin typeface="Times New Roman"/>
              </a:rPr>
              <a:t>Не молчите, сообщи об этом :</a:t>
            </a:r>
          </a:p>
          <a:p>
            <a:pPr indent="139700">
              <a:spcAft>
                <a:spcPts val="560"/>
              </a:spcAft>
            </a:pPr>
            <a:r>
              <a:rPr lang="ru" sz="3200">
                <a:solidFill>
                  <a:srgbClr val="002060"/>
                </a:solidFill>
                <a:latin typeface="Times New Roman"/>
              </a:rPr>
              <a:t>- родителям</a:t>
            </a:r>
          </a:p>
          <a:p>
            <a:pPr indent="139700">
              <a:spcAft>
                <a:spcPts val="560"/>
              </a:spcAft>
            </a:pPr>
            <a:r>
              <a:rPr lang="ru" sz="3200">
                <a:solidFill>
                  <a:srgbClr val="002060"/>
                </a:solidFill>
                <a:latin typeface="Times New Roman"/>
              </a:rPr>
              <a:t>- учителю</a:t>
            </a:r>
          </a:p>
          <a:p>
            <a:pPr indent="139700">
              <a:spcAft>
                <a:spcPts val="560"/>
              </a:spcAft>
            </a:pPr>
            <a:r>
              <a:rPr lang="ru" sz="3200">
                <a:solidFill>
                  <a:srgbClr val="002060"/>
                </a:solidFill>
                <a:latin typeface="Times New Roman"/>
              </a:rPr>
              <a:t>- полицию</a:t>
            </a:r>
          </a:p>
          <a:p>
            <a:pPr indent="139700">
              <a:spcAft>
                <a:spcPts val="560"/>
              </a:spcAft>
            </a:pPr>
            <a:r>
              <a:rPr lang="ru" sz="3200">
                <a:solidFill>
                  <a:srgbClr val="002060"/>
                </a:solidFill>
                <a:latin typeface="Times New Roman"/>
              </a:rPr>
              <a:t>- по номеру «телефона доверия»</a:t>
            </a:r>
          </a:p>
          <a:p>
            <a:pPr indent="139700"/>
            <a:r>
              <a:rPr lang="ru" sz="2300" b="1">
                <a:solidFill>
                  <a:srgbClr val="002060"/>
                </a:solidFill>
                <a:latin typeface="Arial"/>
              </a:rPr>
              <a:t>• </a:t>
            </a:r>
            <a:r>
              <a:rPr lang="ru" sz="3200">
                <a:solidFill>
                  <a:srgbClr val="002060"/>
                </a:solidFill>
                <a:latin typeface="Times New Roman"/>
              </a:rPr>
              <a:t>Не отвечай на провокации !!!!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2504" y="4523232"/>
            <a:ext cx="10070592" cy="197205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139700">
              <a:lnSpc>
                <a:spcPct val="92000"/>
              </a:lnSpc>
              <a:spcAft>
                <a:spcPts val="560"/>
              </a:spcAft>
            </a:pPr>
            <a:r>
              <a:rPr lang="ru" sz="2300" b="1">
                <a:solidFill>
                  <a:srgbClr val="002060"/>
                </a:solidFill>
                <a:latin typeface="Arial"/>
              </a:rPr>
              <a:t>• </a:t>
            </a:r>
            <a:r>
              <a:rPr lang="ru" sz="3200">
                <a:solidFill>
                  <a:srgbClr val="002060"/>
                </a:solidFill>
                <a:latin typeface="Times New Roman"/>
              </a:rPr>
              <a:t>Заблокируй киберхулигана, тролля!!!</a:t>
            </a:r>
          </a:p>
          <a:p>
            <a:pPr indent="139700">
              <a:lnSpc>
                <a:spcPct val="92000"/>
              </a:lnSpc>
              <a:spcAft>
                <a:spcPts val="560"/>
              </a:spcAft>
            </a:pPr>
            <a:r>
              <a:rPr lang="ru" sz="2300" b="1">
                <a:solidFill>
                  <a:srgbClr val="002060"/>
                </a:solidFill>
                <a:latin typeface="Arial"/>
              </a:rPr>
              <a:t>• </a:t>
            </a:r>
            <a:r>
              <a:rPr lang="ru" sz="3200">
                <a:solidFill>
                  <a:srgbClr val="002060"/>
                </a:solidFill>
                <a:latin typeface="Times New Roman"/>
              </a:rPr>
              <a:t>Собери доказательства (скриншот переписки)</a:t>
            </a:r>
          </a:p>
          <a:p>
            <a:pPr indent="101600">
              <a:lnSpc>
                <a:spcPct val="95000"/>
              </a:lnSpc>
            </a:pPr>
            <a:r>
              <a:rPr lang="ru" sz="3200">
                <a:solidFill>
                  <a:srgbClr val="002060"/>
                </a:solidFill>
                <a:latin typeface="Times New Roman"/>
              </a:rPr>
              <a:t>(Они помогут тебе доказать противоправные действия по отношению к тебе, помогут определить обидчика)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78936" y="423672"/>
            <a:ext cx="4812792" cy="441960"/>
          </a:xfrm>
          <a:prstGeom prst="rect">
            <a:avLst/>
          </a:prstGeom>
          <a:solidFill>
            <a:srgbClr val="0094DA"/>
          </a:solidFill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ru" sz="3600" b="1">
                <a:solidFill>
                  <a:srgbClr val="FFFFFF"/>
                </a:solidFill>
                <a:latin typeface="Times New Roman"/>
              </a:rPr>
              <a:t>Интернет безопасность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1440" y="1185672"/>
            <a:ext cx="11463528" cy="152704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ct val="93000"/>
              </a:lnSpc>
              <a:spcAft>
                <a:spcPts val="560"/>
              </a:spcAft>
            </a:pPr>
            <a:r>
              <a:rPr lang="ru" sz="4400" b="1">
                <a:solidFill>
                  <a:srgbClr val="002060"/>
                </a:solidFill>
                <a:latin typeface="Times New Roman"/>
              </a:rPr>
              <a:t>Мошенничество - самое распространённое преступление в интернете</a:t>
            </a:r>
          </a:p>
          <a:p>
            <a:pPr indent="0"/>
            <a:r>
              <a:rPr lang="ru" sz="2400" b="1">
                <a:solidFill>
                  <a:srgbClr val="002060"/>
                </a:solidFill>
                <a:latin typeface="Times New Roman"/>
              </a:rPr>
              <a:t>Нельзя</a:t>
            </a:r>
            <a:r>
              <a:rPr lang="ru" sz="2400">
                <a:solidFill>
                  <a:srgbClr val="002060"/>
                </a:solidFill>
                <a:latin typeface="Times New Roman"/>
              </a:rPr>
              <a:t>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7536" y="2932176"/>
            <a:ext cx="10043160" cy="75285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>
              <a:spcAft>
                <a:spcPts val="560"/>
              </a:spcAft>
            </a:pPr>
            <a:r>
              <a:rPr lang="ru" sz="2400">
                <a:solidFill>
                  <a:srgbClr val="002060"/>
                </a:solidFill>
                <a:latin typeface="Times New Roman"/>
              </a:rPr>
              <a:t>- осуществлять попытки покупок услуг на незнакомых сайтах</a:t>
            </a:r>
          </a:p>
          <a:p>
            <a:pPr indent="0"/>
            <a:r>
              <a:rPr lang="ru" sz="2400">
                <a:solidFill>
                  <a:srgbClr val="002060"/>
                </a:solidFill>
                <a:latin typeface="Times New Roman"/>
              </a:rPr>
              <a:t>- вводить личные данные, данные банковской карты, адрес, пароли на сайтах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7536" y="3834384"/>
            <a:ext cx="11920728" cy="30784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2400">
                <a:solidFill>
                  <a:srgbClr val="002060"/>
                </a:solidFill>
                <a:latin typeface="Times New Roman"/>
              </a:rPr>
              <a:t>Одним из признаков проверенных и надежных сайтов является замок в верхнем левом углу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4488" y="4230624"/>
            <a:ext cx="905256" cy="24079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2400">
                <a:solidFill>
                  <a:srgbClr val="002060"/>
                </a:solidFill>
                <a:latin typeface="Times New Roman"/>
              </a:rPr>
              <a:t>строки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99872" y="5894832"/>
            <a:ext cx="9281160" cy="31089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406400"/>
            <a:r>
              <a:rPr lang="ru" sz="3200" b="1" dirty="0">
                <a:solidFill>
                  <a:srgbClr val="002060"/>
                </a:solidFill>
                <a:latin typeface="Times New Roman"/>
              </a:rPr>
              <a:t>покупки в интернете, переводы денежных средств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548384" y="6309360"/>
            <a:ext cx="7187184" cy="38404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3200" b="1">
                <a:solidFill>
                  <a:srgbClr val="002060"/>
                </a:solidFill>
                <a:latin typeface="Times New Roman"/>
              </a:rPr>
              <a:t>это вопрос доверия конкретному сайту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1184" y="310896"/>
            <a:ext cx="3459480" cy="19812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9656" y="2868168"/>
            <a:ext cx="2243328" cy="170383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678936" y="423672"/>
            <a:ext cx="4812792" cy="441960"/>
          </a:xfrm>
          <a:prstGeom prst="rect">
            <a:avLst/>
          </a:prstGeom>
          <a:solidFill>
            <a:srgbClr val="0094DA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3600" b="1">
                <a:solidFill>
                  <a:srgbClr val="FFFFFF"/>
                </a:solidFill>
                <a:latin typeface="Times New Roman"/>
              </a:rPr>
              <a:t>Интернет безопасность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4800" y="954024"/>
            <a:ext cx="7028688" cy="137769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228600">
              <a:spcAft>
                <a:spcPts val="210"/>
              </a:spcAft>
            </a:pPr>
            <a:r>
              <a:rPr lang="ru" sz="2200">
                <a:solidFill>
                  <a:srgbClr val="002060"/>
                </a:solidFill>
                <a:latin typeface="Times New Roman"/>
              </a:rPr>
              <a:t>Не доверяйте никому свою личную информацию</a:t>
            </a:r>
          </a:p>
          <a:p>
            <a:pPr indent="228600">
              <a:spcAft>
                <a:spcPts val="210"/>
              </a:spcAft>
            </a:pPr>
            <a:r>
              <a:rPr lang="ru" sz="2200">
                <a:solidFill>
                  <a:srgbClr val="002060"/>
                </a:solidFill>
                <a:latin typeface="Times New Roman"/>
              </a:rPr>
              <a:t>Не сообщайте пароли, номер телефона незнакомым людям</a:t>
            </a:r>
          </a:p>
          <a:p>
            <a:pPr indent="228600">
              <a:spcAft>
                <a:spcPts val="210"/>
              </a:spcAft>
            </a:pPr>
            <a:r>
              <a:rPr lang="ru" sz="2200">
                <a:solidFill>
                  <a:srgbClr val="002060"/>
                </a:solidFill>
                <a:latin typeface="Times New Roman"/>
              </a:rPr>
              <a:t>Не сообщайте ваш адрес проживания</a:t>
            </a:r>
          </a:p>
          <a:p>
            <a:pPr indent="228600"/>
            <a:r>
              <a:rPr lang="ru" sz="2200">
                <a:solidFill>
                  <a:srgbClr val="002060"/>
                </a:solidFill>
                <a:latin typeface="Times New Roman"/>
              </a:rPr>
              <a:t>Используйте надежные пароли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4800" y="2410968"/>
            <a:ext cx="5623560" cy="28346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228600"/>
            <a:r>
              <a:rPr lang="ru" sz="2200">
                <a:solidFill>
                  <a:srgbClr val="002060"/>
                </a:solidFill>
                <a:latin typeface="Times New Roman"/>
              </a:rPr>
              <a:t>Удаляйте нежелательную почту не открывая её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4800" y="2761488"/>
            <a:ext cx="8622792" cy="185013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>
              <a:spcAft>
                <a:spcPts val="560"/>
              </a:spcAft>
            </a:pPr>
            <a:r>
              <a:rPr lang="ru" sz="2200">
                <a:solidFill>
                  <a:srgbClr val="002060"/>
                </a:solidFill>
                <a:latin typeface="Times New Roman"/>
              </a:rPr>
              <a:t>Не посылай смс сообщения на подозрительные и незнакомые номера Не сохраняйте важные сведения на общедоступном компьютере Пользуйтесь фильтрами при получении СМС, они блокируют нежелательные номера</a:t>
            </a:r>
          </a:p>
          <a:p>
            <a:pPr indent="0">
              <a:lnSpc>
                <a:spcPct val="73000"/>
              </a:lnSpc>
            </a:pPr>
            <a:r>
              <a:rPr lang="ru" sz="2200">
                <a:solidFill>
                  <a:srgbClr val="002060"/>
                </a:solidFill>
                <a:latin typeface="Times New Roman"/>
              </a:rPr>
              <a:t>Общаясь в сети, вы можете познакомиться с человеком, который может оказаться мошенником, похитителем, аферистом.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47472" y="4828032"/>
            <a:ext cx="8336280" cy="783336"/>
          </a:xfrm>
          <a:prstGeom prst="rect">
            <a:avLst/>
          </a:prstGeom>
          <a:solidFill>
            <a:srgbClr val="A9C5E7"/>
          </a:solidFill>
        </p:spPr>
        <p:txBody>
          <a:bodyPr lIns="0" tIns="0" rIns="0" bIns="0">
            <a:noAutofit/>
          </a:bodyPr>
          <a:lstStyle/>
          <a:p>
            <a:pPr indent="0"/>
            <a:r>
              <a:rPr lang="ru" sz="2800" b="1">
                <a:solidFill>
                  <a:srgbClr val="002060"/>
                </a:solidFill>
                <a:latin typeface="Times New Roman"/>
              </a:rPr>
              <a:t>С незнакомцами в интернете нужно общаться как с незнакомыми на улице!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43840" y="5888736"/>
            <a:ext cx="11701272" cy="89001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/>
            <a:r>
              <a:rPr lang="ru" sz="3200" b="1">
                <a:solidFill>
                  <a:srgbClr val="002060"/>
                </a:solidFill>
                <a:latin typeface="Times New Roman"/>
              </a:rPr>
              <a:t>Сообщить информацию о потенциально опасной ситуации — необходимо в полицию по номеру 102 и родителям!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7312" y="94488"/>
            <a:ext cx="1688592" cy="13228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932176" y="423672"/>
            <a:ext cx="6297168" cy="441960"/>
          </a:xfrm>
          <a:prstGeom prst="rect">
            <a:avLst/>
          </a:prstGeom>
          <a:solidFill>
            <a:srgbClr val="0094DA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3600" b="1">
                <a:solidFill>
                  <a:srgbClr val="FFFFFF"/>
                </a:solidFill>
                <a:latin typeface="Times New Roman"/>
              </a:rPr>
              <a:t>Правила электробезопасности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7764" y="975946"/>
            <a:ext cx="4605528" cy="23164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2200" b="1" u="sng" dirty="0">
                <a:solidFill>
                  <a:srgbClr val="002060"/>
                </a:solidFill>
                <a:latin typeface="Times New Roman"/>
              </a:rPr>
              <a:t>Когда ты дома: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0456" y="1572182"/>
            <a:ext cx="4358640" cy="379780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241300">
              <a:lnSpc>
                <a:spcPct val="94000"/>
              </a:lnSpc>
              <a:spcAft>
                <a:spcPts val="630"/>
              </a:spcAft>
            </a:pPr>
            <a:r>
              <a:rPr lang="ru" sz="2200" dirty="0">
                <a:solidFill>
                  <a:srgbClr val="002060"/>
                </a:solidFill>
                <a:latin typeface="Times New Roman"/>
              </a:rPr>
              <a:t>Не тяни вилку из розетки за провод</a:t>
            </a:r>
          </a:p>
          <a:p>
            <a:pPr indent="241300">
              <a:lnSpc>
                <a:spcPct val="94000"/>
              </a:lnSpc>
            </a:pPr>
            <a:r>
              <a:rPr lang="ru" sz="2200" dirty="0">
                <a:solidFill>
                  <a:srgbClr val="002060"/>
                </a:solidFill>
                <a:latin typeface="Times New Roman"/>
              </a:rPr>
              <a:t>Не пользуйся неисправными</a:t>
            </a:r>
          </a:p>
          <a:p>
            <a:pPr indent="241300">
              <a:lnSpc>
                <a:spcPct val="94000"/>
              </a:lnSpc>
              <a:spcAft>
                <a:spcPts val="630"/>
              </a:spcAft>
            </a:pPr>
            <a:r>
              <a:rPr lang="ru" sz="2200" dirty="0">
                <a:solidFill>
                  <a:srgbClr val="002060"/>
                </a:solidFill>
                <a:latin typeface="Times New Roman"/>
              </a:rPr>
              <a:t>электроприборами</a:t>
            </a:r>
          </a:p>
          <a:p>
            <a:pPr indent="0">
              <a:lnSpc>
                <a:spcPct val="94000"/>
              </a:lnSpc>
              <a:spcAft>
                <a:spcPts val="630"/>
              </a:spcAft>
            </a:pPr>
            <a:r>
              <a:rPr lang="ru" sz="2200" dirty="0">
                <a:solidFill>
                  <a:srgbClr val="002060"/>
                </a:solidFill>
                <a:latin typeface="Times New Roman"/>
              </a:rPr>
              <a:t>Не берись за провода бытовых приборов мокрыми руками</a:t>
            </a:r>
          </a:p>
          <a:p>
            <a:pPr indent="0">
              <a:lnSpc>
                <a:spcPct val="94000"/>
              </a:lnSpc>
              <a:spcAft>
                <a:spcPts val="630"/>
              </a:spcAft>
            </a:pPr>
            <a:r>
              <a:rPr lang="ru" sz="2200" dirty="0">
                <a:solidFill>
                  <a:srgbClr val="002060"/>
                </a:solidFill>
                <a:latin typeface="Times New Roman"/>
              </a:rPr>
              <a:t>Не ремонтируй и не разбирай электроприборы, включённые в сеть</a:t>
            </a:r>
          </a:p>
          <a:p>
            <a:pPr indent="0">
              <a:lnSpc>
                <a:spcPct val="94000"/>
              </a:lnSpc>
              <a:spcAft>
                <a:spcPts val="630"/>
              </a:spcAft>
            </a:pPr>
            <a:r>
              <a:rPr lang="ru" sz="2200" dirty="0">
                <a:solidFill>
                  <a:srgbClr val="002060"/>
                </a:solidFill>
                <a:latin typeface="Times New Roman"/>
              </a:rPr>
              <a:t>Не пользуйтесь электроприборами в ванной комнате</a:t>
            </a:r>
          </a:p>
          <a:p>
            <a:pPr indent="241300">
              <a:lnSpc>
                <a:spcPct val="94000"/>
              </a:lnSpc>
            </a:pPr>
            <a:r>
              <a:rPr lang="ru" sz="2200" dirty="0">
                <a:solidFill>
                  <a:srgbClr val="002060"/>
                </a:solidFill>
                <a:latin typeface="Times New Roman"/>
              </a:rPr>
              <a:t>Не засовывайте посторонние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38328" y="1664208"/>
            <a:ext cx="118872" cy="11887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just"/>
            <a:r>
              <a:rPr lang="ru" sz="1800" b="1">
                <a:solidFill>
                  <a:srgbClr val="002060"/>
                </a:solidFill>
                <a:latin typeface="Times New Roman"/>
              </a:rPr>
              <a:t>■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38328" y="2093976"/>
            <a:ext cx="118872" cy="11887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just"/>
            <a:r>
              <a:rPr lang="ru" sz="1800" b="1">
                <a:solidFill>
                  <a:srgbClr val="002060"/>
                </a:solidFill>
                <a:latin typeface="Times New Roman"/>
              </a:rPr>
              <a:t>■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38328" y="2822448"/>
            <a:ext cx="118872" cy="11887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just"/>
            <a:r>
              <a:rPr lang="ru" sz="1800" b="1">
                <a:solidFill>
                  <a:srgbClr val="002060"/>
                </a:solidFill>
                <a:latin typeface="Times New Roman"/>
              </a:rPr>
              <a:t>■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38328" y="3553968"/>
            <a:ext cx="118872" cy="11887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just"/>
            <a:r>
              <a:rPr lang="ru" sz="1800" b="1">
                <a:solidFill>
                  <a:srgbClr val="002060"/>
                </a:solidFill>
                <a:latin typeface="Times New Roman"/>
              </a:rPr>
              <a:t>■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38328" y="4285488"/>
            <a:ext cx="118872" cy="11887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just"/>
            <a:r>
              <a:rPr lang="ru" sz="1800" b="1">
                <a:solidFill>
                  <a:srgbClr val="002060"/>
                </a:solidFill>
                <a:latin typeface="Times New Roman"/>
              </a:rPr>
              <a:t>■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38328" y="5013960"/>
            <a:ext cx="118872" cy="11887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just"/>
            <a:r>
              <a:rPr lang="ru" sz="1800" b="1">
                <a:solidFill>
                  <a:srgbClr val="002060"/>
                </a:solidFill>
                <a:latin typeface="Times New Roman"/>
              </a:rPr>
              <a:t>■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48640" y="5330952"/>
            <a:ext cx="2365248" cy="22555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2200" dirty="0">
                <a:solidFill>
                  <a:srgbClr val="002060"/>
                </a:solidFill>
                <a:latin typeface="Times New Roman"/>
              </a:rPr>
              <a:t>предметы в розетку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266944" y="1453896"/>
            <a:ext cx="1325880" cy="73152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 algn="ctr"/>
            <a:r>
              <a:rPr lang="en-US" sz="2150" i="1">
                <a:solidFill>
                  <a:srgbClr val="C94629"/>
                </a:solidFill>
                <a:latin typeface="Arial"/>
              </a:rPr>
              <a:t>L</a:t>
            </a:r>
            <a:r>
              <a:rPr lang="en-US" sz="2150">
                <a:solidFill>
                  <a:srgbClr val="C94629"/>
                </a:solidFill>
                <a:latin typeface="Arial"/>
              </a:rPr>
              <a:t> </a:t>
            </a:r>
            <a:r>
              <a:rPr lang="ru" sz="2150">
                <a:latin typeface="Arial"/>
              </a:rPr>
              <a:t>СТОЙ!</a:t>
            </a:r>
          </a:p>
          <a:p>
            <a:pPr indent="88900"/>
            <a:r>
              <a:rPr lang="ru" sz="1025" b="1">
                <a:latin typeface="Arial"/>
              </a:rPr>
              <a:t>{ НАПРЯЖЕНИЕ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269992" y="2816352"/>
            <a:ext cx="1350264" cy="81076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/>
            <a:r>
              <a:rPr lang="ru" sz="1400" b="1">
                <a:latin typeface="Arial"/>
              </a:rPr>
              <a:t>Л НЕ ВЛЕЗАЙ</a:t>
            </a:r>
          </a:p>
          <a:p>
            <a:pPr indent="0" algn="ctr">
              <a:lnSpc>
                <a:spcPct val="91000"/>
              </a:lnSpc>
            </a:pPr>
            <a:r>
              <a:rPr lang="ru" sz="2300" b="1" i="1">
                <a:solidFill>
                  <a:srgbClr val="C94629"/>
                </a:solidFill>
                <a:latin typeface="Arial"/>
              </a:rPr>
              <a:t>7</a:t>
            </a:r>
            <a:r>
              <a:rPr lang="ru" sz="2300" b="1">
                <a:solidFill>
                  <a:srgbClr val="C94629"/>
                </a:solidFill>
                <a:latin typeface="Arial"/>
              </a:rPr>
              <a:t> </a:t>
            </a:r>
            <a:r>
              <a:rPr lang="ru" sz="2300" b="1">
                <a:latin typeface="Arial"/>
              </a:rPr>
              <a:t>УБЬЕТ!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580888" y="4267200"/>
            <a:ext cx="984504" cy="72237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ct val="83000"/>
              </a:lnSpc>
            </a:pPr>
            <a:r>
              <a:rPr lang="ru" sz="1525">
                <a:latin typeface="Franklin Gothic Medium Cond"/>
              </a:rPr>
              <a:t>ИСПЫТАНИЕ </a:t>
            </a:r>
            <a:r>
              <a:rPr lang="ru" sz="1250" b="1">
                <a:latin typeface="Franklin Gothic Demi Cond"/>
              </a:rPr>
              <a:t>ОПАСНО ДЛЯ ЖИЗНИ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171944" y="1566672"/>
            <a:ext cx="118872" cy="11887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just"/>
            <a:r>
              <a:rPr lang="ru" sz="1800" b="1">
                <a:solidFill>
                  <a:srgbClr val="002060"/>
                </a:solidFill>
                <a:latin typeface="Times New Roman"/>
              </a:rPr>
              <a:t>■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171944" y="2499360"/>
            <a:ext cx="118872" cy="11887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just"/>
            <a:r>
              <a:rPr lang="ru" sz="1800" b="1">
                <a:solidFill>
                  <a:srgbClr val="002060"/>
                </a:solidFill>
                <a:latin typeface="Times New Roman"/>
              </a:rPr>
              <a:t>■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171944" y="3429000"/>
            <a:ext cx="118872" cy="11887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just"/>
            <a:r>
              <a:rPr lang="ru" sz="1800" b="1">
                <a:solidFill>
                  <a:srgbClr val="002060"/>
                </a:solidFill>
                <a:latin typeface="Times New Roman"/>
              </a:rPr>
              <a:t>■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171944" y="4093464"/>
            <a:ext cx="118872" cy="11887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just"/>
            <a:r>
              <a:rPr lang="ru" sz="1800" b="1">
                <a:solidFill>
                  <a:srgbClr val="002060"/>
                </a:solidFill>
                <a:latin typeface="Times New Roman"/>
              </a:rPr>
              <a:t>■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1548872" y="1850136"/>
            <a:ext cx="307848" cy="16764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2200">
                <a:solidFill>
                  <a:srgbClr val="002060"/>
                </a:solidFill>
                <a:latin typeface="Times New Roman"/>
              </a:rPr>
              <a:t>на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7171944" y="1001737"/>
            <a:ext cx="2407920" cy="23164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2200" b="1" u="sng" dirty="0">
                <a:solidFill>
                  <a:srgbClr val="002060"/>
                </a:solidFill>
                <a:latin typeface="Times New Roman"/>
              </a:rPr>
              <a:t>Когда ты на улице: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7397496" y="1533144"/>
            <a:ext cx="4453128" cy="25603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2200">
                <a:solidFill>
                  <a:srgbClr val="002060"/>
                </a:solidFill>
                <a:latin typeface="Times New Roman"/>
              </a:rPr>
              <a:t>Не приближайтесь к оборванному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7397496" y="1850136"/>
            <a:ext cx="4008120" cy="53644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ct val="84000"/>
              </a:lnSpc>
            </a:pPr>
            <a:r>
              <a:rPr lang="ru" sz="2200" dirty="0">
                <a:solidFill>
                  <a:srgbClr val="002060"/>
                </a:solidFill>
                <a:latin typeface="Times New Roman"/>
              </a:rPr>
              <a:t>проводу линии электропередачи расстояние ближе 8 метров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7397496" y="2474976"/>
            <a:ext cx="4453128" cy="210921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 algn="just">
              <a:lnSpc>
                <a:spcPct val="84000"/>
              </a:lnSpc>
              <a:spcAft>
                <a:spcPts val="630"/>
              </a:spcAft>
            </a:pPr>
            <a:r>
              <a:rPr lang="ru" sz="2200">
                <a:solidFill>
                  <a:srgbClr val="002060"/>
                </a:solidFill>
                <a:latin typeface="Times New Roman"/>
              </a:rPr>
              <a:t>Не пытайтесь проникнуть и не бросайте мусор в трансформаторные будки и электроустановки</a:t>
            </a:r>
          </a:p>
          <a:p>
            <a:pPr indent="0" algn="just">
              <a:lnSpc>
                <a:spcPct val="84000"/>
              </a:lnSpc>
            </a:pPr>
            <a:r>
              <a:rPr lang="ru" sz="2200">
                <a:solidFill>
                  <a:srgbClr val="002060"/>
                </a:solidFill>
                <a:latin typeface="Times New Roman"/>
              </a:rPr>
              <a:t>Не    играйте    под    линиями</a:t>
            </a:r>
          </a:p>
          <a:p>
            <a:pPr indent="0" algn="just">
              <a:lnSpc>
                <a:spcPct val="84000"/>
              </a:lnSpc>
              <a:spcAft>
                <a:spcPts val="630"/>
              </a:spcAft>
            </a:pPr>
            <a:r>
              <a:rPr lang="ru" sz="2200">
                <a:solidFill>
                  <a:srgbClr val="002060"/>
                </a:solidFill>
                <a:latin typeface="Times New Roman"/>
              </a:rPr>
              <a:t>электропередачи</a:t>
            </a:r>
          </a:p>
          <a:p>
            <a:pPr indent="0" algn="just">
              <a:lnSpc>
                <a:spcPct val="84000"/>
              </a:lnSpc>
            </a:pPr>
            <a:r>
              <a:rPr lang="ru" sz="2200">
                <a:solidFill>
                  <a:srgbClr val="002060"/>
                </a:solidFill>
                <a:latin typeface="Times New Roman"/>
              </a:rPr>
              <a:t>Не залезай на опоры линии электропередачи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599944" y="6199632"/>
            <a:ext cx="6409944" cy="39928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3200" b="1" dirty="0">
                <a:solidFill>
                  <a:srgbClr val="002060"/>
                </a:solidFill>
                <a:latin typeface="Times New Roman"/>
              </a:rPr>
              <a:t>Соблюдайте правила безопасности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" y="4032504"/>
            <a:ext cx="2523744" cy="26578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0240" y="3758184"/>
            <a:ext cx="2432304" cy="232562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136392" y="344424"/>
            <a:ext cx="6214872" cy="548640"/>
          </a:xfrm>
          <a:prstGeom prst="rect">
            <a:avLst/>
          </a:prstGeom>
          <a:solidFill>
            <a:srgbClr val="0094DA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4400" b="1">
                <a:solidFill>
                  <a:srgbClr val="FFFFFF"/>
                </a:solidFill>
                <a:latin typeface="Times New Roman"/>
              </a:rPr>
              <a:t>Пожарная</a:t>
            </a:r>
            <a:r>
              <a:rPr lang="ru" sz="4400" b="1" u="sng">
                <a:solidFill>
                  <a:srgbClr val="FFFFFF"/>
                </a:solidFill>
                <a:latin typeface="Times New Roman"/>
              </a:rPr>
              <a:t> </a:t>
            </a:r>
            <a:r>
              <a:rPr lang="ru" sz="4400" b="1">
                <a:solidFill>
                  <a:srgbClr val="FFFFFF"/>
                </a:solidFill>
                <a:latin typeface="Times New Roman"/>
              </a:rPr>
              <a:t>безопасность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6200" y="1042416"/>
            <a:ext cx="3410712" cy="24079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800" b="1">
                <a:solidFill>
                  <a:srgbClr val="002060"/>
                </a:solidFill>
                <a:latin typeface="Times New Roman"/>
              </a:rPr>
              <a:t>Правила безопасного поведения: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23432" y="1060704"/>
            <a:ext cx="3441192" cy="20421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800" b="1">
                <a:solidFill>
                  <a:srgbClr val="002060"/>
                </a:solidFill>
                <a:latin typeface="Times New Roman"/>
              </a:rPr>
              <a:t>Правила безопасного поведения: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1440" y="1310640"/>
            <a:ext cx="5568696" cy="119176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ct val="93000"/>
              </a:lnSpc>
            </a:pPr>
            <a:r>
              <a:rPr lang="ru" sz="1800" b="1">
                <a:solidFill>
                  <a:srgbClr val="002060"/>
                </a:solidFill>
                <a:latin typeface="Times New Roman"/>
              </a:rPr>
              <a:t>■  </a:t>
            </a:r>
            <a:r>
              <a:rPr lang="ru" sz="1600">
                <a:solidFill>
                  <a:srgbClr val="002060"/>
                </a:solidFill>
                <a:latin typeface="Times New Roman"/>
              </a:rPr>
              <a:t>Не паниковать;</a:t>
            </a:r>
          </a:p>
          <a:p>
            <a:pPr indent="0">
              <a:lnSpc>
                <a:spcPct val="93000"/>
              </a:lnSpc>
            </a:pPr>
            <a:r>
              <a:rPr lang="ru" sz="1800" b="1">
                <a:solidFill>
                  <a:srgbClr val="002060"/>
                </a:solidFill>
                <a:latin typeface="Times New Roman"/>
              </a:rPr>
              <a:t>■  </a:t>
            </a:r>
            <a:r>
              <a:rPr lang="ru" sz="1600">
                <a:solidFill>
                  <a:srgbClr val="002060"/>
                </a:solidFill>
                <a:latin typeface="Times New Roman"/>
              </a:rPr>
              <a:t>Вызвать пожарных и спасателей по телефону </a:t>
            </a:r>
            <a:r>
              <a:rPr lang="ru" sz="1600" b="1">
                <a:solidFill>
                  <a:srgbClr val="002060"/>
                </a:solidFill>
                <a:latin typeface="Times New Roman"/>
              </a:rPr>
              <a:t>«101», «112»;</a:t>
            </a:r>
          </a:p>
          <a:p>
            <a:pPr marL="243400" indent="-279400"/>
            <a:r>
              <a:rPr lang="ru" sz="1800" b="1">
                <a:solidFill>
                  <a:srgbClr val="002060"/>
                </a:solidFill>
                <a:latin typeface="Times New Roman"/>
              </a:rPr>
              <a:t>■  </a:t>
            </a:r>
            <a:r>
              <a:rPr lang="ru" sz="1600">
                <a:solidFill>
                  <a:srgbClr val="002060"/>
                </a:solidFill>
                <a:latin typeface="Times New Roman"/>
              </a:rPr>
              <a:t>Попытаться погасить огонь самостоятельно на начальной стадии горения: залить водой, засыпать песком или землей, накрыть плотной тканью, залить содержимым огнетушителя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138672" y="1304544"/>
            <a:ext cx="5660136" cy="119786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243400" indent="-279400"/>
            <a:r>
              <a:rPr lang="ru" sz="1800" b="1">
                <a:solidFill>
                  <a:srgbClr val="002060"/>
                </a:solidFill>
                <a:latin typeface="Times New Roman"/>
              </a:rPr>
              <a:t>■  </a:t>
            </a:r>
            <a:r>
              <a:rPr lang="ru" sz="1600">
                <a:solidFill>
                  <a:srgbClr val="002060"/>
                </a:solidFill>
                <a:latin typeface="Times New Roman"/>
              </a:rPr>
              <a:t>Не прятаться под кроватями, столами, шкафах и в туалетных комнатах;</a:t>
            </a:r>
          </a:p>
          <a:p>
            <a:pPr indent="0">
              <a:lnSpc>
                <a:spcPct val="93000"/>
              </a:lnSpc>
            </a:pPr>
            <a:r>
              <a:rPr lang="ru" sz="1800" b="1">
                <a:solidFill>
                  <a:srgbClr val="002060"/>
                </a:solidFill>
                <a:latin typeface="Times New Roman"/>
              </a:rPr>
              <a:t>■  </a:t>
            </a:r>
            <a:r>
              <a:rPr lang="ru" sz="1600">
                <a:solidFill>
                  <a:srgbClr val="002060"/>
                </a:solidFill>
                <a:latin typeface="Times New Roman"/>
              </a:rPr>
              <a:t>Помочь пожилым и пострадавшим;</a:t>
            </a:r>
          </a:p>
          <a:p>
            <a:pPr indent="0">
              <a:lnSpc>
                <a:spcPct val="93000"/>
              </a:lnSpc>
            </a:pPr>
            <a:r>
              <a:rPr lang="ru" sz="1800" b="1">
                <a:solidFill>
                  <a:srgbClr val="002060"/>
                </a:solidFill>
                <a:latin typeface="Times New Roman"/>
              </a:rPr>
              <a:t>■  </a:t>
            </a:r>
            <a:r>
              <a:rPr lang="ru" sz="1600">
                <a:solidFill>
                  <a:srgbClr val="002060"/>
                </a:solidFill>
                <a:latin typeface="Times New Roman"/>
              </a:rPr>
              <a:t>Взять с собой документы, деньги, ценные вещи;</a:t>
            </a:r>
          </a:p>
          <a:p>
            <a:pPr indent="0">
              <a:lnSpc>
                <a:spcPct val="93000"/>
              </a:lnSpc>
            </a:pPr>
            <a:r>
              <a:rPr lang="ru" sz="1800" b="1">
                <a:solidFill>
                  <a:srgbClr val="002060"/>
                </a:solidFill>
                <a:latin typeface="Times New Roman"/>
              </a:rPr>
              <a:t>■  </a:t>
            </a:r>
            <a:r>
              <a:rPr lang="ru" sz="1600">
                <a:solidFill>
                  <a:srgbClr val="002060"/>
                </a:solidFill>
                <a:latin typeface="Times New Roman"/>
              </a:rPr>
              <a:t>Быстро, без давки покинуть опасную зону пожара, по заранее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1440" y="2526792"/>
            <a:ext cx="5769864" cy="21945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800" b="1">
                <a:solidFill>
                  <a:srgbClr val="002060"/>
                </a:solidFill>
                <a:latin typeface="Times New Roman"/>
              </a:rPr>
              <a:t>■ </a:t>
            </a:r>
            <a:r>
              <a:rPr lang="ru" sz="1600">
                <a:solidFill>
                  <a:srgbClr val="002060"/>
                </a:solidFill>
                <a:latin typeface="Times New Roman"/>
              </a:rPr>
              <a:t>Сорвать горящие шторы, затоптать огонь ногами, залить водой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412992" y="2523744"/>
            <a:ext cx="4907280" cy="22250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600">
                <a:solidFill>
                  <a:srgbClr val="002060"/>
                </a:solidFill>
                <a:latin typeface="Times New Roman"/>
              </a:rPr>
              <a:t>изученному безопасному маршруту, используя запасные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65760" y="2767584"/>
            <a:ext cx="2721864" cy="22250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600">
                <a:solidFill>
                  <a:srgbClr val="002060"/>
                </a:solidFill>
                <a:latin typeface="Times New Roman"/>
              </a:rPr>
              <a:t>или бросить в емкость с водой;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412992" y="2813304"/>
            <a:ext cx="2596896" cy="17678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600">
                <a:solidFill>
                  <a:srgbClr val="002060"/>
                </a:solidFill>
                <a:latin typeface="Times New Roman"/>
              </a:rPr>
              <a:t>выходы, пожарные лестницы;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91440" y="3011424"/>
            <a:ext cx="4325112" cy="22250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800" b="1">
                <a:solidFill>
                  <a:srgbClr val="002060"/>
                </a:solidFill>
                <a:latin typeface="Times New Roman"/>
              </a:rPr>
              <a:t>■ </a:t>
            </a:r>
            <a:r>
              <a:rPr lang="ru" sz="1600">
                <a:solidFill>
                  <a:srgbClr val="002060"/>
                </a:solidFill>
                <a:latin typeface="Times New Roman"/>
              </a:rPr>
              <a:t>Отключить электрические и газовые приборы.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138672" y="3017520"/>
            <a:ext cx="3700272" cy="21640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800" b="1">
                <a:solidFill>
                  <a:srgbClr val="002060"/>
                </a:solidFill>
                <a:latin typeface="Times New Roman"/>
              </a:rPr>
              <a:t>■ </a:t>
            </a:r>
            <a:r>
              <a:rPr lang="ru" sz="1600">
                <a:solidFill>
                  <a:srgbClr val="002060"/>
                </a:solidFill>
                <a:latin typeface="Times New Roman"/>
              </a:rPr>
              <a:t>Постоянно подавать звуковые сигналы;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91440" y="3255264"/>
            <a:ext cx="5151120" cy="22250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800" b="1">
                <a:solidFill>
                  <a:srgbClr val="002060"/>
                </a:solidFill>
                <a:latin typeface="Times New Roman"/>
              </a:rPr>
              <a:t>■ </a:t>
            </a:r>
            <a:r>
              <a:rPr lang="ru" sz="1600">
                <a:solidFill>
                  <a:srgbClr val="002060"/>
                </a:solidFill>
                <a:latin typeface="Times New Roman"/>
              </a:rPr>
              <a:t>В случае возгорания телевизора его необходимо быстро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138672" y="3261360"/>
            <a:ext cx="3584448" cy="21640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304800"/>
            <a:r>
              <a:rPr lang="ru" sz="1800" b="1">
                <a:solidFill>
                  <a:srgbClr val="002060"/>
                </a:solidFill>
                <a:latin typeface="Times New Roman"/>
              </a:rPr>
              <a:t>■ </a:t>
            </a:r>
            <a:r>
              <a:rPr lang="ru" sz="1600">
                <a:solidFill>
                  <a:srgbClr val="002060"/>
                </a:solidFill>
                <a:latin typeface="Times New Roman"/>
              </a:rPr>
              <a:t>Не закрывать входную дверь на ключ;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258824" y="3511296"/>
            <a:ext cx="4044696" cy="21031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-889000"/>
            <a:r>
              <a:rPr lang="ru" sz="1600">
                <a:solidFill>
                  <a:srgbClr val="002060"/>
                </a:solidFill>
                <a:latin typeface="Times New Roman"/>
              </a:rPr>
              <a:t>отключить от электропитания, накрыть плотной тканью;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138672" y="3499104"/>
            <a:ext cx="2453640" cy="22250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800" b="1">
                <a:solidFill>
                  <a:srgbClr val="002060"/>
                </a:solidFill>
                <a:latin typeface="Times New Roman"/>
              </a:rPr>
              <a:t>■ </a:t>
            </a:r>
            <a:r>
              <a:rPr lang="ru" sz="1600">
                <a:solidFill>
                  <a:srgbClr val="002060"/>
                </a:solidFill>
                <a:latin typeface="Times New Roman"/>
              </a:rPr>
              <a:t>Не пользоваться лифтом.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91440" y="3745992"/>
            <a:ext cx="2548128" cy="21945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800" b="1">
                <a:solidFill>
                  <a:srgbClr val="002060"/>
                </a:solidFill>
                <a:latin typeface="Times New Roman"/>
              </a:rPr>
              <a:t>■ </a:t>
            </a:r>
            <a:r>
              <a:rPr lang="ru" sz="1600">
                <a:solidFill>
                  <a:srgbClr val="002060"/>
                </a:solidFill>
                <a:latin typeface="Times New Roman"/>
              </a:rPr>
              <a:t>Закрыть все окна и двери;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923032" y="4105656"/>
            <a:ext cx="6434328" cy="222808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1119192" indent="0">
              <a:lnSpc>
                <a:spcPct val="94000"/>
              </a:lnSpc>
            </a:pPr>
            <a:r>
              <a:rPr lang="ru" sz="2000" b="1">
                <a:solidFill>
                  <a:srgbClr val="FF0000"/>
                </a:solidFill>
                <a:latin typeface="Times New Roman"/>
              </a:rPr>
              <a:t>ПОМНИТЕ!</a:t>
            </a:r>
          </a:p>
          <a:p>
            <a:pPr indent="-279400"/>
            <a:r>
              <a:rPr lang="ru" sz="1800" b="1">
                <a:solidFill>
                  <a:srgbClr val="002060"/>
                </a:solidFill>
                <a:latin typeface="Times New Roman"/>
              </a:rPr>
              <a:t>■ Зажигать спички, зажигалки рядом с горюющими веществами опасно для здоровья и жизни;</a:t>
            </a:r>
          </a:p>
          <a:p>
            <a:pPr indent="-279400"/>
            <a:r>
              <a:rPr lang="ru" sz="1800" b="1">
                <a:solidFill>
                  <a:srgbClr val="002060"/>
                </a:solidFill>
                <a:latin typeface="Times New Roman"/>
              </a:rPr>
              <a:t>■ Следите за исправностью электроприборов, степенью изношенности изоляции и проводов;</a:t>
            </a:r>
          </a:p>
          <a:p>
            <a:pPr indent="-279400"/>
            <a:r>
              <a:rPr lang="ru" sz="1800" b="1">
                <a:solidFill>
                  <a:srgbClr val="002060"/>
                </a:solidFill>
                <a:latin typeface="Times New Roman"/>
              </a:rPr>
              <a:t>■ Не включайте одновременно несколько электроприборов в сеть.</a:t>
            </a:r>
          </a:p>
          <a:p>
            <a:pPr indent="0" algn="r">
              <a:lnSpc>
                <a:spcPct val="85000"/>
              </a:lnSpc>
            </a:pPr>
            <a:r>
              <a:rPr lang="ru" sz="2400" b="1">
                <a:solidFill>
                  <a:srgbClr val="002060"/>
                </a:solidFill>
                <a:latin typeface="Times New Roman"/>
              </a:rPr>
              <a:t>Ваша безопасность - в ваших руках!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578352" y="6391656"/>
            <a:ext cx="6336792" cy="30784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2400" b="1">
                <a:solidFill>
                  <a:srgbClr val="002060"/>
                </a:solidFill>
                <a:latin typeface="Times New Roman"/>
              </a:rPr>
              <a:t>Соблюдайте правила пожарной безопасности!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5840" y="1280160"/>
            <a:ext cx="3340608" cy="345643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01496" y="423672"/>
            <a:ext cx="7895258" cy="475488"/>
          </a:xfrm>
          <a:prstGeom prst="rect">
            <a:avLst/>
          </a:prstGeom>
          <a:solidFill>
            <a:srgbClr val="0094DA"/>
          </a:solidFill>
        </p:spPr>
        <p:txBody>
          <a:bodyPr wrap="none" lIns="0" tIns="0" rIns="0" bIns="0">
            <a:noAutofit/>
          </a:bodyPr>
          <a:lstStyle/>
          <a:p>
            <a:pPr indent="0" algn="r"/>
            <a:r>
              <a:rPr lang="ru" sz="3200" b="1" dirty="0">
                <a:solidFill>
                  <a:srgbClr val="FFFFFF"/>
                </a:solidFill>
                <a:latin typeface="Times New Roman"/>
              </a:rPr>
              <a:t>Обнаружив пожар, что необходимо делать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3568" y="1082040"/>
            <a:ext cx="7985760" cy="390753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246956" indent="-292100" algn="just">
              <a:lnSpc>
                <a:spcPct val="105000"/>
              </a:lnSpc>
            </a:pPr>
            <a:r>
              <a:rPr lang="ru" sz="1700">
                <a:solidFill>
                  <a:srgbClr val="002060"/>
                </a:solidFill>
                <a:latin typeface="Arial"/>
              </a:rPr>
              <a:t>■ </a:t>
            </a:r>
            <a:r>
              <a:rPr lang="ru" sz="2600">
                <a:solidFill>
                  <a:srgbClr val="002060"/>
                </a:solidFill>
                <a:latin typeface="Times New Roman"/>
              </a:rPr>
              <a:t>Набрать номер «101» и сообщить следующие сведения</a:t>
            </a:r>
          </a:p>
          <a:p>
            <a:pPr indent="0">
              <a:lnSpc>
                <a:spcPct val="105000"/>
              </a:lnSpc>
            </a:pPr>
            <a:r>
              <a:rPr lang="ru" sz="1700">
                <a:solidFill>
                  <a:srgbClr val="002060"/>
                </a:solidFill>
                <a:latin typeface="Arial"/>
              </a:rPr>
              <a:t>■ </a:t>
            </a:r>
            <a:r>
              <a:rPr lang="ru" sz="2600">
                <a:solidFill>
                  <a:srgbClr val="002060"/>
                </a:solidFill>
                <a:latin typeface="Times New Roman"/>
              </a:rPr>
              <a:t>Адрес, где обнаружено возгорание или пожар.</a:t>
            </a:r>
          </a:p>
          <a:p>
            <a:pPr marL="246956" indent="-292100" algn="just">
              <a:lnSpc>
                <a:spcPct val="105000"/>
              </a:lnSpc>
            </a:pPr>
            <a:r>
              <a:rPr lang="ru" sz="1700">
                <a:solidFill>
                  <a:srgbClr val="002060"/>
                </a:solidFill>
                <a:latin typeface="Arial"/>
              </a:rPr>
              <a:t>■ </a:t>
            </a:r>
            <a:r>
              <a:rPr lang="ru" sz="2600">
                <a:solidFill>
                  <a:srgbClr val="002060"/>
                </a:solidFill>
                <a:latin typeface="Times New Roman"/>
              </a:rPr>
              <a:t>Объект, где происходит пожар (двор, квартира, школа, склад и т.д.)</a:t>
            </a:r>
          </a:p>
          <a:p>
            <a:pPr marL="246956" indent="-292100" algn="just">
              <a:lnSpc>
                <a:spcPct val="105000"/>
              </a:lnSpc>
            </a:pPr>
            <a:r>
              <a:rPr lang="ru" sz="1700">
                <a:solidFill>
                  <a:srgbClr val="002060"/>
                </a:solidFill>
                <a:latin typeface="Arial"/>
              </a:rPr>
              <a:t>■ </a:t>
            </a:r>
            <a:r>
              <a:rPr lang="ru" sz="2600">
                <a:solidFill>
                  <a:srgbClr val="002060"/>
                </a:solidFill>
                <a:latin typeface="Times New Roman"/>
              </a:rPr>
              <a:t>Что конкретно горит( телевизор, мебель, автомобиль и т.д)</a:t>
            </a:r>
          </a:p>
          <a:p>
            <a:pPr marL="246956" indent="-292100" algn="just">
              <a:lnSpc>
                <a:spcPct val="105000"/>
              </a:lnSpc>
            </a:pPr>
            <a:r>
              <a:rPr lang="ru" sz="1700">
                <a:solidFill>
                  <a:srgbClr val="002060"/>
                </a:solidFill>
                <a:latin typeface="Arial"/>
              </a:rPr>
              <a:t>■ </a:t>
            </a:r>
            <a:r>
              <a:rPr lang="ru" sz="2600">
                <a:solidFill>
                  <a:srgbClr val="002060"/>
                </a:solidFill>
                <a:latin typeface="Times New Roman"/>
              </a:rPr>
              <a:t>Если диспетчер попросит, то уточнить (номер дома, подъезда, квартиры, на каком этаже горит, сколько этажей в здании, откуда удобнее подъехать, код входа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3568" y="5047488"/>
            <a:ext cx="6172200" cy="73456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330200">
              <a:lnSpc>
                <a:spcPct val="126000"/>
              </a:lnSpc>
            </a:pPr>
            <a:r>
              <a:rPr lang="ru" sz="2600">
                <a:solidFill>
                  <a:srgbClr val="002060"/>
                </a:solidFill>
                <a:latin typeface="Times New Roman"/>
              </a:rPr>
              <a:t>в подъезд, есть ли опасность людей и т.д) </a:t>
            </a:r>
            <a:r>
              <a:rPr lang="ru" sz="1700">
                <a:solidFill>
                  <a:srgbClr val="002060"/>
                </a:solidFill>
                <a:latin typeface="Arial"/>
              </a:rPr>
              <a:t>■ </a:t>
            </a:r>
            <a:r>
              <a:rPr lang="ru" sz="2600">
                <a:solidFill>
                  <a:srgbClr val="002060"/>
                </a:solidFill>
                <a:latin typeface="Times New Roman"/>
              </a:rPr>
              <a:t>Сообщить свои данные ФИО и телефон.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88659" y="5928008"/>
            <a:ext cx="7318248" cy="83515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 algn="r"/>
            <a:r>
              <a:rPr lang="ru" sz="2800" b="1" dirty="0">
                <a:solidFill>
                  <a:srgbClr val="000066"/>
                </a:solidFill>
                <a:latin typeface="Times New Roman"/>
              </a:rPr>
              <a:t>НАУЧИТЕ ЭТИМ ПРАВИЛАМ ДЕТЕЙ!</a:t>
            </a:r>
          </a:p>
          <a:p>
            <a:pPr indent="0" algn="r"/>
            <a:r>
              <a:rPr lang="ru" sz="2800" b="1" dirty="0">
                <a:solidFill>
                  <a:srgbClr val="000066"/>
                </a:solidFill>
                <a:latin typeface="Times New Roman"/>
              </a:rPr>
              <a:t>БЕРЕГИТЕ СВОИХ ДЕТЕЙ!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8328" y="1216152"/>
            <a:ext cx="3502152" cy="359359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32632" y="368808"/>
            <a:ext cx="5901514" cy="487680"/>
          </a:xfrm>
          <a:prstGeom prst="rect">
            <a:avLst/>
          </a:prstGeom>
          <a:solidFill>
            <a:srgbClr val="0094DA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4000" b="1" dirty="0">
                <a:solidFill>
                  <a:srgbClr val="FFFFFF"/>
                </a:solidFill>
                <a:latin typeface="Times New Roman"/>
              </a:rPr>
              <a:t>Незнакомец за дверью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9560" y="1173480"/>
            <a:ext cx="6854952" cy="391972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294200" indent="-330200"/>
            <a:r>
              <a:rPr lang="ru" sz="1525">
                <a:solidFill>
                  <a:srgbClr val="002060"/>
                </a:solidFill>
                <a:latin typeface="Franklin Gothic Medium Cond"/>
              </a:rPr>
              <a:t>■  </a:t>
            </a:r>
            <a:r>
              <a:rPr lang="ru" sz="2000">
                <a:solidFill>
                  <a:srgbClr val="002060"/>
                </a:solidFill>
                <a:latin typeface="Times New Roman"/>
              </a:rPr>
              <a:t>Если в дверь позвонили: посмотреть в глазок и поинтересоваться, кто он и для чего пришел.</a:t>
            </a:r>
          </a:p>
          <a:p>
            <a:pPr marL="294200" indent="-330200"/>
            <a:r>
              <a:rPr lang="ru" sz="1525">
                <a:solidFill>
                  <a:srgbClr val="002060"/>
                </a:solidFill>
                <a:latin typeface="Franklin Gothic Medium Cond"/>
              </a:rPr>
              <a:t>■  </a:t>
            </a:r>
            <a:r>
              <a:rPr lang="ru" sz="2000">
                <a:solidFill>
                  <a:srgbClr val="002060"/>
                </a:solidFill>
                <a:latin typeface="Times New Roman"/>
              </a:rPr>
              <a:t>Разговаривать необходимо через дверь, открывать ее не следует.</a:t>
            </a:r>
          </a:p>
          <a:p>
            <a:pPr marL="294200" indent="-330200"/>
            <a:r>
              <a:rPr lang="ru" sz="1525">
                <a:solidFill>
                  <a:srgbClr val="002060"/>
                </a:solidFill>
                <a:latin typeface="Franklin Gothic Medium Cond"/>
              </a:rPr>
              <a:t>■  </a:t>
            </a:r>
            <a:r>
              <a:rPr lang="ru" sz="2000">
                <a:solidFill>
                  <a:srgbClr val="002060"/>
                </a:solidFill>
                <a:latin typeface="Times New Roman"/>
              </a:rPr>
              <a:t>Если незнакомец пытается открыть дверь, сразу звони в полицию по телефону 102 и назови свой точный адрес и сразу же сообщи об этом родителям;</a:t>
            </a:r>
          </a:p>
          <a:p>
            <a:pPr marL="294200" indent="-330200"/>
            <a:r>
              <a:rPr lang="ru" sz="1525">
                <a:solidFill>
                  <a:srgbClr val="002060"/>
                </a:solidFill>
                <a:latin typeface="Franklin Gothic Medium Cond"/>
              </a:rPr>
              <a:t>■  </a:t>
            </a:r>
            <a:r>
              <a:rPr lang="ru" sz="2000">
                <a:solidFill>
                  <a:srgbClr val="002060"/>
                </a:solidFill>
                <a:latin typeface="Times New Roman"/>
              </a:rPr>
              <a:t>Если незнакомец представляется сотрудником полиции или иным должностным лицом, он должен предъявить соответствующие документы.</a:t>
            </a:r>
          </a:p>
          <a:p>
            <a:pPr marL="294200" indent="-330200"/>
            <a:r>
              <a:rPr lang="ru" sz="1525">
                <a:solidFill>
                  <a:srgbClr val="002060"/>
                </a:solidFill>
                <a:latin typeface="Franklin Gothic Medium Cond"/>
              </a:rPr>
              <a:t>■ </a:t>
            </a:r>
            <a:r>
              <a:rPr lang="ru" sz="2000">
                <a:solidFill>
                  <a:srgbClr val="002060"/>
                </a:solidFill>
                <a:latin typeface="Times New Roman"/>
              </a:rPr>
              <a:t>Если человек за дверью просит о помощи, надо предложить ему вызвать пожарных, полицию, скорую помощь или газовую службу.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9560" y="5135880"/>
            <a:ext cx="6854952" cy="87172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294200" indent="-330200"/>
            <a:r>
              <a:rPr lang="ru" sz="1525">
                <a:solidFill>
                  <a:srgbClr val="002060"/>
                </a:solidFill>
                <a:latin typeface="Franklin Gothic Medium Cond"/>
              </a:rPr>
              <a:t>■  </a:t>
            </a:r>
            <a:r>
              <a:rPr lang="ru" sz="2000">
                <a:solidFill>
                  <a:srgbClr val="002060"/>
                </a:solidFill>
                <a:latin typeface="Times New Roman"/>
              </a:rPr>
              <a:t>Ни в коем случае не надо говорить, что дома нет никого, и не стоит вести долгих бесед через дверь.</a:t>
            </a:r>
          </a:p>
          <a:p>
            <a:pPr indent="0">
              <a:lnSpc>
                <a:spcPct val="96000"/>
              </a:lnSpc>
            </a:pPr>
            <a:r>
              <a:rPr lang="ru" sz="1525">
                <a:solidFill>
                  <a:srgbClr val="002060"/>
                </a:solidFill>
                <a:latin typeface="Franklin Gothic Medium Cond"/>
              </a:rPr>
              <a:t>■ </a:t>
            </a:r>
            <a:r>
              <a:rPr lang="ru" sz="2000">
                <a:solidFill>
                  <a:srgbClr val="002060"/>
                </a:solidFill>
                <a:latin typeface="Times New Roman"/>
              </a:rPr>
              <a:t>Выходя из квартиры даже на минуту, нужно брать с собой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394448" y="5334000"/>
            <a:ext cx="4639056" cy="67056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 algn="ctr"/>
            <a:r>
              <a:rPr lang="ru" sz="2400" b="1">
                <a:solidFill>
                  <a:srgbClr val="002060"/>
                </a:solidFill>
                <a:latin typeface="Times New Roman"/>
              </a:rPr>
              <a:t>Не разговаривай и не открывай дверь незнакомым людям ни при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8744" y="6102096"/>
            <a:ext cx="3465576" cy="21031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2000">
                <a:solidFill>
                  <a:srgbClr val="002060"/>
                </a:solidFill>
                <a:latin typeface="Times New Roman"/>
              </a:rPr>
              <a:t>ключ и запирать дверь на замок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970520" y="6056376"/>
            <a:ext cx="3273552" cy="24688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2400" b="1">
                <a:solidFill>
                  <a:srgbClr val="002060"/>
                </a:solidFill>
                <a:latin typeface="Times New Roman"/>
              </a:rPr>
              <a:t>каких обстоятельствах!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8240" y="1490472"/>
            <a:ext cx="3127248" cy="409041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80872" y="423672"/>
            <a:ext cx="11024616" cy="469392"/>
          </a:xfrm>
          <a:prstGeom prst="rect">
            <a:avLst/>
          </a:prstGeom>
          <a:solidFill>
            <a:srgbClr val="0094DA"/>
          </a:solidFill>
        </p:spPr>
        <p:txBody>
          <a:bodyPr wrap="none" lIns="0" tIns="0" rIns="0" bIns="0">
            <a:noAutofit/>
          </a:bodyPr>
          <a:lstStyle/>
          <a:p>
            <a:pPr indent="0" algn="just"/>
            <a:r>
              <a:rPr lang="ru" sz="3600" b="1" dirty="0">
                <a:solidFill>
                  <a:srgbClr val="FFFFFF"/>
                </a:solidFill>
                <a:latin typeface="Times New Roman"/>
              </a:rPr>
              <a:t>Как вести себя с незнакомым человеком на улице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1752" y="1072896"/>
            <a:ext cx="8031480" cy="452932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303852" indent="-342900" algn="just"/>
            <a:r>
              <a:rPr lang="ru" sz="1525" dirty="0">
                <a:solidFill>
                  <a:srgbClr val="002060"/>
                </a:solidFill>
                <a:latin typeface="Franklin Gothic Medium Cond"/>
              </a:rPr>
              <a:t>■  </a:t>
            </a:r>
            <a:r>
              <a:rPr lang="ru" sz="2000" dirty="0">
                <a:solidFill>
                  <a:srgbClr val="002060"/>
                </a:solidFill>
                <a:latin typeface="Times New Roman"/>
              </a:rPr>
              <a:t>Если вас преследует незнакомец, постарайтесь выйти в многолюдное место: на шумную улицу, школьный двор, магазин. Сообщите об этом человеку в форме (полицейский) или охраннику в магазине.</a:t>
            </a:r>
          </a:p>
          <a:p>
            <a:pPr marL="303852" indent="-342900" algn="just"/>
            <a:r>
              <a:rPr lang="ru" sz="1525" dirty="0">
                <a:solidFill>
                  <a:srgbClr val="002060"/>
                </a:solidFill>
                <a:latin typeface="Franklin Gothic Medium Cond"/>
              </a:rPr>
              <a:t>■  </a:t>
            </a:r>
            <a:r>
              <a:rPr lang="ru" sz="2000" dirty="0">
                <a:solidFill>
                  <a:srgbClr val="002060"/>
                </a:solidFill>
                <a:latin typeface="Times New Roman"/>
              </a:rPr>
              <a:t>Не старайтесь забежать в подъезд или где-то спрятаться. Преступник может оказаться быстрее тебя, и ты окажешься в ловушке.</a:t>
            </a:r>
          </a:p>
          <a:p>
            <a:pPr marL="303852" indent="-342900" algn="just"/>
            <a:r>
              <a:rPr lang="ru" sz="1525" dirty="0">
                <a:solidFill>
                  <a:srgbClr val="002060"/>
                </a:solidFill>
                <a:latin typeface="Franklin Gothic Medium Cond"/>
              </a:rPr>
              <a:t>■ </a:t>
            </a:r>
            <a:r>
              <a:rPr lang="ru" sz="2000" dirty="0">
                <a:solidFill>
                  <a:srgbClr val="002060"/>
                </a:solidFill>
                <a:latin typeface="Times New Roman"/>
              </a:rPr>
              <a:t>Никогда не заходите в лифт с незнакомыми людьми, даже с женщинами;</a:t>
            </a:r>
          </a:p>
          <a:p>
            <a:pPr marL="303852" indent="-342900" algn="just"/>
            <a:r>
              <a:rPr lang="ru" sz="1525" dirty="0">
                <a:solidFill>
                  <a:srgbClr val="002060"/>
                </a:solidFill>
                <a:latin typeface="Franklin Gothic Medium Cond"/>
              </a:rPr>
              <a:t>■ </a:t>
            </a:r>
            <a:r>
              <a:rPr lang="ru" sz="2000" dirty="0">
                <a:solidFill>
                  <a:srgbClr val="002060"/>
                </a:solidFill>
                <a:latin typeface="Times New Roman"/>
              </a:rPr>
              <a:t>Не принимайте предложения незнакомцев, обещающих съёмки в кино, участие в конкурсе красоты, поездку куда - либо или что-либо другое. Именно такими уловками преступники заманивают свои жертвы. Будьте бдительны и осторожны.</a:t>
            </a:r>
          </a:p>
          <a:p>
            <a:pPr marL="303852" indent="-342900" algn="just"/>
            <a:r>
              <a:rPr lang="ru" sz="1525" dirty="0">
                <a:solidFill>
                  <a:srgbClr val="002060"/>
                </a:solidFill>
                <a:latin typeface="Franklin Gothic Medium Cond"/>
              </a:rPr>
              <a:t>■  </a:t>
            </a:r>
            <a:r>
              <a:rPr lang="ru" sz="2000" dirty="0">
                <a:solidFill>
                  <a:srgbClr val="002060"/>
                </a:solidFill>
                <a:latin typeface="Times New Roman"/>
              </a:rPr>
              <a:t>Не уходите не куда с незнакомцами, чтобы те не просили, обещая, например, заплатить за помощь.</a:t>
            </a:r>
          </a:p>
          <a:p>
            <a:pPr marL="303852" indent="-342900" algn="just"/>
            <a:r>
              <a:rPr lang="ru" sz="1525" dirty="0">
                <a:solidFill>
                  <a:srgbClr val="002060"/>
                </a:solidFill>
                <a:latin typeface="Franklin Gothic Medium Cond"/>
              </a:rPr>
              <a:t>■  </a:t>
            </a:r>
            <a:r>
              <a:rPr lang="ru" sz="2000" dirty="0">
                <a:solidFill>
                  <a:srgbClr val="002060"/>
                </a:solidFill>
                <a:latin typeface="Times New Roman"/>
              </a:rPr>
              <a:t>Даже если человек не кажется опасным, если он улыбается, доброжелательно разговаривает и совсем не выглядит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1752" y="5696712"/>
            <a:ext cx="8031480" cy="81381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342900"/>
            <a:r>
              <a:rPr lang="ru" sz="2000">
                <a:solidFill>
                  <a:srgbClr val="002060"/>
                </a:solidFill>
                <a:latin typeface="Times New Roman"/>
              </a:rPr>
              <a:t>подозрительным, помни: преступники могут притворяться.</a:t>
            </a:r>
          </a:p>
          <a:p>
            <a:pPr marL="303852" indent="-342900" algn="just"/>
            <a:r>
              <a:rPr lang="ru" sz="1525">
                <a:solidFill>
                  <a:srgbClr val="002060"/>
                </a:solidFill>
                <a:latin typeface="Franklin Gothic Medium Cond"/>
              </a:rPr>
              <a:t>■ </a:t>
            </a:r>
            <a:r>
              <a:rPr lang="ru" sz="2000">
                <a:solidFill>
                  <a:srgbClr val="002060"/>
                </a:solidFill>
                <a:latin typeface="Times New Roman"/>
              </a:rPr>
              <a:t>Помните! Преступники обычно не похожи на тех кровожадных людей, которых показывают в кино.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8864" y="4983480"/>
            <a:ext cx="3861816" cy="133502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70504" y="348996"/>
            <a:ext cx="2337816" cy="803148"/>
          </a:xfrm>
          <a:prstGeom prst="rect">
            <a:avLst/>
          </a:prstGeom>
          <a:solidFill>
            <a:srgbClr val="0094DA"/>
          </a:solidFill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ru" sz="4000" b="1" dirty="0">
                <a:solidFill>
                  <a:srgbClr val="FFFFFF"/>
                </a:solidFill>
                <a:latin typeface="Times New Roman"/>
              </a:rPr>
              <a:t>Дорожная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876544" y="423672"/>
            <a:ext cx="2993136" cy="630936"/>
          </a:xfrm>
          <a:prstGeom prst="rect">
            <a:avLst/>
          </a:prstGeom>
          <a:solidFill>
            <a:srgbClr val="0094DA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4000" b="1" dirty="0">
                <a:solidFill>
                  <a:srgbClr val="FFFFFF"/>
                </a:solidFill>
                <a:latin typeface="Times New Roman"/>
              </a:rPr>
              <a:t>безопасность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2128" y="1322832"/>
            <a:ext cx="94488" cy="9753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just"/>
            <a:r>
              <a:rPr lang="ru" sz="1600" b="1">
                <a:solidFill>
                  <a:srgbClr val="002060"/>
                </a:solidFill>
                <a:latin typeface="Times New Roman"/>
              </a:rPr>
              <a:t>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62128" y="1810512"/>
            <a:ext cx="94488" cy="9753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just"/>
            <a:r>
              <a:rPr lang="ru" sz="1600" b="1">
                <a:solidFill>
                  <a:srgbClr val="002060"/>
                </a:solidFill>
                <a:latin typeface="Times New Roman"/>
              </a:rPr>
              <a:t>■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99632" y="2194560"/>
            <a:ext cx="94488" cy="9753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just"/>
            <a:r>
              <a:rPr lang="ru" sz="1600" b="1">
                <a:solidFill>
                  <a:srgbClr val="002060"/>
                </a:solidFill>
                <a:latin typeface="Times New Roman"/>
              </a:rPr>
              <a:t>■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62128" y="2298192"/>
            <a:ext cx="94488" cy="9753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just"/>
            <a:r>
              <a:rPr lang="ru" sz="1600" b="1">
                <a:solidFill>
                  <a:srgbClr val="002060"/>
                </a:solidFill>
                <a:latin typeface="Times New Roman"/>
              </a:rPr>
              <a:t>■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62128" y="3273552"/>
            <a:ext cx="94488" cy="9753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just"/>
            <a:r>
              <a:rPr lang="ru" sz="1600" b="1">
                <a:solidFill>
                  <a:srgbClr val="002060"/>
                </a:solidFill>
                <a:latin typeface="Times New Roman"/>
              </a:rPr>
              <a:t>■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36448" y="1014984"/>
            <a:ext cx="5748528" cy="25603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 algn="r"/>
            <a:r>
              <a:rPr lang="ru" sz="1800" b="1" dirty="0">
                <a:solidFill>
                  <a:srgbClr val="002060"/>
                </a:solidFill>
                <a:latin typeface="Times New Roman"/>
              </a:rPr>
              <a:t>■</a:t>
            </a:r>
          </a:p>
          <a:p>
            <a:pPr indent="0"/>
            <a:r>
              <a:rPr lang="ru" sz="1600" cap="small" dirty="0">
                <a:solidFill>
                  <a:srgbClr val="002060"/>
                </a:solidFill>
                <a:latin typeface="Times New Roman"/>
              </a:rPr>
              <a:t>Выйдя</a:t>
            </a:r>
            <a:r>
              <a:rPr lang="ru" sz="1600" dirty="0">
                <a:solidFill>
                  <a:srgbClr val="002060"/>
                </a:solidFill>
                <a:latin typeface="Times New Roman"/>
              </a:rPr>
              <a:t> из подъезда остановитесь и осмотритесь, не приближается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06552" y="1533144"/>
            <a:ext cx="5327904" cy="145999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/>
            <a:r>
              <a:rPr lang="ru" sz="1600" dirty="0">
                <a:solidFill>
                  <a:srgbClr val="002060"/>
                </a:solidFill>
                <a:latin typeface="Times New Roman"/>
              </a:rPr>
              <a:t>ли </a:t>
            </a:r>
            <a:r>
              <a:rPr lang="ru" sz="1600" dirty="0" smtClean="0">
                <a:solidFill>
                  <a:srgbClr val="002060"/>
                </a:solidFill>
                <a:latin typeface="Times New Roman"/>
              </a:rPr>
              <a:t>транспорт;</a:t>
            </a:r>
          </a:p>
          <a:p>
            <a:pPr indent="0"/>
            <a:r>
              <a:rPr lang="ru" sz="1600" dirty="0" smtClean="0">
                <a:solidFill>
                  <a:srgbClr val="002060"/>
                </a:solidFill>
                <a:latin typeface="Times New Roman"/>
              </a:rPr>
              <a:t>Находясь </a:t>
            </a:r>
            <a:r>
              <a:rPr lang="ru" sz="1600" dirty="0">
                <a:solidFill>
                  <a:srgbClr val="002060"/>
                </a:solidFill>
                <a:latin typeface="Times New Roman"/>
              </a:rPr>
              <a:t>на прогулке во дворах будьте внимательными и осторожными - есть движение транспорта;</a:t>
            </a:r>
          </a:p>
          <a:p>
            <a:pPr indent="0"/>
            <a:r>
              <a:rPr lang="ru" sz="1600" dirty="0">
                <a:solidFill>
                  <a:srgbClr val="002060"/>
                </a:solidFill>
                <a:latin typeface="Times New Roman"/>
              </a:rPr>
              <a:t>Учись наблюдательности. Если у подъезда стоят транспортные средства или растут деревья, кусты, остановитесь, осмотритесь сторонам и определите, нет ли опасности приближающегося транспорта;</a:t>
            </a:r>
          </a:p>
          <a:p>
            <a:pPr indent="0"/>
            <a:r>
              <a:rPr lang="ru" sz="1600" dirty="0">
                <a:solidFill>
                  <a:srgbClr val="002060"/>
                </a:solidFill>
                <a:latin typeface="Times New Roman"/>
              </a:rPr>
              <a:t>При движении по тротуару держитесь правой стороны</a:t>
            </a:r>
            <a:r>
              <a:rPr lang="ru" sz="1600" dirty="0" smtClean="0">
                <a:solidFill>
                  <a:srgbClr val="002060"/>
                </a:solidFill>
                <a:latin typeface="Times New Roman"/>
              </a:rPr>
              <a:t>.</a:t>
            </a:r>
          </a:p>
          <a:p>
            <a:pPr indent="0"/>
            <a:endParaRPr lang="ru" sz="1600" dirty="0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6888" y="3499104"/>
            <a:ext cx="5687568" cy="97231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600" dirty="0" smtClean="0">
                <a:solidFill>
                  <a:srgbClr val="002060"/>
                </a:solidFill>
                <a:latin typeface="Times New Roman"/>
              </a:rPr>
              <a:t>    Идя </a:t>
            </a:r>
            <a:r>
              <a:rPr lang="ru" sz="1600" dirty="0">
                <a:solidFill>
                  <a:srgbClr val="002060"/>
                </a:solidFill>
                <a:latin typeface="Times New Roman"/>
              </a:rPr>
              <a:t>по тротуару, внимательно наблюдайте за движением транспорта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46888" y="3685032"/>
            <a:ext cx="198120" cy="39928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/>
            <a:r>
              <a:rPr lang="ru" sz="1600" dirty="0" smtClean="0">
                <a:solidFill>
                  <a:srgbClr val="002060"/>
                </a:solidFill>
                <a:latin typeface="Times New Roman"/>
              </a:rPr>
              <a:t> </a:t>
            </a:r>
            <a:r>
              <a:rPr lang="ru" sz="1600" b="1" dirty="0">
                <a:solidFill>
                  <a:srgbClr val="002060"/>
                </a:solidFill>
                <a:latin typeface="Times New Roman"/>
              </a:rPr>
              <a:t>■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108192" y="2551176"/>
            <a:ext cx="231648" cy="22860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 algn="ctr"/>
            <a:endParaRPr lang="ru" sz="1600" dirty="0">
              <a:solidFill>
                <a:srgbClr val="002060"/>
              </a:solidFill>
              <a:latin typeface="Times New Roman"/>
            </a:endParaRPr>
          </a:p>
          <a:p>
            <a:pPr indent="0" algn="ctr">
              <a:lnSpc>
                <a:spcPct val="75000"/>
              </a:lnSpc>
            </a:pPr>
            <a:r>
              <a:rPr lang="ru" sz="1600" b="1" dirty="0">
                <a:solidFill>
                  <a:srgbClr val="002060"/>
                </a:solidFill>
                <a:latin typeface="Times New Roman"/>
              </a:rPr>
              <a:t>■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199632" y="2926080"/>
            <a:ext cx="94488" cy="9753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just"/>
            <a:r>
              <a:rPr lang="ru" sz="1600" b="1">
                <a:solidFill>
                  <a:srgbClr val="002060"/>
                </a:solidFill>
                <a:latin typeface="Times New Roman"/>
              </a:rPr>
              <a:t>■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199632" y="3169920"/>
            <a:ext cx="94488" cy="9753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just"/>
            <a:r>
              <a:rPr lang="ru" sz="1600" b="1">
                <a:solidFill>
                  <a:srgbClr val="002060"/>
                </a:solidFill>
                <a:latin typeface="Times New Roman"/>
              </a:rPr>
              <a:t>■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62128" y="4492752"/>
            <a:ext cx="94488" cy="9753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just"/>
            <a:r>
              <a:rPr lang="ru" sz="1600" b="1">
                <a:solidFill>
                  <a:srgbClr val="002060"/>
                </a:solidFill>
                <a:latin typeface="Times New Roman"/>
              </a:rPr>
              <a:t>■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93776" y="3745992"/>
            <a:ext cx="5815584" cy="166725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/>
            <a:r>
              <a:rPr lang="ru" sz="1600" dirty="0">
                <a:solidFill>
                  <a:srgbClr val="002060"/>
                </a:solidFill>
                <a:latin typeface="Times New Roman"/>
              </a:rPr>
              <a:t>арок дворов и поворотами транспорта на перекрёстках.</a:t>
            </a:r>
          </a:p>
          <a:p>
            <a:pPr indent="0"/>
            <a:r>
              <a:rPr lang="ru" sz="1600" dirty="0">
                <a:solidFill>
                  <a:srgbClr val="002060"/>
                </a:solidFill>
                <a:latin typeface="Times New Roman"/>
              </a:rPr>
              <a:t>Переходите проезжую часть только по пешеходным переходам (наземный, подземный, надземный);</a:t>
            </a:r>
          </a:p>
          <a:p>
            <a:pPr indent="0"/>
            <a:r>
              <a:rPr lang="ru" sz="1600" dirty="0">
                <a:solidFill>
                  <a:srgbClr val="002060"/>
                </a:solidFill>
                <a:latin typeface="Times New Roman"/>
              </a:rPr>
              <a:t>При переходе проезжей части дороги остановитесь и осмотритесь по сторонам: налево, направо и еще раз налево - убедитесь в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758696" y="4989576"/>
            <a:ext cx="1414272" cy="17678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600">
                <a:solidFill>
                  <a:srgbClr val="002060"/>
                </a:solidFill>
                <a:latin typeface="Times New Roman"/>
              </a:rPr>
              <a:t>своего перехода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199632" y="5120640"/>
            <a:ext cx="94488" cy="9753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just"/>
            <a:r>
              <a:rPr lang="ru" sz="1600" b="1">
                <a:solidFill>
                  <a:srgbClr val="002060"/>
                </a:solidFill>
                <a:latin typeface="Times New Roman"/>
              </a:rPr>
              <a:t>■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199632" y="5608320"/>
            <a:ext cx="94488" cy="34137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 algn="just">
              <a:lnSpc>
                <a:spcPct val="82000"/>
              </a:lnSpc>
            </a:pPr>
            <a:r>
              <a:rPr lang="ru" sz="1800" b="1">
                <a:solidFill>
                  <a:srgbClr val="002060"/>
                </a:solidFill>
                <a:latin typeface="Times New Roman"/>
              </a:rPr>
              <a:t>■ ■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467856" y="1152144"/>
            <a:ext cx="5346192" cy="512978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/>
            <a:r>
              <a:rPr lang="ru" sz="1600" dirty="0">
                <a:solidFill>
                  <a:srgbClr val="002060"/>
                </a:solidFill>
                <a:latin typeface="Times New Roman"/>
              </a:rPr>
              <a:t>Дойдя до разделительной линии, поверните голову направо. Если нет движения транспорта, продолжайте переход, не останавливаясь, а если есть — остановитесь на линии и пропустите транспорт.</a:t>
            </a:r>
          </a:p>
          <a:p>
            <a:pPr indent="0"/>
            <a:r>
              <a:rPr lang="ru" sz="1600" dirty="0">
                <a:solidFill>
                  <a:srgbClr val="002060"/>
                </a:solidFill>
                <a:latin typeface="Times New Roman"/>
              </a:rPr>
              <a:t>Учитесь всматриваться вдаль, пропускать приближающийся транспорт;</a:t>
            </a:r>
          </a:p>
          <a:p>
            <a:pPr indent="0"/>
            <a:r>
              <a:rPr lang="ru" sz="1600" dirty="0">
                <a:solidFill>
                  <a:srgbClr val="002060"/>
                </a:solidFill>
                <a:latin typeface="Times New Roman"/>
              </a:rPr>
              <a:t>Переходите улицу только на зелёный сигнал светофора; Переходите дорогу спокойным размеренным шагом;</a:t>
            </a:r>
          </a:p>
          <a:p>
            <a:pPr indent="0"/>
            <a:r>
              <a:rPr lang="ru" sz="1600" dirty="0">
                <a:solidFill>
                  <a:srgbClr val="002060"/>
                </a:solidFill>
                <a:latin typeface="Times New Roman"/>
              </a:rPr>
              <a:t>Не играйте вблизи проезжей части. Играть можно только на спортивных площадках, парках, футбольных коробках - там, где нет движения транспорта;</a:t>
            </a:r>
          </a:p>
          <a:p>
            <a:pPr indent="0"/>
            <a:r>
              <a:rPr lang="ru" sz="1600" dirty="0">
                <a:solidFill>
                  <a:srgbClr val="002060"/>
                </a:solidFill>
                <a:latin typeface="Times New Roman"/>
              </a:rPr>
              <a:t>Ожидай общественный транспорт только на остановках;</a:t>
            </a:r>
          </a:p>
          <a:p>
            <a:pPr indent="0"/>
            <a:r>
              <a:rPr lang="ru" sz="1600" dirty="0">
                <a:solidFill>
                  <a:srgbClr val="002060"/>
                </a:solidFill>
                <a:latin typeface="Times New Roman"/>
              </a:rPr>
              <a:t>Не обходи общественный транспорт ни спереди ни сзади, а подожди пока он отъедет от остановки. Найди знак «пешеходного перехода» и только в этом месте переходи проезжую часть;</a:t>
            </a:r>
          </a:p>
          <a:p>
            <a:pPr indent="0"/>
            <a:r>
              <a:rPr lang="ru" sz="1600" dirty="0">
                <a:solidFill>
                  <a:srgbClr val="002060"/>
                </a:solidFill>
                <a:latin typeface="Times New Roman"/>
              </a:rPr>
              <a:t>Самые безопасные пешеходные переходы - надземные и подземные;</a:t>
            </a:r>
          </a:p>
          <a:p>
            <a:pPr indent="0"/>
            <a:r>
              <a:rPr lang="ru" sz="1600" dirty="0">
                <a:solidFill>
                  <a:srgbClr val="002060"/>
                </a:solidFill>
                <a:latin typeface="Times New Roman"/>
              </a:rPr>
              <a:t>При движении по улице не пользоваться наушниками;</a:t>
            </a:r>
          </a:p>
          <a:p>
            <a:pPr indent="0"/>
            <a:r>
              <a:rPr lang="ru" sz="1600" dirty="0">
                <a:solidFill>
                  <a:srgbClr val="002060"/>
                </a:solidFill>
                <a:latin typeface="Times New Roman"/>
              </a:rPr>
              <a:t>При переходе через проезжую часть снимать капюшоны и не пользоваться мобильными телефонами.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295400" y="6440424"/>
            <a:ext cx="8016240" cy="35356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2800" b="1">
                <a:solidFill>
                  <a:srgbClr val="000066"/>
                </a:solidFill>
                <a:latin typeface="Times New Roman"/>
              </a:rPr>
              <a:t>Соблюдайте ПДД! Берегите себя и своих близких!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24" y="1508760"/>
            <a:ext cx="768096" cy="389534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413760" y="384048"/>
            <a:ext cx="5455920" cy="518160"/>
          </a:xfrm>
          <a:prstGeom prst="rect">
            <a:avLst/>
          </a:prstGeom>
          <a:solidFill>
            <a:srgbClr val="0094DA"/>
          </a:solidFill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ru" sz="4000" b="1">
                <a:solidFill>
                  <a:srgbClr val="FFFFFF"/>
                </a:solidFill>
                <a:latin typeface="Times New Roman"/>
              </a:rPr>
              <a:t>Дорожная безопасность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80288" y="938784"/>
            <a:ext cx="10786872" cy="35966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ru" sz="2400" b="1">
                <a:solidFill>
                  <a:srgbClr val="002060"/>
                </a:solidFill>
                <a:latin typeface="Times New Roman"/>
              </a:rPr>
              <a:t>ДОРОЖНЫЕ ЛОВУШКИ - СИТУАЦИЯ ОБМАНЧИВОЙ БЕЗОПАСНОСТИ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05840" y="1459992"/>
            <a:ext cx="5608320" cy="411480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/>
            <a:r>
              <a:rPr lang="ru" sz="1700" b="1" i="1">
                <a:solidFill>
                  <a:srgbClr val="002060"/>
                </a:solidFill>
                <a:latin typeface="Times New Roman"/>
              </a:rPr>
              <a:t>Главная опасность </a:t>
            </a:r>
            <a:r>
              <a:rPr lang="ru" sz="1700" i="1">
                <a:solidFill>
                  <a:srgbClr val="002060"/>
                </a:solidFill>
                <a:latin typeface="Times New Roman"/>
              </a:rPr>
              <a:t>-</a:t>
            </a:r>
            <a:r>
              <a:rPr lang="ru" sz="1700">
                <a:solidFill>
                  <a:srgbClr val="002060"/>
                </a:solidFill>
                <a:latin typeface="Times New Roman"/>
              </a:rPr>
              <a:t> стоящий транспорт. Неожиданный </a:t>
            </a:r>
            <a:r>
              <a:rPr lang="ru" sz="1800" b="1">
                <a:solidFill>
                  <a:srgbClr val="002060"/>
                </a:solidFill>
                <a:latin typeface="Times New Roman"/>
              </a:rPr>
              <a:t>■ </a:t>
            </a:r>
            <a:r>
              <a:rPr lang="ru" sz="1700">
                <a:solidFill>
                  <a:srgbClr val="002060"/>
                </a:solidFill>
                <a:latin typeface="Times New Roman"/>
              </a:rPr>
              <a:t>выход на проезжую часть из-за стоящих автомобилей, деревьев, остановок - может привести к опасной ситуации. </a:t>
            </a:r>
            <a:r>
              <a:rPr lang="ru" sz="1700" b="1" i="1">
                <a:solidFill>
                  <a:srgbClr val="002060"/>
                </a:solidFill>
                <a:latin typeface="Times New Roman"/>
              </a:rPr>
              <a:t>Остановка общественного транспорта</a:t>
            </a:r>
            <a:r>
              <a:rPr lang="ru" sz="1700">
                <a:solidFill>
                  <a:srgbClr val="002060"/>
                </a:solidFill>
                <a:latin typeface="Times New Roman"/>
              </a:rPr>
              <a:t> - одно из    </a:t>
            </a:r>
            <a:r>
              <a:rPr lang="ru" sz="1800" b="1">
                <a:solidFill>
                  <a:srgbClr val="002060"/>
                </a:solidFill>
                <a:latin typeface="Times New Roman"/>
              </a:rPr>
              <a:t>■</a:t>
            </a:r>
          </a:p>
          <a:p>
            <a:pPr indent="0">
              <a:lnSpc>
                <a:spcPct val="105000"/>
              </a:lnSpc>
            </a:pPr>
            <a:r>
              <a:rPr lang="ru" sz="1700">
                <a:solidFill>
                  <a:srgbClr val="002060"/>
                </a:solidFill>
                <a:latin typeface="Times New Roman"/>
              </a:rPr>
              <a:t>наиболее опасных мест. Не спешите на автобус, троллейбус, трамвай - будьте внимательны и бдительны при переходе проезжей части.</a:t>
            </a:r>
          </a:p>
          <a:p>
            <a:pPr indent="0">
              <a:lnSpc>
                <a:spcPct val="105000"/>
              </a:lnSpc>
            </a:pPr>
            <a:r>
              <a:rPr lang="ru" sz="1700" b="1" i="1">
                <a:solidFill>
                  <a:srgbClr val="002060"/>
                </a:solidFill>
                <a:latin typeface="Times New Roman"/>
              </a:rPr>
              <a:t>Стоящий транспорт на остановках</a:t>
            </a:r>
            <a:r>
              <a:rPr lang="ru" sz="1700" i="1">
                <a:solidFill>
                  <a:srgbClr val="002060"/>
                </a:solidFill>
                <a:latin typeface="Times New Roman"/>
              </a:rPr>
              <a:t>.</a:t>
            </a:r>
            <a:r>
              <a:rPr lang="ru" sz="1700">
                <a:solidFill>
                  <a:srgbClr val="002060"/>
                </a:solidFill>
                <a:latin typeface="Times New Roman"/>
              </a:rPr>
              <a:t> На остановках </a:t>
            </a:r>
            <a:r>
              <a:rPr lang="ru" sz="1800" b="1">
                <a:solidFill>
                  <a:srgbClr val="002060"/>
                </a:solidFill>
                <a:latin typeface="Times New Roman"/>
              </a:rPr>
              <a:t>■ </a:t>
            </a:r>
            <a:r>
              <a:rPr lang="ru" sz="1700">
                <a:solidFill>
                  <a:srgbClr val="002060"/>
                </a:solidFill>
                <a:latin typeface="Times New Roman"/>
              </a:rPr>
              <a:t>маршрутные транспортные средства закрывают собой довольно большой участок дороги, по которому в этот момент едут другие автомобили - выходить из-за него -опасно для жизни</a:t>
            </a:r>
          </a:p>
          <a:p>
            <a:pPr indent="0">
              <a:lnSpc>
                <a:spcPct val="105000"/>
              </a:lnSpc>
            </a:pPr>
            <a:r>
              <a:rPr lang="ru" sz="1700" b="1" i="1">
                <a:solidFill>
                  <a:srgbClr val="002060"/>
                </a:solidFill>
                <a:latin typeface="Times New Roman"/>
              </a:rPr>
              <a:t>Пропустите транспортное</a:t>
            </a:r>
            <a:r>
              <a:rPr lang="ru" sz="1700">
                <a:solidFill>
                  <a:srgbClr val="002060"/>
                </a:solidFill>
                <a:latin typeface="Times New Roman"/>
              </a:rPr>
              <a:t> средство, которое не     </a:t>
            </a:r>
            <a:r>
              <a:rPr lang="ru" sz="1800" b="1">
                <a:solidFill>
                  <a:srgbClr val="002060"/>
                </a:solidFill>
                <a:latin typeface="Times New Roman"/>
              </a:rPr>
              <a:t>■</a:t>
            </a:r>
          </a:p>
          <a:p>
            <a:pPr indent="0">
              <a:lnSpc>
                <a:spcPct val="105000"/>
              </a:lnSpc>
            </a:pPr>
            <a:r>
              <a:rPr lang="ru" sz="1700">
                <a:solidFill>
                  <a:srgbClr val="002060"/>
                </a:solidFill>
                <a:latin typeface="Times New Roman"/>
              </a:rPr>
              <a:t>собирается останавливаться на пешеходном переходе. </a:t>
            </a:r>
            <a:r>
              <a:rPr lang="ru" sz="1700" b="1" i="1">
                <a:solidFill>
                  <a:srgbClr val="002060"/>
                </a:solidFill>
                <a:latin typeface="Times New Roman"/>
              </a:rPr>
              <a:t>Едущий автомобиль</a:t>
            </a:r>
            <a:r>
              <a:rPr lang="ru" sz="1700">
                <a:solidFill>
                  <a:srgbClr val="002060"/>
                </a:solidFill>
                <a:latin typeface="Times New Roman"/>
              </a:rPr>
              <a:t> нередко закрывает собой другой, движущиеся транспортное средство - будьте внимательны 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833616" y="1459992"/>
            <a:ext cx="5239512" cy="411480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/>
            <a:r>
              <a:rPr lang="ru" sz="1700" b="1" i="1">
                <a:solidFill>
                  <a:srgbClr val="002060"/>
                </a:solidFill>
                <a:latin typeface="Times New Roman"/>
              </a:rPr>
              <a:t>«Пустынная улица»</a:t>
            </a:r>
            <a:r>
              <a:rPr lang="ru" sz="1700">
                <a:solidFill>
                  <a:srgbClr val="002060"/>
                </a:solidFill>
                <a:latin typeface="Times New Roman"/>
              </a:rPr>
              <a:t> - транспортные средства появляются редко - не выбегайте на дорогу не посмотрев по сторонам.</a:t>
            </a:r>
          </a:p>
          <a:p>
            <a:pPr indent="0"/>
            <a:r>
              <a:rPr lang="ru" sz="1700" b="1" i="1">
                <a:solidFill>
                  <a:srgbClr val="002060"/>
                </a:solidFill>
                <a:latin typeface="Times New Roman"/>
              </a:rPr>
              <a:t>«Осевая линия»</a:t>
            </a:r>
            <a:r>
              <a:rPr lang="ru" sz="1700">
                <a:solidFill>
                  <a:srgbClr val="002060"/>
                </a:solidFill>
                <a:latin typeface="Times New Roman"/>
              </a:rPr>
              <a:t> - дойдя до середины проезжей части и остановившись - стойте спокойно. Следите за транспортом двигающимся с правой стороны и не забывайте забывают об опасности за спиной.</a:t>
            </a:r>
          </a:p>
          <a:p>
            <a:pPr indent="0"/>
            <a:r>
              <a:rPr lang="ru" sz="1700" b="1" i="1">
                <a:solidFill>
                  <a:srgbClr val="002060"/>
                </a:solidFill>
                <a:latin typeface="Times New Roman"/>
              </a:rPr>
              <a:t>Переход дороги на зелёный сигнал светофора</a:t>
            </a:r>
            <a:r>
              <a:rPr lang="ru" sz="1700">
                <a:solidFill>
                  <a:srgbClr val="002060"/>
                </a:solidFill>
                <a:latin typeface="Times New Roman"/>
              </a:rPr>
              <a:t> -остановись и убедись в безопасности своего перехода. Убедись, что весь транспорт остановился. Помни, о том, что водители нарушают ПДД мчатся на высокой скорости, игнорируя сигналы светофора.</a:t>
            </a:r>
          </a:p>
          <a:p>
            <a:pPr indent="0"/>
            <a:r>
              <a:rPr lang="ru" sz="1700" b="1" i="1">
                <a:solidFill>
                  <a:srgbClr val="002060"/>
                </a:solidFill>
                <a:latin typeface="Times New Roman"/>
              </a:rPr>
              <a:t>«Машина едет медленно, успею перебежать» </a:t>
            </a:r>
            <a:r>
              <a:rPr lang="ru" sz="1700" i="1">
                <a:solidFill>
                  <a:srgbClr val="002060"/>
                </a:solidFill>
                <a:latin typeface="Times New Roman"/>
              </a:rPr>
              <a:t>-</a:t>
            </a:r>
            <a:r>
              <a:rPr lang="ru" sz="1700">
                <a:solidFill>
                  <a:srgbClr val="002060"/>
                </a:solidFill>
                <a:latin typeface="Times New Roman"/>
              </a:rPr>
              <a:t>медленно движущаяся машина может скрывать за собой другую, идущую на большой скорости машину, о чем многие пешеходы не подозревают. Будьте внимательны.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18032" y="5611368"/>
            <a:ext cx="10280904" cy="71932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>
              <a:spcAft>
                <a:spcPts val="140"/>
              </a:spcAft>
            </a:pPr>
            <a:r>
              <a:rPr lang="ru" sz="1700">
                <a:solidFill>
                  <a:srgbClr val="002060"/>
                </a:solidFill>
                <a:latin typeface="Times New Roman"/>
              </a:rPr>
              <a:t>не торопитесь при переходе проезжей части.</a:t>
            </a:r>
          </a:p>
          <a:p>
            <a:pPr indent="0" algn="ctr">
              <a:lnSpc>
                <a:spcPct val="97000"/>
              </a:lnSpc>
            </a:pPr>
            <a:r>
              <a:rPr lang="ru" sz="3200" b="1">
                <a:solidFill>
                  <a:srgbClr val="FF0000"/>
                </a:solidFill>
                <a:latin typeface="Times New Roman"/>
              </a:rPr>
              <a:t>Осматривайте дорогу при переходе «пустынных» улиц.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2608" y="6412992"/>
            <a:ext cx="11795760" cy="39928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114300"/>
            <a:r>
              <a:rPr lang="ru" sz="3200" b="1">
                <a:solidFill>
                  <a:srgbClr val="FF0000"/>
                </a:solidFill>
                <a:latin typeface="Times New Roman"/>
              </a:rPr>
              <a:t>Соблюдайте правила безопасного поведения на проезжей части!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3024" y="1335024"/>
            <a:ext cx="3419856" cy="351129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776472" y="429768"/>
            <a:ext cx="4453128" cy="755904"/>
          </a:xfrm>
          <a:prstGeom prst="rect">
            <a:avLst/>
          </a:prstGeom>
          <a:solidFill>
            <a:srgbClr val="0094DA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3600" b="1" dirty="0">
                <a:solidFill>
                  <a:srgbClr val="FFFFFF"/>
                </a:solidFill>
                <a:latin typeface="Times New Roman"/>
              </a:rPr>
              <a:t>Уважаемы </a:t>
            </a:r>
            <a:r>
              <a:rPr lang="ru" sz="3600" b="1" dirty="0" smtClean="0">
                <a:solidFill>
                  <a:srgbClr val="FFFFFF"/>
                </a:solidFill>
                <a:latin typeface="Times New Roman"/>
              </a:rPr>
              <a:t>родители!</a:t>
            </a:r>
            <a:endParaRPr lang="ru" sz="3600" b="1" dirty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5384" y="1377696"/>
            <a:ext cx="7094454" cy="377342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 algn="just"/>
            <a:r>
              <a:rPr lang="ru" sz="2800" dirty="0" smtClean="0">
                <a:solidFill>
                  <a:srgbClr val="002060"/>
                </a:solidFill>
                <a:latin typeface="Times New Roman"/>
              </a:rPr>
              <a:t>Не забудьте </a:t>
            </a:r>
            <a:r>
              <a:rPr lang="ru" sz="2800" dirty="0">
                <a:solidFill>
                  <a:srgbClr val="002060"/>
                </a:solidFill>
                <a:latin typeface="Times New Roman"/>
              </a:rPr>
              <a:t>с детьми проговорить </a:t>
            </a:r>
            <a:r>
              <a:rPr lang="ru" sz="2800" dirty="0" smtClean="0">
                <a:solidFill>
                  <a:srgbClr val="002060"/>
                </a:solidFill>
                <a:latin typeface="Times New Roman"/>
              </a:rPr>
              <a:t>о правилах </a:t>
            </a:r>
            <a:r>
              <a:rPr lang="ru" sz="2800" dirty="0">
                <a:solidFill>
                  <a:srgbClr val="002060"/>
                </a:solidFill>
                <a:latin typeface="Times New Roman"/>
              </a:rPr>
              <a:t>безопасного поведения во время вашего отсутствия дома. Это время повышенной опасности для здоровья и жизни детей. Расскажите и объясните им о необходимости    соблюдения    правил</a:t>
            </a:r>
          </a:p>
          <a:p>
            <a:pPr indent="0" algn="just">
              <a:spcAft>
                <a:spcPts val="2870"/>
              </a:spcAft>
            </a:pPr>
            <a:r>
              <a:rPr lang="ru" sz="2800" dirty="0">
                <a:solidFill>
                  <a:srgbClr val="002060"/>
                </a:solidFill>
                <a:latin typeface="Times New Roman"/>
              </a:rPr>
              <a:t>безопасного поведения.</a:t>
            </a:r>
          </a:p>
          <a:p>
            <a:pPr indent="0" algn="ctr"/>
            <a:r>
              <a:rPr lang="ru" sz="2800" b="1" dirty="0">
                <a:solidFill>
                  <a:srgbClr val="002060"/>
                </a:solidFill>
                <a:latin typeface="Times New Roman"/>
              </a:rPr>
              <a:t>ПОМНИТЕ!!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67512" y="5300472"/>
            <a:ext cx="9848088" cy="120091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 algn="ctr"/>
            <a:r>
              <a:rPr lang="ru" sz="2800" b="1" dirty="0">
                <a:solidFill>
                  <a:srgbClr val="002060"/>
                </a:solidFill>
                <a:latin typeface="Times New Roman"/>
              </a:rPr>
              <a:t>Родители несут полную ответственность за жизнь и здоровье своих детей (согласно ст.63, 65 Семейного кодекса РФ, ст.5.35 административного кодекса РФ)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"/>
            <a:ext cx="12170664" cy="13594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8656" y="1365504"/>
            <a:ext cx="3108960" cy="354787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49936" y="1505712"/>
            <a:ext cx="109728" cy="11277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800" b="1">
                <a:solidFill>
                  <a:srgbClr val="002060"/>
                </a:solidFill>
                <a:latin typeface="Times New Roman"/>
              </a:rPr>
              <a:t>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04672" y="1459992"/>
            <a:ext cx="8156448" cy="392582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/>
            <a:r>
              <a:rPr lang="ru" sz="2000">
                <a:solidFill>
                  <a:srgbClr val="002060"/>
                </a:solidFill>
                <a:latin typeface="Times New Roman"/>
              </a:rPr>
              <a:t>Всегда после улицы и посещения общественных мест мойте руки и лицо мылом;</a:t>
            </a:r>
          </a:p>
          <a:p>
            <a:pPr indent="520700"/>
            <a:r>
              <a:rPr lang="ru" sz="2000">
                <a:solidFill>
                  <a:srgbClr val="002060"/>
                </a:solidFill>
                <a:latin typeface="Times New Roman"/>
              </a:rPr>
              <a:t>Без необходимости не выходите из дома;</a:t>
            </a:r>
          </a:p>
          <a:p>
            <a:pPr indent="520700"/>
            <a:r>
              <a:rPr lang="ru" sz="2000">
                <a:solidFill>
                  <a:srgbClr val="002060"/>
                </a:solidFill>
                <a:latin typeface="Times New Roman"/>
              </a:rPr>
              <a:t>Разработайте свой личный режим дня дома и расскажите о нем родителям;</a:t>
            </a:r>
          </a:p>
          <a:p>
            <a:pPr indent="520700"/>
            <a:r>
              <a:rPr lang="ru" sz="2000">
                <a:solidFill>
                  <a:srgbClr val="002060"/>
                </a:solidFill>
                <a:latin typeface="Times New Roman"/>
              </a:rPr>
              <a:t>Мойте руки не менее 20 секунд;</a:t>
            </a:r>
          </a:p>
          <a:p>
            <a:pPr indent="520700"/>
            <a:r>
              <a:rPr lang="ru" sz="2000">
                <a:solidFill>
                  <a:srgbClr val="002060"/>
                </a:solidFill>
                <a:latin typeface="Times New Roman"/>
              </a:rPr>
              <a:t>Не касайтесь глаз, рта и носа не мытыми руками;</a:t>
            </a:r>
          </a:p>
          <a:p>
            <a:pPr indent="520700"/>
            <a:r>
              <a:rPr lang="ru" sz="2000">
                <a:solidFill>
                  <a:srgbClr val="002060"/>
                </a:solidFill>
                <a:latin typeface="Times New Roman"/>
              </a:rPr>
              <a:t>Избегайте тесного контакта с людьми, которые кашляют и чихают;</a:t>
            </a:r>
          </a:p>
          <a:p>
            <a:pPr indent="520700"/>
            <a:r>
              <a:rPr lang="ru" sz="2000">
                <a:solidFill>
                  <a:srgbClr val="002060"/>
                </a:solidFill>
                <a:latin typeface="Times New Roman"/>
              </a:rPr>
              <a:t>Избегайте контакты с бездомными животными;</a:t>
            </a:r>
          </a:p>
          <a:p>
            <a:pPr indent="520700"/>
            <a:r>
              <a:rPr lang="ru" sz="2000">
                <a:solidFill>
                  <a:srgbClr val="002060"/>
                </a:solidFill>
                <a:latin typeface="Times New Roman"/>
              </a:rPr>
              <a:t>Не ешьте из чужой посуды и не пейте из чужих стаканов и кружек;</a:t>
            </a:r>
          </a:p>
          <a:p>
            <a:pPr indent="520700"/>
            <a:r>
              <a:rPr lang="ru" sz="2000">
                <a:solidFill>
                  <a:srgbClr val="002060"/>
                </a:solidFill>
                <a:latin typeface="Times New Roman"/>
              </a:rPr>
              <a:t>Фрукты и овощи перед едой тщательно мыть мылом;</a:t>
            </a:r>
          </a:p>
          <a:p>
            <a:pPr indent="520700"/>
            <a:r>
              <a:rPr lang="ru" sz="2000">
                <a:solidFill>
                  <a:srgbClr val="002060"/>
                </a:solidFill>
                <a:latin typeface="Times New Roman"/>
              </a:rPr>
              <a:t>Ешьте только термически обработанную пищу;</a:t>
            </a:r>
          </a:p>
          <a:p>
            <a:pPr indent="520700"/>
            <a:r>
              <a:rPr lang="ru" sz="2000">
                <a:solidFill>
                  <a:srgbClr val="002060"/>
                </a:solidFill>
                <a:latin typeface="Times New Roman"/>
              </a:rPr>
              <a:t>Пить только бутилированную или термически обработанную воду;</a:t>
            </a:r>
          </a:p>
          <a:p>
            <a:pPr indent="520700"/>
            <a:r>
              <a:rPr lang="ru" sz="2000">
                <a:solidFill>
                  <a:srgbClr val="002060"/>
                </a:solidFill>
                <a:latin typeface="Times New Roman"/>
              </a:rPr>
              <a:t>Ничего не подбирать на улице и не несите в дом - опасно для здоровья!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57856" y="5833872"/>
            <a:ext cx="9534144" cy="102412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/>
            <a:r>
              <a:rPr lang="ru" sz="3200" b="1" dirty="0">
                <a:solidFill>
                  <a:srgbClr val="D20506"/>
                </a:solidFill>
                <a:latin typeface="Times New Roman"/>
              </a:rPr>
              <a:t>»</a:t>
            </a:r>
            <a:r>
              <a:rPr lang="ru" sz="3200" b="1" dirty="0">
                <a:solidFill>
                  <a:srgbClr val="FF0000"/>
                </a:solidFill>
                <a:latin typeface="Times New Roman"/>
              </a:rPr>
              <a:t>При любом недомогании срочно сообщить родителям и обратиться к врачу по номеру 103!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5480" y="1322832"/>
            <a:ext cx="8677656" cy="516331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40152" y="408432"/>
            <a:ext cx="6705600" cy="490728"/>
          </a:xfrm>
          <a:prstGeom prst="rect">
            <a:avLst/>
          </a:prstGeom>
          <a:solidFill>
            <a:srgbClr val="0094DA"/>
          </a:solidFill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ru" sz="4000" b="1">
                <a:solidFill>
                  <a:srgbClr val="FFFFFF"/>
                </a:solidFill>
                <a:latin typeface="Times New Roman"/>
              </a:rPr>
              <a:t>Телефоны экстренных служб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176"/>
            <a:ext cx="3514344" cy="9692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6656" y="0"/>
            <a:ext cx="3874008" cy="123139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788664" y="429768"/>
            <a:ext cx="4437888" cy="435864"/>
          </a:xfrm>
          <a:prstGeom prst="rect">
            <a:avLst/>
          </a:prstGeom>
          <a:solidFill>
            <a:srgbClr val="0094DA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3600" b="1">
                <a:solidFill>
                  <a:srgbClr val="FFFFFF"/>
                </a:solidFill>
                <a:latin typeface="Times New Roman"/>
              </a:rPr>
              <a:t>Уважаемы родители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496" y="1316736"/>
            <a:ext cx="5964936" cy="230124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ct val="105000"/>
              </a:lnSpc>
            </a:pPr>
            <a:r>
              <a:rPr lang="ru" sz="1700">
                <a:solidFill>
                  <a:srgbClr val="002060"/>
                </a:solidFill>
                <a:latin typeface="Times New Roman"/>
              </a:rPr>
              <a:t>Родители несут полную ответственность за жизнь и здоровье своих детей (согласно ст.63, 65 Семейного кодекса РФ, ст.5.35 административного кодекса РФ)</a:t>
            </a:r>
          </a:p>
          <a:p>
            <a:pPr indent="0">
              <a:lnSpc>
                <a:spcPct val="105000"/>
              </a:lnSpc>
            </a:pPr>
            <a:r>
              <a:rPr lang="ru" sz="1700">
                <a:solidFill>
                  <a:srgbClr val="002060"/>
                </a:solidFill>
                <a:latin typeface="Times New Roman"/>
              </a:rPr>
              <a:t>Несовершеннолетним в возрасте до 16 лет запрещено находится без сопровождения взрослых в игорных организациях, кафе, ресторанах, барах, где продаётся на разлив алкогольная продукция;</a:t>
            </a:r>
          </a:p>
          <a:p>
            <a:pPr indent="0">
              <a:lnSpc>
                <a:spcPct val="105000"/>
              </a:lnSpc>
            </a:pPr>
            <a:r>
              <a:rPr lang="ru" sz="1700">
                <a:solidFill>
                  <a:srgbClr val="002060"/>
                </a:solidFill>
                <a:latin typeface="Times New Roman"/>
              </a:rPr>
              <a:t>Несовершеннолетним после 22:00 запрещено находится в интернет-клубах, дискотеках и других развлекательных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5176" y="3694176"/>
            <a:ext cx="6175248" cy="173736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292100"/>
            <a:r>
              <a:rPr lang="ru" sz="1700">
                <a:solidFill>
                  <a:srgbClr val="002060"/>
                </a:solidFill>
                <a:latin typeface="Times New Roman"/>
              </a:rPr>
              <a:t>заведениях;</a:t>
            </a:r>
          </a:p>
          <a:p>
            <a:pPr marL="256100" indent="-292100"/>
            <a:r>
              <a:rPr lang="ru" sz="1700">
                <a:solidFill>
                  <a:srgbClr val="002060"/>
                </a:solidFill>
                <a:latin typeface="Arial"/>
              </a:rPr>
              <a:t>•  </a:t>
            </a:r>
            <a:r>
              <a:rPr lang="ru" sz="1700">
                <a:solidFill>
                  <a:srgbClr val="002060"/>
                </a:solidFill>
                <a:latin typeface="Times New Roman"/>
              </a:rPr>
              <a:t>Несовершеннолетним запрещено курить, употреблять токсические и наркотические вещества, алкогольную и спиртосодержащую продукцию, пиво и напитки изготовляемые на основе его;</a:t>
            </a:r>
          </a:p>
          <a:p>
            <a:pPr marL="256100" indent="-292100"/>
            <a:r>
              <a:rPr lang="ru" sz="1700">
                <a:solidFill>
                  <a:srgbClr val="002060"/>
                </a:solidFill>
                <a:latin typeface="Arial"/>
              </a:rPr>
              <a:t>•  </a:t>
            </a:r>
            <a:r>
              <a:rPr lang="ru" sz="1700">
                <a:solidFill>
                  <a:srgbClr val="002060"/>
                </a:solidFill>
                <a:latin typeface="Times New Roman"/>
              </a:rPr>
              <a:t>В случае нарушения подростками указанных требований, несовершеннолетние и их родители будут привлечены к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678168" y="1261872"/>
            <a:ext cx="5385816" cy="234696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ct val="84000"/>
              </a:lnSpc>
              <a:spcAft>
                <a:spcPts val="210"/>
              </a:spcAft>
            </a:pPr>
            <a:r>
              <a:rPr lang="ru" sz="1700" b="1">
                <a:solidFill>
                  <a:srgbClr val="FF0000"/>
                </a:solidFill>
                <a:latin typeface="Times New Roman"/>
              </a:rPr>
              <a:t>Посещения подростками общественных мест регулируется федеральными законами нашей страны. А именно:</a:t>
            </a:r>
          </a:p>
          <a:p>
            <a:pPr indent="0">
              <a:lnSpc>
                <a:spcPct val="84000"/>
              </a:lnSpc>
              <a:spcAft>
                <a:spcPts val="210"/>
              </a:spcAft>
            </a:pPr>
            <a:r>
              <a:rPr lang="ru" sz="1700">
                <a:solidFill>
                  <a:srgbClr val="000066"/>
                </a:solidFill>
                <a:latin typeface="Times New Roman"/>
              </a:rPr>
              <a:t>Конституцией РФ;</a:t>
            </a:r>
          </a:p>
          <a:p>
            <a:pPr indent="0">
              <a:lnSpc>
                <a:spcPct val="84000"/>
              </a:lnSpc>
              <a:spcAft>
                <a:spcPts val="210"/>
              </a:spcAft>
            </a:pPr>
            <a:r>
              <a:rPr lang="ru" sz="1700">
                <a:solidFill>
                  <a:srgbClr val="000066"/>
                </a:solidFill>
                <a:latin typeface="Times New Roman"/>
              </a:rPr>
              <a:t>Семейным Кодексом РФ;</a:t>
            </a:r>
          </a:p>
          <a:p>
            <a:pPr indent="0">
              <a:lnSpc>
                <a:spcPct val="84000"/>
              </a:lnSpc>
              <a:spcAft>
                <a:spcPts val="210"/>
              </a:spcAft>
            </a:pPr>
            <a:r>
              <a:rPr lang="ru" sz="1700">
                <a:solidFill>
                  <a:srgbClr val="000066"/>
                </a:solidFill>
                <a:latin typeface="Times New Roman"/>
              </a:rPr>
              <a:t>Законом «Об основных гарантиях прав ребенка в РФ».</a:t>
            </a:r>
          </a:p>
          <a:p>
            <a:pPr indent="0">
              <a:lnSpc>
                <a:spcPct val="84000"/>
              </a:lnSpc>
              <a:spcAft>
                <a:spcPts val="210"/>
              </a:spcAft>
            </a:pPr>
            <a:r>
              <a:rPr lang="ru" sz="1700" b="1" u="sng">
                <a:solidFill>
                  <a:srgbClr val="FF0000"/>
                </a:solidFill>
                <a:latin typeface="Times New Roman"/>
              </a:rPr>
              <a:t>Общими правилами является разрешение находится в ночное время на улице или в заведении:</a:t>
            </a:r>
          </a:p>
          <a:p>
            <a:pPr indent="0">
              <a:lnSpc>
                <a:spcPct val="84000"/>
              </a:lnSpc>
            </a:pPr>
            <a:r>
              <a:rPr lang="ru" sz="1700">
                <a:solidFill>
                  <a:srgbClr val="000066"/>
                </a:solidFill>
                <a:latin typeface="Times New Roman"/>
              </a:rPr>
              <a:t>лицам младше 16 лет разрешено находится вне дома до 22,00 часов;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678168" y="3645408"/>
            <a:ext cx="5294376" cy="173431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ct val="84000"/>
              </a:lnSpc>
              <a:spcAft>
                <a:spcPts val="210"/>
              </a:spcAft>
            </a:pPr>
            <a:r>
              <a:rPr lang="ru" sz="1700">
                <a:solidFill>
                  <a:srgbClr val="000066"/>
                </a:solidFill>
                <a:latin typeface="Times New Roman"/>
              </a:rPr>
              <a:t>лицам от 16-18 лет, позволено находится на улице до 23,00 часов.</a:t>
            </a:r>
          </a:p>
          <a:p>
            <a:pPr indent="0">
              <a:lnSpc>
                <a:spcPct val="84000"/>
              </a:lnSpc>
            </a:pPr>
            <a:r>
              <a:rPr lang="ru" sz="1700">
                <a:solidFill>
                  <a:srgbClr val="000066"/>
                </a:solidFill>
                <a:latin typeface="Times New Roman"/>
              </a:rPr>
              <a:t>В обоих случаях выходить из дома разрешается правительством только с 6,00 утра. В иных ситуациях во время комендантского часа они имеют право находится где-либо вне стен дома только в присутствии родителей, либо вы присутствии лиц, которые имеют право брать на себя подобную ответственность.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39496" y="5468112"/>
            <a:ext cx="4565904" cy="22250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292100"/>
            <a:r>
              <a:rPr lang="ru" sz="1700">
                <a:solidFill>
                  <a:srgbClr val="002060"/>
                </a:solidFill>
                <a:latin typeface="Times New Roman"/>
              </a:rPr>
              <a:t>уголовной и административной ответственности.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353312" y="6080760"/>
            <a:ext cx="9442704" cy="35356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ru" sz="2800" b="1">
                <a:solidFill>
                  <a:srgbClr val="000066"/>
                </a:solidFill>
                <a:latin typeface="Times New Roman"/>
              </a:rPr>
              <a:t>Всегда контролируйте, где и с кем находится ваш ребёнок!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6616" y="4163568"/>
            <a:ext cx="2264664" cy="195072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773424" y="429768"/>
            <a:ext cx="4514088" cy="585216"/>
          </a:xfrm>
          <a:prstGeom prst="rect">
            <a:avLst/>
          </a:prstGeom>
          <a:solidFill>
            <a:srgbClr val="0094DA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3600" b="1" dirty="0">
                <a:solidFill>
                  <a:srgbClr val="FFFFFF"/>
                </a:solidFill>
                <a:latin typeface="Times New Roman"/>
              </a:rPr>
              <a:t>Уважаемы родители!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7264" y="1170432"/>
            <a:ext cx="109728" cy="133197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 algn="just">
              <a:spcBef>
                <a:spcPts val="280"/>
              </a:spcBef>
              <a:spcAft>
                <a:spcPts val="560"/>
              </a:spcAft>
            </a:pPr>
            <a:r>
              <a:rPr lang="ru" sz="1525">
                <a:solidFill>
                  <a:srgbClr val="002060"/>
                </a:solidFill>
                <a:latin typeface="Franklin Gothic Medium Cond"/>
              </a:rPr>
              <a:t>■</a:t>
            </a:r>
          </a:p>
          <a:p>
            <a:pPr indent="0" algn="just">
              <a:lnSpc>
                <a:spcPct val="96000"/>
              </a:lnSpc>
              <a:spcAft>
                <a:spcPts val="560"/>
              </a:spcAft>
            </a:pPr>
            <a:r>
              <a:rPr lang="ru" sz="1525">
                <a:solidFill>
                  <a:srgbClr val="002060"/>
                </a:solidFill>
                <a:latin typeface="Franklin Gothic Medium Cond"/>
              </a:rPr>
              <a:t>■</a:t>
            </a:r>
          </a:p>
          <a:p>
            <a:pPr indent="0" algn="just">
              <a:lnSpc>
                <a:spcPct val="96000"/>
              </a:lnSpc>
              <a:spcAft>
                <a:spcPts val="560"/>
              </a:spcAft>
            </a:pPr>
            <a:r>
              <a:rPr lang="ru" sz="1525">
                <a:solidFill>
                  <a:srgbClr val="002060"/>
                </a:solidFill>
                <a:latin typeface="Franklin Gothic Medium Cond"/>
              </a:rPr>
              <a:t>■</a:t>
            </a:r>
          </a:p>
          <a:p>
            <a:pPr indent="0" algn="just">
              <a:lnSpc>
                <a:spcPct val="96000"/>
              </a:lnSpc>
              <a:spcAft>
                <a:spcPts val="280"/>
              </a:spcAft>
            </a:pPr>
            <a:r>
              <a:rPr lang="ru" sz="1525">
                <a:solidFill>
                  <a:srgbClr val="002060"/>
                </a:solidFill>
                <a:latin typeface="Franklin Gothic Medium Cond"/>
              </a:rPr>
              <a:t>■</a:t>
            </a:r>
          </a:p>
          <a:p>
            <a:pPr indent="0" algn="just"/>
            <a:r>
              <a:rPr lang="ru" sz="1800" b="1">
                <a:solidFill>
                  <a:srgbClr val="002060"/>
                </a:solidFill>
                <a:latin typeface="Times New Roman"/>
              </a:rPr>
              <a:t>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7264" y="2999232"/>
            <a:ext cx="109728" cy="11277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just"/>
            <a:r>
              <a:rPr lang="ru" sz="1800" b="1">
                <a:solidFill>
                  <a:srgbClr val="002060"/>
                </a:solidFill>
                <a:latin typeface="Times New Roman"/>
              </a:rPr>
              <a:t>■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0352" y="1149096"/>
            <a:ext cx="6348984" cy="21336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just"/>
            <a:r>
              <a:rPr lang="ru" sz="2000">
                <a:solidFill>
                  <a:srgbClr val="002060"/>
                </a:solidFill>
                <a:latin typeface="Times New Roman"/>
              </a:rPr>
              <a:t>Вы всегда должны знать, где и с кем находится ваши дети;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30352" y="1447800"/>
            <a:ext cx="9820656" cy="175564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 algn="just"/>
            <a:r>
              <a:rPr lang="ru" sz="2000">
                <a:solidFill>
                  <a:srgbClr val="002060"/>
                </a:solidFill>
                <a:latin typeface="Times New Roman"/>
              </a:rPr>
              <a:t>Выработайте привычку у детей всегда сообщать вам где и с кем он находиться;</a:t>
            </a:r>
          </a:p>
          <a:p>
            <a:pPr indent="0" algn="just"/>
            <a:r>
              <a:rPr lang="ru" sz="2000">
                <a:solidFill>
                  <a:srgbClr val="002060"/>
                </a:solidFill>
                <a:latin typeface="Times New Roman"/>
              </a:rPr>
              <a:t>Вы должны знать друзей своих детей телефоны их и их родителей;</a:t>
            </a:r>
          </a:p>
          <a:p>
            <a:pPr indent="0" algn="just"/>
            <a:r>
              <a:rPr lang="ru" sz="2000">
                <a:solidFill>
                  <a:srgbClr val="002060"/>
                </a:solidFill>
                <a:latin typeface="Times New Roman"/>
              </a:rPr>
              <a:t>Всегда говорите детям куда и на какое время вы уходите;</a:t>
            </a:r>
          </a:p>
          <a:p>
            <a:pPr indent="-342900"/>
            <a:r>
              <a:rPr lang="ru" sz="2000">
                <a:solidFill>
                  <a:srgbClr val="002060"/>
                </a:solidFill>
                <a:latin typeface="Times New Roman"/>
              </a:rPr>
              <a:t>Перед уходом положить (повесить) на видное место памятку с номерами телефонов экстренных служб;</a:t>
            </a:r>
          </a:p>
          <a:p>
            <a:pPr indent="342900" algn="just"/>
            <a:r>
              <a:rPr lang="ru" sz="2000">
                <a:solidFill>
                  <a:srgbClr val="002060"/>
                </a:solidFill>
                <a:latin typeface="Times New Roman"/>
              </a:rPr>
              <a:t>После вашего ухода ребёнок обязательно должен закрыть за вами дверь и проверить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95072" y="3337560"/>
            <a:ext cx="10143744" cy="78333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342900" algn="just"/>
            <a:r>
              <a:rPr lang="ru" sz="2000">
                <a:solidFill>
                  <a:srgbClr val="002060"/>
                </a:solidFill>
                <a:latin typeface="Times New Roman"/>
              </a:rPr>
              <a:t>надежность замков;</a:t>
            </a:r>
          </a:p>
          <a:p>
            <a:pPr indent="0" algn="just">
              <a:lnSpc>
                <a:spcPct val="95000"/>
              </a:lnSpc>
            </a:pPr>
            <a:r>
              <a:rPr lang="ru" sz="1525">
                <a:solidFill>
                  <a:srgbClr val="002060"/>
                </a:solidFill>
                <a:latin typeface="Franklin Gothic Medium Cond"/>
              </a:rPr>
              <a:t>■  </a:t>
            </a:r>
            <a:r>
              <a:rPr lang="ru" sz="2000">
                <a:solidFill>
                  <a:srgbClr val="002060"/>
                </a:solidFill>
                <a:latin typeface="Times New Roman"/>
              </a:rPr>
              <a:t>Позаботьтесь о контролируемом досуге ваших детей;</a:t>
            </a:r>
          </a:p>
          <a:p>
            <a:pPr marL="306900" indent="-342900"/>
            <a:r>
              <a:rPr lang="ru" sz="1525">
                <a:solidFill>
                  <a:srgbClr val="002060"/>
                </a:solidFill>
                <a:latin typeface="Franklin Gothic Medium Cond"/>
              </a:rPr>
              <a:t>■ </a:t>
            </a:r>
            <a:r>
              <a:rPr lang="ru" sz="2000">
                <a:solidFill>
                  <a:srgbClr val="002060"/>
                </a:solidFill>
                <a:latin typeface="Times New Roman"/>
              </a:rPr>
              <a:t>Постарайтесь уделить максимум времени детям и подросткам в период самоизоляции 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95072" y="4120896"/>
            <a:ext cx="7443216" cy="213360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306900" indent="-342900"/>
            <a:r>
              <a:rPr lang="ru" sz="2000">
                <a:solidFill>
                  <a:srgbClr val="002060"/>
                </a:solidFill>
                <a:latin typeface="Times New Roman"/>
              </a:rPr>
              <a:t>карантинные дни;</a:t>
            </a:r>
          </a:p>
          <a:p>
            <a:pPr indent="0">
              <a:lnSpc>
                <a:spcPct val="95000"/>
              </a:lnSpc>
            </a:pPr>
            <a:r>
              <a:rPr lang="ru" sz="1525">
                <a:solidFill>
                  <a:srgbClr val="002060"/>
                </a:solidFill>
                <a:latin typeface="Franklin Gothic Medium Cond"/>
              </a:rPr>
              <a:t>■  </a:t>
            </a:r>
            <a:r>
              <a:rPr lang="ru" sz="2000">
                <a:solidFill>
                  <a:srgbClr val="002060"/>
                </a:solidFill>
                <a:latin typeface="Times New Roman"/>
              </a:rPr>
              <a:t>Напомните детям общие правила безопасного поведения:</a:t>
            </a:r>
          </a:p>
          <a:p>
            <a:pPr indent="0"/>
            <a:r>
              <a:rPr lang="ru" sz="2000">
                <a:solidFill>
                  <a:srgbClr val="002060"/>
                </a:solidFill>
                <a:latin typeface="Times New Roman"/>
              </a:rPr>
              <a:t>-  «Один дома»;</a:t>
            </a:r>
          </a:p>
          <a:p>
            <a:pPr indent="0"/>
            <a:r>
              <a:rPr lang="ru" sz="2000">
                <a:solidFill>
                  <a:srgbClr val="002060"/>
                </a:solidFill>
                <a:latin typeface="Times New Roman"/>
              </a:rPr>
              <a:t>-  «Интернет безопасность»</a:t>
            </a:r>
          </a:p>
          <a:p>
            <a:pPr indent="0"/>
            <a:r>
              <a:rPr lang="ru" sz="2000">
                <a:solidFill>
                  <a:srgbClr val="002060"/>
                </a:solidFill>
                <a:latin typeface="Times New Roman"/>
              </a:rPr>
              <a:t>-  «Правила поведения в период самоизоляции и карантинные дни»</a:t>
            </a:r>
          </a:p>
          <a:p>
            <a:pPr indent="0"/>
            <a:r>
              <a:rPr lang="ru" sz="2000">
                <a:solidFill>
                  <a:srgbClr val="002060"/>
                </a:solidFill>
                <a:latin typeface="Times New Roman"/>
              </a:rPr>
              <a:t>-  «Правила безопасного поведения на улице»»</a:t>
            </a:r>
          </a:p>
          <a:p>
            <a:pPr indent="0"/>
            <a:r>
              <a:rPr lang="ru" sz="2000">
                <a:solidFill>
                  <a:srgbClr val="002060"/>
                </a:solidFill>
                <a:latin typeface="Times New Roman"/>
              </a:rPr>
              <a:t>-  «Дорожная безопасность»;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95072" y="6284976"/>
            <a:ext cx="11256264" cy="57302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/>
            <a:r>
              <a:rPr lang="ru" sz="2000">
                <a:solidFill>
                  <a:srgbClr val="002060"/>
                </a:solidFill>
                <a:latin typeface="Times New Roman"/>
              </a:rPr>
              <a:t>- « Пожарная безопасность»;       </a:t>
            </a:r>
            <a:r>
              <a:rPr lang="ru" sz="3200" b="1">
                <a:solidFill>
                  <a:srgbClr val="002060"/>
                </a:solidFill>
                <a:latin typeface="Times New Roman"/>
              </a:rPr>
              <a:t>Безопасность детей — в ваших руках</a:t>
            </a:r>
          </a:p>
          <a:p>
            <a:pPr indent="0"/>
            <a:r>
              <a:rPr lang="ru" sz="2000">
                <a:solidFill>
                  <a:srgbClr val="002060"/>
                </a:solidFill>
                <a:latin typeface="Times New Roman"/>
              </a:rPr>
              <a:t>-  «Правила электробезопасности».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4104" y="1292352"/>
            <a:ext cx="2429256" cy="23012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0032" y="3938016"/>
            <a:ext cx="2316480" cy="229514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41960" y="423672"/>
            <a:ext cx="11274552" cy="441960"/>
          </a:xfrm>
          <a:prstGeom prst="rect">
            <a:avLst/>
          </a:prstGeom>
          <a:solidFill>
            <a:srgbClr val="0094DA"/>
          </a:solidFill>
        </p:spPr>
        <p:txBody>
          <a:bodyPr wrap="none" lIns="0" tIns="0" rIns="0" bIns="0">
            <a:noAutofit/>
          </a:bodyPr>
          <a:lstStyle/>
          <a:p>
            <a:pPr indent="254000"/>
            <a:r>
              <a:rPr lang="ru" sz="3600" b="1">
                <a:solidFill>
                  <a:srgbClr val="FFFFFF"/>
                </a:solidFill>
                <a:latin typeface="Times New Roman"/>
              </a:rPr>
              <a:t>Правила личной безопасности в период самоизоляции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4800" y="1078992"/>
            <a:ext cx="9190892" cy="250850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235272" indent="-279400">
              <a:lnSpc>
                <a:spcPct val="107000"/>
              </a:lnSpc>
            </a:pPr>
            <a:r>
              <a:rPr lang="ru" sz="1500" dirty="0">
                <a:solidFill>
                  <a:srgbClr val="002060"/>
                </a:solidFill>
                <a:latin typeface="Arial"/>
              </a:rPr>
              <a:t>■ </a:t>
            </a:r>
            <a:r>
              <a:rPr lang="ru" sz="2400" dirty="0">
                <a:solidFill>
                  <a:srgbClr val="002060"/>
                </a:solidFill>
                <a:latin typeface="Times New Roman"/>
              </a:rPr>
              <a:t>Избегать мест массового скопления людей (фас фуды, кафе, рестораны, торговые центры, кинотеатры, центральные и привокзальные площади, парки, скверы, спортивные площадки и тд);</a:t>
            </a:r>
          </a:p>
          <a:p>
            <a:pPr marL="235272" indent="-279400"/>
            <a:r>
              <a:rPr lang="ru" sz="1500" dirty="0">
                <a:solidFill>
                  <a:srgbClr val="002060"/>
                </a:solidFill>
                <a:latin typeface="Arial"/>
              </a:rPr>
              <a:t>■ </a:t>
            </a:r>
            <a:r>
              <a:rPr lang="ru" sz="2400" dirty="0">
                <a:solidFill>
                  <a:srgbClr val="002060"/>
                </a:solidFill>
                <a:latin typeface="Times New Roman"/>
              </a:rPr>
              <a:t>Без особой необходимости не пользоваться общественным транспортом;</a:t>
            </a:r>
          </a:p>
          <a:p>
            <a:pPr indent="101600"/>
            <a:r>
              <a:rPr lang="ru" sz="1500" dirty="0">
                <a:solidFill>
                  <a:srgbClr val="002060"/>
                </a:solidFill>
                <a:latin typeface="Arial"/>
              </a:rPr>
              <a:t>■ </a:t>
            </a:r>
            <a:r>
              <a:rPr lang="ru" sz="2400" dirty="0">
                <a:solidFill>
                  <a:srgbClr val="002060"/>
                </a:solidFill>
                <a:latin typeface="Times New Roman"/>
              </a:rPr>
              <a:t>В многолюдных местах носить респиратор (марлевую повязку);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4800" y="3800856"/>
            <a:ext cx="8799576" cy="271272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235272" indent="-279400">
              <a:lnSpc>
                <a:spcPct val="105000"/>
              </a:lnSpc>
            </a:pPr>
            <a:r>
              <a:rPr lang="ru" sz="1500" dirty="0">
                <a:solidFill>
                  <a:srgbClr val="002060"/>
                </a:solidFill>
                <a:latin typeface="Arial"/>
              </a:rPr>
              <a:t>■ </a:t>
            </a:r>
            <a:r>
              <a:rPr lang="ru" sz="2400" dirty="0">
                <a:solidFill>
                  <a:srgbClr val="002060"/>
                </a:solidFill>
                <a:latin typeface="Times New Roman"/>
              </a:rPr>
              <a:t>Смазывать губы, кончик носа (внутри) и руки детским кремом. Это увлажняет и затрудняет проникновение вирусов. Можно использовать для смазывания губ и носа внутри противовирусную мазь, например, «Зовиракс»;</a:t>
            </a:r>
          </a:p>
          <a:p>
            <a:pPr marL="235272" indent="-279400">
              <a:lnSpc>
                <a:spcPct val="105000"/>
              </a:lnSpc>
            </a:pPr>
            <a:r>
              <a:rPr lang="ru" sz="1500" dirty="0">
                <a:solidFill>
                  <a:srgbClr val="002060"/>
                </a:solidFill>
                <a:latin typeface="Arial"/>
              </a:rPr>
              <a:t>■ </a:t>
            </a:r>
            <a:r>
              <a:rPr lang="ru" sz="2400" dirty="0">
                <a:solidFill>
                  <a:srgbClr val="002060"/>
                </a:solidFill>
                <a:latin typeface="Times New Roman"/>
              </a:rPr>
              <a:t>Ежедневно протирать антибактериальными, спиртосодержащими средствами (водкой, одеколоном, раствором уксуса) дверные ручки, выключатели, краны, пишущие ручки, телефоны, компьютерные клавиатуры;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7880" y="1627632"/>
            <a:ext cx="2240280" cy="389534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38912" y="423672"/>
            <a:ext cx="11277600" cy="445008"/>
          </a:xfrm>
          <a:prstGeom prst="rect">
            <a:avLst/>
          </a:prstGeom>
          <a:solidFill>
            <a:srgbClr val="0094DA"/>
          </a:solidFill>
        </p:spPr>
        <p:txBody>
          <a:bodyPr wrap="none" lIns="0" tIns="0" rIns="0" bIns="0">
            <a:noAutofit/>
          </a:bodyPr>
          <a:lstStyle/>
          <a:p>
            <a:pPr indent="254000" algn="just"/>
            <a:r>
              <a:rPr lang="ru" sz="3600" b="1">
                <a:solidFill>
                  <a:srgbClr val="FFFFFF"/>
                </a:solidFill>
                <a:latin typeface="Times New Roman"/>
              </a:rPr>
              <a:t>Правила личной безопасности в период самоизоляции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0312" y="981456"/>
            <a:ext cx="8391144" cy="3048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500">
                <a:solidFill>
                  <a:srgbClr val="002060"/>
                </a:solidFill>
                <a:latin typeface="Arial"/>
              </a:rPr>
              <a:t>■ </a:t>
            </a:r>
            <a:r>
              <a:rPr lang="ru" sz="2400">
                <a:solidFill>
                  <a:srgbClr val="002060"/>
                </a:solidFill>
                <a:latin typeface="Times New Roman"/>
              </a:rPr>
              <a:t>Мыть руки с мылом несколько раз в день, полоскать рот и нос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0312" y="1341120"/>
            <a:ext cx="9268968" cy="543153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254000"/>
            <a:r>
              <a:rPr lang="ru" sz="2400">
                <a:solidFill>
                  <a:srgbClr val="002060"/>
                </a:solidFill>
                <a:latin typeface="Times New Roman"/>
              </a:rPr>
              <a:t>подсоленной водой с добавлением перекиси водорода;</a:t>
            </a:r>
          </a:p>
          <a:p>
            <a:pPr indent="0"/>
            <a:r>
              <a:rPr lang="ru" sz="1500">
                <a:solidFill>
                  <a:srgbClr val="002060"/>
                </a:solidFill>
                <a:latin typeface="Arial"/>
              </a:rPr>
              <a:t>■ </a:t>
            </a:r>
            <a:r>
              <a:rPr lang="ru" sz="2400">
                <a:solidFill>
                  <a:srgbClr val="002060"/>
                </a:solidFill>
                <a:latin typeface="Times New Roman"/>
              </a:rPr>
              <a:t>На улице и в транспорте носить перчатки, марлевую повязку;</a:t>
            </a:r>
          </a:p>
          <a:p>
            <a:pPr indent="0"/>
            <a:r>
              <a:rPr lang="ru" sz="1500">
                <a:solidFill>
                  <a:srgbClr val="002060"/>
                </a:solidFill>
                <a:latin typeface="Arial"/>
              </a:rPr>
              <a:t>■ </a:t>
            </a:r>
            <a:r>
              <a:rPr lang="ru" sz="2400">
                <a:solidFill>
                  <a:srgbClr val="002060"/>
                </a:solidFill>
                <a:latin typeface="Times New Roman"/>
              </a:rPr>
              <a:t>Не прикасаться перчатками и немытыми руками к лицу, глазам;</a:t>
            </a:r>
          </a:p>
          <a:p>
            <a:pPr marL="202760" indent="-254000"/>
            <a:r>
              <a:rPr lang="ru" sz="1500">
                <a:solidFill>
                  <a:srgbClr val="002060"/>
                </a:solidFill>
                <a:latin typeface="Arial"/>
              </a:rPr>
              <a:t>■ </a:t>
            </a:r>
            <a:r>
              <a:rPr lang="ru" sz="2400">
                <a:solidFill>
                  <a:srgbClr val="002060"/>
                </a:solidFill>
                <a:latin typeface="Times New Roman"/>
              </a:rPr>
              <a:t>Избегать прямых контактов с людьми, у которых имеются признаки заболевания (частое чихание, кашель, слезотечение и т.д.) - не здороваться с ними за руку, не целоваться, не пить из общей посуды;</a:t>
            </a:r>
          </a:p>
          <a:p>
            <a:pPr marL="202760" indent="-254000">
              <a:spcAft>
                <a:spcPts val="350"/>
              </a:spcAft>
            </a:pPr>
            <a:r>
              <a:rPr lang="ru" sz="1500">
                <a:solidFill>
                  <a:srgbClr val="002060"/>
                </a:solidFill>
                <a:latin typeface="Arial"/>
              </a:rPr>
              <a:t>■ </a:t>
            </a:r>
            <a:r>
              <a:rPr lang="ru" sz="2400">
                <a:solidFill>
                  <a:srgbClr val="002060"/>
                </a:solidFill>
                <a:latin typeface="Times New Roman"/>
              </a:rPr>
              <a:t>Стараться придерживаться здорового питания, увеличив прием витаминов С, Е и антиоксидантов;</a:t>
            </a:r>
          </a:p>
          <a:p>
            <a:pPr indent="0">
              <a:lnSpc>
                <a:spcPct val="167000"/>
              </a:lnSpc>
            </a:pPr>
            <a:r>
              <a:rPr lang="ru" sz="1500">
                <a:solidFill>
                  <a:srgbClr val="002060"/>
                </a:solidFill>
                <a:latin typeface="Arial"/>
              </a:rPr>
              <a:t>■ </a:t>
            </a:r>
            <a:r>
              <a:rPr lang="ru" sz="2400">
                <a:solidFill>
                  <a:srgbClr val="002060"/>
                </a:solidFill>
                <a:latin typeface="Times New Roman"/>
              </a:rPr>
              <a:t>Заниматься физкультурой, иметь полноценный сон;</a:t>
            </a:r>
          </a:p>
          <a:p>
            <a:pPr indent="0"/>
            <a:r>
              <a:rPr lang="ru" sz="1500">
                <a:solidFill>
                  <a:srgbClr val="002060"/>
                </a:solidFill>
                <a:latin typeface="Arial"/>
              </a:rPr>
              <a:t>■ </a:t>
            </a:r>
            <a:r>
              <a:rPr lang="ru" sz="2400">
                <a:solidFill>
                  <a:srgbClr val="002060"/>
                </a:solidFill>
                <a:latin typeface="Times New Roman"/>
              </a:rPr>
              <a:t>Не пить сырую воду; овощи и фрукты обливать кипятком;</a:t>
            </a:r>
          </a:p>
          <a:p>
            <a:pPr marL="202760" indent="-254000"/>
            <a:r>
              <a:rPr lang="ru" sz="1500">
                <a:solidFill>
                  <a:srgbClr val="002060"/>
                </a:solidFill>
                <a:latin typeface="Arial"/>
              </a:rPr>
              <a:t>■ </a:t>
            </a:r>
            <a:r>
              <a:rPr lang="ru" sz="2400">
                <a:solidFill>
                  <a:srgbClr val="002060"/>
                </a:solidFill>
                <a:latin typeface="Times New Roman"/>
              </a:rPr>
              <a:t>При уходе за больными членами семьи пользоваться респиратором и защитными кремами (руки, губы, ноздри);</a:t>
            </a:r>
          </a:p>
          <a:p>
            <a:pPr indent="0"/>
            <a:r>
              <a:rPr lang="ru" sz="1500">
                <a:solidFill>
                  <a:srgbClr val="002060"/>
                </a:solidFill>
                <a:latin typeface="Arial"/>
              </a:rPr>
              <a:t>■ </a:t>
            </a:r>
            <a:r>
              <a:rPr lang="ru" sz="2400">
                <a:solidFill>
                  <a:srgbClr val="002060"/>
                </a:solidFill>
                <a:latin typeface="Times New Roman"/>
              </a:rPr>
              <a:t>Избегайте рукопожатий, объятий и поцелуев при встречах;</a:t>
            </a:r>
          </a:p>
          <a:p>
            <a:pPr marL="202760" indent="-254000"/>
            <a:r>
              <a:rPr lang="ru" sz="1500">
                <a:solidFill>
                  <a:srgbClr val="002060"/>
                </a:solidFill>
                <a:latin typeface="Arial"/>
              </a:rPr>
              <a:t>■ </a:t>
            </a:r>
            <a:r>
              <a:rPr lang="ru" sz="2400">
                <a:solidFill>
                  <a:srgbClr val="002060"/>
                </a:solidFill>
                <a:latin typeface="Times New Roman"/>
              </a:rPr>
              <a:t>При малейших признаках заболевания надеть респиратор (чтобы не заразить близких), вызвать врача и сообщить родителям.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624" y="1033272"/>
            <a:ext cx="2420112" cy="18348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3752" y="1027176"/>
            <a:ext cx="2438400" cy="18501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4024" y="1021080"/>
            <a:ext cx="2441448" cy="18257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7760" y="3645408"/>
            <a:ext cx="2401824" cy="18318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5088" y="3654552"/>
            <a:ext cx="2389632" cy="18166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04504" y="3651504"/>
            <a:ext cx="2359152" cy="183184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258568" y="173736"/>
            <a:ext cx="7872984" cy="70713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 algn="ctr"/>
            <a:r>
              <a:rPr lang="ru" sz="3700" b="1">
                <a:solidFill>
                  <a:srgbClr val="CA134E"/>
                </a:solidFill>
                <a:latin typeface="Georgia"/>
              </a:rPr>
              <a:t>МОИ ДОМ - МОЯ КРЕПОСТЬ!</a:t>
            </a:r>
          </a:p>
          <a:p>
            <a:pPr indent="0" algn="ctr"/>
            <a:r>
              <a:rPr lang="ru" sz="2000">
                <a:solidFill>
                  <a:srgbClr val="CA134E"/>
                </a:solidFill>
                <a:latin typeface="Georgia"/>
              </a:rPr>
              <a:t>(Как вести себя, если тебя оставили дома одного)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14400" y="2901696"/>
            <a:ext cx="3020568" cy="47244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 algn="ctr"/>
            <a:r>
              <a:rPr lang="ru" sz="1300" b="1">
                <a:solidFill>
                  <a:srgbClr val="CA134E"/>
                </a:solidFill>
                <a:latin typeface="Georgia"/>
              </a:rPr>
              <a:t>Охраняй жилье от посторонних!</a:t>
            </a:r>
          </a:p>
          <a:p>
            <a:pPr indent="0" algn="ctr"/>
            <a:r>
              <a:rPr lang="ru" sz="700">
                <a:latin typeface="Georgia"/>
              </a:rPr>
              <a:t>Злоумышленники могут просить позвонить из квартиры или вынести лекарство. Не открывай дверь ни под каким предлогом!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706112" y="2907792"/>
            <a:ext cx="2892552" cy="56997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 algn="ctr"/>
            <a:r>
              <a:rPr lang="ru" sz="1300" b="1">
                <a:solidFill>
                  <a:srgbClr val="CA134E"/>
                </a:solidFill>
                <a:latin typeface="Georgia"/>
              </a:rPr>
              <a:t>Береги свои вещи от огня!</a:t>
            </a:r>
          </a:p>
          <a:p>
            <a:pPr indent="0" algn="ctr"/>
            <a:r>
              <a:rPr lang="ru" sz="700">
                <a:latin typeface="Georgia"/>
              </a:rPr>
              <a:t>Не играй со спичками, ведь в твоем доме много вещей, которые загорятся даже от маленькой искорки. Если начнется пожар, все твои любимые вещи будут испорчены, а ты можешь пострадать.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366760" y="2898648"/>
            <a:ext cx="2932176" cy="47548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 algn="ctr"/>
            <a:r>
              <a:rPr lang="ru" sz="1300" b="1">
                <a:solidFill>
                  <a:srgbClr val="CA134E"/>
                </a:solidFill>
                <a:latin typeface="Georgia"/>
              </a:rPr>
              <a:t>Не играй с водой</a:t>
            </a:r>
          </a:p>
          <a:p>
            <a:pPr indent="0" algn="ctr"/>
            <a:r>
              <a:rPr lang="ru" sz="700">
                <a:latin typeface="Georgia"/>
              </a:rPr>
              <a:t>Если сантехника вышла из строя, сломался кран или ты ошпарился кипятком, немедленно звони родителям и обращайся к соседям за помощью.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51560" y="5529072"/>
            <a:ext cx="2755392" cy="57912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 algn="ctr"/>
            <a:r>
              <a:rPr lang="ru" sz="1300" b="1">
                <a:solidFill>
                  <a:srgbClr val="CA134E"/>
                </a:solidFill>
                <a:latin typeface="Georgia"/>
              </a:rPr>
              <a:t>Порезался — не паникуй!</a:t>
            </a:r>
          </a:p>
          <a:p>
            <a:pPr indent="0" algn="ctr"/>
            <a:r>
              <a:rPr lang="ru" sz="700">
                <a:latin typeface="Georgia"/>
              </a:rPr>
              <a:t>Если во время игры или приготовления бутерброда поранился, промой травму водой. Дальше обработай перекисью водорода.Если порез глубокий, звони родителям, соседям и в скорую помощь.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568952" y="5529072"/>
            <a:ext cx="3060192" cy="47548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 algn="ctr"/>
            <a:r>
              <a:rPr lang="ru" sz="1300" b="1">
                <a:solidFill>
                  <a:srgbClr val="CA134E"/>
                </a:solidFill>
                <a:latin typeface="Georgia"/>
              </a:rPr>
              <a:t>Не пробуй лекарства на вкус</a:t>
            </a:r>
          </a:p>
          <a:p>
            <a:pPr indent="0" algn="ctr"/>
            <a:r>
              <a:rPr lang="ru" sz="700">
                <a:latin typeface="Georgia"/>
              </a:rPr>
              <a:t>После такой пробы легко отравиться и потерять сознание. Если все же наелся разных лекарств, набирай родителей и скорую помощь.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574024" y="5529072"/>
            <a:ext cx="2578608" cy="47548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 algn="ctr"/>
            <a:r>
              <a:rPr lang="ru" sz="1300" b="1">
                <a:solidFill>
                  <a:srgbClr val="CA134E"/>
                </a:solidFill>
                <a:latin typeface="Georgia"/>
              </a:rPr>
              <a:t>Не играй на балконе</a:t>
            </a:r>
          </a:p>
          <a:p>
            <a:pPr indent="0" algn="ctr"/>
            <a:r>
              <a:rPr lang="ru" sz="700">
                <a:latin typeface="Georgia"/>
              </a:rPr>
              <a:t>Через перила легко упасть, от высоты может закружиться голова. Так что поищи другое место для игр и развлечений.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283208" y="6321552"/>
            <a:ext cx="3669792" cy="33832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>
              <a:spcAft>
                <a:spcPts val="210"/>
              </a:spcAft>
            </a:pPr>
            <a:r>
              <a:rPr lang="ru" sz="1100" b="1">
                <a:solidFill>
                  <a:srgbClr val="CA134E"/>
                </a:solidFill>
                <a:latin typeface="Times New Roman"/>
              </a:rPr>
              <a:t>— если начался пожар</a:t>
            </a:r>
          </a:p>
          <a:p>
            <a:pPr indent="0"/>
            <a:r>
              <a:rPr lang="ru" sz="1100" b="1">
                <a:solidFill>
                  <a:srgbClr val="CA134E"/>
                </a:solidFill>
                <a:latin typeface="Times New Roman"/>
              </a:rPr>
              <a:t>— если посторонние хотят попасть в твой дом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352288" y="6233160"/>
            <a:ext cx="758952" cy="41452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/>
            <a:r>
              <a:rPr lang="ru" sz="1800" b="1">
                <a:solidFill>
                  <a:srgbClr val="CA134E"/>
                </a:solidFill>
                <a:latin typeface="Times New Roman"/>
              </a:rPr>
              <a:t>• 103-</a:t>
            </a:r>
          </a:p>
          <a:p>
            <a:pPr indent="0">
              <a:lnSpc>
                <a:spcPct val="83000"/>
              </a:lnSpc>
            </a:pPr>
            <a:r>
              <a:rPr lang="ru" sz="1800" b="1">
                <a:solidFill>
                  <a:srgbClr val="CA134E"/>
                </a:solidFill>
                <a:latin typeface="Times New Roman"/>
              </a:rPr>
              <a:t>• 104-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156960" y="6321552"/>
            <a:ext cx="4959096" cy="35356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ct val="137000"/>
              </a:lnSpc>
            </a:pPr>
            <a:r>
              <a:rPr lang="ru" sz="1100" b="1">
                <a:solidFill>
                  <a:srgbClr val="CA134E"/>
                </a:solidFill>
                <a:latin typeface="Times New Roman"/>
              </a:rPr>
              <a:t>еспи порезался, сильно упал, отравился сам или плохо другим если слышишь ярко выраженный запах газа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1655552" y="6647688"/>
            <a:ext cx="359664" cy="9144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600" b="1">
                <a:latin typeface="Arial"/>
              </a:rPr>
              <a:t>ТАЛАНТ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912" y="2331720"/>
            <a:ext cx="9204960" cy="239572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678936" y="423672"/>
            <a:ext cx="4812792" cy="441960"/>
          </a:xfrm>
          <a:prstGeom prst="rect">
            <a:avLst/>
          </a:prstGeom>
          <a:solidFill>
            <a:srgbClr val="0094DA"/>
          </a:solidFill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ru" sz="3600" b="1">
                <a:solidFill>
                  <a:srgbClr val="FFFFFF"/>
                </a:solidFill>
                <a:latin typeface="Times New Roman"/>
              </a:rPr>
              <a:t>Интернет безопасность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6200" y="1005840"/>
            <a:ext cx="12030456" cy="103022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 algn="just">
              <a:lnSpc>
                <a:spcPct val="84000"/>
              </a:lnSpc>
            </a:pPr>
            <a:r>
              <a:rPr lang="ru" sz="2800">
                <a:solidFill>
                  <a:srgbClr val="002060"/>
                </a:solidFill>
                <a:latin typeface="Times New Roman"/>
              </a:rPr>
              <a:t>Интернет сегодня, это постоянно развивающийся «мега-инструмент», который не только содержит множество разнообразной информации, но также предоставляет возможность учиться, работать, развлекаться, общаться.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6200" y="4968240"/>
            <a:ext cx="12042648" cy="136855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 algn="just">
              <a:lnSpc>
                <a:spcPct val="83000"/>
              </a:lnSpc>
            </a:pPr>
            <a:r>
              <a:rPr lang="ru" sz="2800">
                <a:solidFill>
                  <a:srgbClr val="002060"/>
                </a:solidFill>
                <a:latin typeface="Times New Roman"/>
              </a:rPr>
              <a:t>В период самоизоляции интернет становиться одним из самых основных источников общения, обучения и информирования граждан. Будьте бдительны при общении в сети интернет. Так как в этот период повышается активность преступников и увеличивается число мошеннических действий.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656" y="5340096"/>
            <a:ext cx="1661160" cy="13685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0416" y="5340096"/>
            <a:ext cx="1712976" cy="13685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6968" y="1066800"/>
            <a:ext cx="3081528" cy="231038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31920" y="423672"/>
            <a:ext cx="4306824" cy="441960"/>
          </a:xfrm>
          <a:prstGeom prst="rect">
            <a:avLst/>
          </a:prstGeom>
          <a:solidFill>
            <a:srgbClr val="0094DA"/>
          </a:solidFill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ru" sz="3600" b="1">
                <a:solidFill>
                  <a:srgbClr val="FFFFFF"/>
                </a:solidFill>
                <a:latin typeface="Times New Roman"/>
              </a:rPr>
              <a:t>Сетевое хулиганство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1648" y="1121664"/>
            <a:ext cx="7662672" cy="241096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176852" indent="-228600" algn="just">
              <a:lnSpc>
                <a:spcPct val="94000"/>
              </a:lnSpc>
              <a:spcAft>
                <a:spcPts val="630"/>
              </a:spcAft>
            </a:pPr>
            <a:r>
              <a:rPr lang="ru" sz="1500">
                <a:solidFill>
                  <a:srgbClr val="002060"/>
                </a:solidFill>
                <a:latin typeface="Arial"/>
              </a:rPr>
              <a:t>■ </a:t>
            </a:r>
            <a:r>
              <a:rPr lang="ru" sz="2400" b="1">
                <a:solidFill>
                  <a:srgbClr val="002060"/>
                </a:solidFill>
                <a:latin typeface="Times New Roman"/>
              </a:rPr>
              <a:t>Киберхулиган </a:t>
            </a:r>
            <a:r>
              <a:rPr lang="ru" sz="2400">
                <a:solidFill>
                  <a:srgbClr val="002060"/>
                </a:solidFill>
                <a:latin typeface="Times New Roman"/>
              </a:rPr>
              <a:t>- человек, которой запугивает или унижает другого человека с помощью мобильного телефона, электронной почты, текстовых сообщений в социальных сетях, на форумах или в чатах. Как правило действует анонимно. Жертва не знает, агрессора!</a:t>
            </a:r>
          </a:p>
          <a:p>
            <a:pPr marL="176852" indent="-228600" algn="just">
              <a:lnSpc>
                <a:spcPct val="93000"/>
              </a:lnSpc>
            </a:pPr>
            <a:r>
              <a:rPr lang="ru" sz="1500">
                <a:solidFill>
                  <a:srgbClr val="002060"/>
                </a:solidFill>
                <a:latin typeface="Arial"/>
              </a:rPr>
              <a:t>■ </a:t>
            </a:r>
            <a:r>
              <a:rPr lang="ru" sz="2400" b="1">
                <a:solidFill>
                  <a:srgbClr val="002060"/>
                </a:solidFill>
                <a:latin typeface="Times New Roman"/>
              </a:rPr>
              <a:t>Троллинг - </a:t>
            </a:r>
            <a:r>
              <a:rPr lang="ru" sz="2400">
                <a:solidFill>
                  <a:srgbClr val="002060"/>
                </a:solidFill>
                <a:latin typeface="Times New Roman"/>
              </a:rPr>
              <a:t>получение удовольствие от процесса провокации человека через сеть. Задача «тролля» -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1960" y="3621024"/>
            <a:ext cx="5401056" cy="24079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368300"/>
            <a:r>
              <a:rPr lang="ru" sz="2400">
                <a:solidFill>
                  <a:srgbClr val="002060"/>
                </a:solidFill>
                <a:latin typeface="Times New Roman"/>
              </a:rPr>
              <a:t>получить вашу эмоциональную реакцию.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31648" y="4008120"/>
            <a:ext cx="7659624" cy="96926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176852" indent="-228600" algn="just">
              <a:lnSpc>
                <a:spcPct val="94000"/>
              </a:lnSpc>
            </a:pPr>
            <a:r>
              <a:rPr lang="ru" sz="1500">
                <a:solidFill>
                  <a:srgbClr val="002060"/>
                </a:solidFill>
                <a:latin typeface="Arial"/>
              </a:rPr>
              <a:t>■ </a:t>
            </a:r>
            <a:r>
              <a:rPr lang="ru" sz="2400" b="1">
                <a:solidFill>
                  <a:srgbClr val="002060"/>
                </a:solidFill>
                <a:latin typeface="Times New Roman"/>
              </a:rPr>
              <a:t>Кибербуллинг </a:t>
            </a:r>
            <a:r>
              <a:rPr lang="ru" sz="2400">
                <a:solidFill>
                  <a:srgbClr val="002060"/>
                </a:solidFill>
                <a:latin typeface="Times New Roman"/>
              </a:rPr>
              <a:t>- намеренные оскорбления, угрозы, передача сообществу компрометирующих данных с помощью современных средств коммуникации. Жертва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41960" y="5065776"/>
            <a:ext cx="7449312" cy="24079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368300" algn="just"/>
            <a:r>
              <a:rPr lang="ru" sz="2400">
                <a:solidFill>
                  <a:srgbClr val="002060"/>
                </a:solidFill>
                <a:latin typeface="Times New Roman"/>
              </a:rPr>
              <a:t>преследуется в течение продолжительного периода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41960" y="5394960"/>
            <a:ext cx="1173480" cy="24079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2400">
                <a:solidFill>
                  <a:srgbClr val="002060"/>
                </a:solidFill>
                <a:latin typeface="Times New Roman"/>
              </a:rPr>
              <a:t>времени.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156448" y="3840480"/>
            <a:ext cx="3745992" cy="250240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 algn="ctr"/>
            <a:r>
              <a:rPr lang="ru" sz="2400" b="1">
                <a:solidFill>
                  <a:srgbClr val="002060"/>
                </a:solidFill>
                <a:latin typeface="Times New Roman"/>
              </a:rPr>
              <a:t>Помните!</a:t>
            </a:r>
          </a:p>
          <a:p>
            <a:pPr indent="0"/>
            <a:r>
              <a:rPr lang="ru" sz="2400" b="1" u="sng">
                <a:solidFill>
                  <a:srgbClr val="002060"/>
                </a:solidFill>
                <a:latin typeface="Times New Roman"/>
              </a:rPr>
              <a:t>Мошенники могут просить</a:t>
            </a:r>
            <a:r>
              <a:rPr lang="ru" sz="2400">
                <a:solidFill>
                  <a:srgbClr val="002060"/>
                </a:solidFill>
                <a:latin typeface="Times New Roman"/>
              </a:rPr>
              <a:t>:</a:t>
            </a:r>
          </a:p>
          <a:p>
            <a:pPr indent="0"/>
            <a:r>
              <a:rPr lang="ru" sz="1500">
                <a:solidFill>
                  <a:srgbClr val="002060"/>
                </a:solidFill>
                <a:latin typeface="Arial"/>
              </a:rPr>
              <a:t>■ </a:t>
            </a:r>
            <a:r>
              <a:rPr lang="ru" sz="2400">
                <a:solidFill>
                  <a:srgbClr val="002060"/>
                </a:solidFill>
                <a:latin typeface="Times New Roman"/>
              </a:rPr>
              <a:t>Реальный номер телефона</a:t>
            </a:r>
          </a:p>
          <a:p>
            <a:pPr indent="0"/>
            <a:r>
              <a:rPr lang="ru" sz="1500">
                <a:solidFill>
                  <a:srgbClr val="002060"/>
                </a:solidFill>
                <a:latin typeface="Arial"/>
              </a:rPr>
              <a:t>■ </a:t>
            </a:r>
            <a:r>
              <a:rPr lang="ru" sz="2400">
                <a:solidFill>
                  <a:srgbClr val="002060"/>
                </a:solidFill>
                <a:latin typeface="Times New Roman"/>
              </a:rPr>
              <a:t>Пароль почты</a:t>
            </a:r>
          </a:p>
          <a:p>
            <a:pPr indent="0"/>
            <a:r>
              <a:rPr lang="ru" sz="1500">
                <a:solidFill>
                  <a:srgbClr val="002060"/>
                </a:solidFill>
                <a:latin typeface="Arial"/>
              </a:rPr>
              <a:t>■ </a:t>
            </a:r>
            <a:r>
              <a:rPr lang="ru" sz="2400">
                <a:solidFill>
                  <a:srgbClr val="002060"/>
                </a:solidFill>
                <a:latin typeface="Times New Roman"/>
              </a:rPr>
              <a:t>Домашний адрес</a:t>
            </a:r>
          </a:p>
          <a:p>
            <a:pPr indent="0"/>
            <a:r>
              <a:rPr lang="ru" sz="1500">
                <a:solidFill>
                  <a:srgbClr val="002060"/>
                </a:solidFill>
                <a:latin typeface="Arial"/>
              </a:rPr>
              <a:t>■ </a:t>
            </a:r>
            <a:r>
              <a:rPr lang="ru" sz="2400">
                <a:solidFill>
                  <a:srgbClr val="002060"/>
                </a:solidFill>
                <a:latin typeface="Times New Roman"/>
              </a:rPr>
              <a:t>Пинкод карты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2909</Words>
  <Application>Microsoft Office PowerPoint</Application>
  <PresentationFormat>Широкоэкранный</PresentationFormat>
  <Paragraphs>289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Franklin Gothic Demi Cond</vt:lpstr>
      <vt:lpstr>Franklin Gothic Medium Cond</vt:lpstr>
      <vt:lpstr>Georgia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user</dc:creator>
  <cp:keywords/>
  <cp:lastModifiedBy>user</cp:lastModifiedBy>
  <cp:revision>4</cp:revision>
  <dcterms:modified xsi:type="dcterms:W3CDTF">2021-04-29T10:11:52Z</dcterms:modified>
</cp:coreProperties>
</file>