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297" r:id="rId5"/>
    <p:sldId id="295" r:id="rId6"/>
    <p:sldId id="288" r:id="rId7"/>
    <p:sldId id="296" r:id="rId8"/>
    <p:sldId id="285" r:id="rId9"/>
    <p:sldId id="269" r:id="rId10"/>
    <p:sldId id="271"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7DFA744-9CFE-4CFB-B055-45F72806096C}" type="datetimeFigureOut">
              <a:rPr lang="ru-RU" smtClean="0"/>
              <a:t>24.03.2023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111DFC-2285-40D7-905C-66A4945E9C50}" type="slidenum">
              <a:rPr lang="ru-RU" smtClean="0"/>
              <a:t>‹#›</a:t>
            </a:fld>
            <a:endParaRPr lang="ru-RU"/>
          </a:p>
        </p:txBody>
      </p:sp>
    </p:spTree>
    <p:extLst>
      <p:ext uri="{BB962C8B-B14F-4D97-AF65-F5344CB8AC3E}">
        <p14:creationId xmlns:p14="http://schemas.microsoft.com/office/powerpoint/2010/main" val="3416079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7DFA744-9CFE-4CFB-B055-45F72806096C}" type="datetimeFigureOut">
              <a:rPr lang="ru-RU" smtClean="0"/>
              <a:t>24.03.2023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111DFC-2285-40D7-905C-66A4945E9C50}" type="slidenum">
              <a:rPr lang="ru-RU" smtClean="0"/>
              <a:t>‹#›</a:t>
            </a:fld>
            <a:endParaRPr lang="ru-RU"/>
          </a:p>
        </p:txBody>
      </p:sp>
    </p:spTree>
    <p:extLst>
      <p:ext uri="{BB962C8B-B14F-4D97-AF65-F5344CB8AC3E}">
        <p14:creationId xmlns:p14="http://schemas.microsoft.com/office/powerpoint/2010/main" val="2628484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7DFA744-9CFE-4CFB-B055-45F72806096C}" type="datetimeFigureOut">
              <a:rPr lang="ru-RU" smtClean="0"/>
              <a:t>24.03.2023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111DFC-2285-40D7-905C-66A4945E9C50}"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82009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7DFA744-9CFE-4CFB-B055-45F72806096C}" type="datetimeFigureOut">
              <a:rPr lang="ru-RU" smtClean="0"/>
              <a:t>24.03.2023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111DFC-2285-40D7-905C-66A4945E9C50}" type="slidenum">
              <a:rPr lang="ru-RU" smtClean="0"/>
              <a:t>‹#›</a:t>
            </a:fld>
            <a:endParaRPr lang="ru-RU"/>
          </a:p>
        </p:txBody>
      </p:sp>
    </p:spTree>
    <p:extLst>
      <p:ext uri="{BB962C8B-B14F-4D97-AF65-F5344CB8AC3E}">
        <p14:creationId xmlns:p14="http://schemas.microsoft.com/office/powerpoint/2010/main" val="637318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7DFA744-9CFE-4CFB-B055-45F72806096C}" type="datetimeFigureOut">
              <a:rPr lang="ru-RU" smtClean="0"/>
              <a:t>24.03.2023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111DFC-2285-40D7-905C-66A4945E9C50}"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321272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7DFA744-9CFE-4CFB-B055-45F72806096C}" type="datetimeFigureOut">
              <a:rPr lang="ru-RU" smtClean="0"/>
              <a:t>24.03.2023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111DFC-2285-40D7-905C-66A4945E9C50}" type="slidenum">
              <a:rPr lang="ru-RU" smtClean="0"/>
              <a:t>‹#›</a:t>
            </a:fld>
            <a:endParaRPr lang="ru-RU"/>
          </a:p>
        </p:txBody>
      </p:sp>
    </p:spTree>
    <p:extLst>
      <p:ext uri="{BB962C8B-B14F-4D97-AF65-F5344CB8AC3E}">
        <p14:creationId xmlns:p14="http://schemas.microsoft.com/office/powerpoint/2010/main" val="39981426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7DFA744-9CFE-4CFB-B055-45F72806096C}" type="datetimeFigureOut">
              <a:rPr lang="ru-RU" smtClean="0"/>
              <a:t>24.03.2023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111DFC-2285-40D7-905C-66A4945E9C50}" type="slidenum">
              <a:rPr lang="ru-RU" smtClean="0"/>
              <a:t>‹#›</a:t>
            </a:fld>
            <a:endParaRPr lang="ru-RU"/>
          </a:p>
        </p:txBody>
      </p:sp>
    </p:spTree>
    <p:extLst>
      <p:ext uri="{BB962C8B-B14F-4D97-AF65-F5344CB8AC3E}">
        <p14:creationId xmlns:p14="http://schemas.microsoft.com/office/powerpoint/2010/main" val="32926654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7DFA744-9CFE-4CFB-B055-45F72806096C}" type="datetimeFigureOut">
              <a:rPr lang="ru-RU" smtClean="0"/>
              <a:t>24.03.2023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111DFC-2285-40D7-905C-66A4945E9C50}" type="slidenum">
              <a:rPr lang="ru-RU" smtClean="0"/>
              <a:t>‹#›</a:t>
            </a:fld>
            <a:endParaRPr lang="ru-RU"/>
          </a:p>
        </p:txBody>
      </p:sp>
    </p:spTree>
    <p:extLst>
      <p:ext uri="{BB962C8B-B14F-4D97-AF65-F5344CB8AC3E}">
        <p14:creationId xmlns:p14="http://schemas.microsoft.com/office/powerpoint/2010/main" val="3955699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7DFA744-9CFE-4CFB-B055-45F72806096C}" type="datetimeFigureOut">
              <a:rPr lang="ru-RU" smtClean="0"/>
              <a:t>24.03.2023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111DFC-2285-40D7-905C-66A4945E9C50}" type="slidenum">
              <a:rPr lang="ru-RU" smtClean="0"/>
              <a:t>‹#›</a:t>
            </a:fld>
            <a:endParaRPr lang="ru-RU"/>
          </a:p>
        </p:txBody>
      </p:sp>
    </p:spTree>
    <p:extLst>
      <p:ext uri="{BB962C8B-B14F-4D97-AF65-F5344CB8AC3E}">
        <p14:creationId xmlns:p14="http://schemas.microsoft.com/office/powerpoint/2010/main" val="3975620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7DFA744-9CFE-4CFB-B055-45F72806096C}" type="datetimeFigureOut">
              <a:rPr lang="ru-RU" smtClean="0"/>
              <a:t>24.03.2023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9111DFC-2285-40D7-905C-66A4945E9C50}" type="slidenum">
              <a:rPr lang="ru-RU" smtClean="0"/>
              <a:t>‹#›</a:t>
            </a:fld>
            <a:endParaRPr lang="ru-RU"/>
          </a:p>
        </p:txBody>
      </p:sp>
    </p:spTree>
    <p:extLst>
      <p:ext uri="{BB962C8B-B14F-4D97-AF65-F5344CB8AC3E}">
        <p14:creationId xmlns:p14="http://schemas.microsoft.com/office/powerpoint/2010/main" val="151126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7DFA744-9CFE-4CFB-B055-45F72806096C}" type="datetimeFigureOut">
              <a:rPr lang="ru-RU" smtClean="0"/>
              <a:t>24.03.2023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9111DFC-2285-40D7-905C-66A4945E9C50}" type="slidenum">
              <a:rPr lang="ru-RU" smtClean="0"/>
              <a:t>‹#›</a:t>
            </a:fld>
            <a:endParaRPr lang="ru-RU"/>
          </a:p>
        </p:txBody>
      </p:sp>
    </p:spTree>
    <p:extLst>
      <p:ext uri="{BB962C8B-B14F-4D97-AF65-F5344CB8AC3E}">
        <p14:creationId xmlns:p14="http://schemas.microsoft.com/office/powerpoint/2010/main" val="339822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7DFA744-9CFE-4CFB-B055-45F72806096C}" type="datetimeFigureOut">
              <a:rPr lang="ru-RU" smtClean="0"/>
              <a:t>24.03.2023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9111DFC-2285-40D7-905C-66A4945E9C50}" type="slidenum">
              <a:rPr lang="ru-RU" smtClean="0"/>
              <a:t>‹#›</a:t>
            </a:fld>
            <a:endParaRPr lang="ru-RU"/>
          </a:p>
        </p:txBody>
      </p:sp>
    </p:spTree>
    <p:extLst>
      <p:ext uri="{BB962C8B-B14F-4D97-AF65-F5344CB8AC3E}">
        <p14:creationId xmlns:p14="http://schemas.microsoft.com/office/powerpoint/2010/main" val="1472021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7DFA744-9CFE-4CFB-B055-45F72806096C}" type="datetimeFigureOut">
              <a:rPr lang="ru-RU" smtClean="0"/>
              <a:t>24.03.2023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9111DFC-2285-40D7-905C-66A4945E9C50}" type="slidenum">
              <a:rPr lang="ru-RU" smtClean="0"/>
              <a:t>‹#›</a:t>
            </a:fld>
            <a:endParaRPr lang="ru-RU"/>
          </a:p>
        </p:txBody>
      </p:sp>
    </p:spTree>
    <p:extLst>
      <p:ext uri="{BB962C8B-B14F-4D97-AF65-F5344CB8AC3E}">
        <p14:creationId xmlns:p14="http://schemas.microsoft.com/office/powerpoint/2010/main" val="2501593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FA744-9CFE-4CFB-B055-45F72806096C}" type="datetimeFigureOut">
              <a:rPr lang="ru-RU" smtClean="0"/>
              <a:t>24.03.2023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9111DFC-2285-40D7-905C-66A4945E9C50}" type="slidenum">
              <a:rPr lang="ru-RU" smtClean="0"/>
              <a:t>‹#›</a:t>
            </a:fld>
            <a:endParaRPr lang="ru-RU"/>
          </a:p>
        </p:txBody>
      </p:sp>
    </p:spTree>
    <p:extLst>
      <p:ext uri="{BB962C8B-B14F-4D97-AF65-F5344CB8AC3E}">
        <p14:creationId xmlns:p14="http://schemas.microsoft.com/office/powerpoint/2010/main" val="143157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7DFA744-9CFE-4CFB-B055-45F72806096C}" type="datetimeFigureOut">
              <a:rPr lang="ru-RU" smtClean="0"/>
              <a:t>24.03.2023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9111DFC-2285-40D7-905C-66A4945E9C50}" type="slidenum">
              <a:rPr lang="ru-RU" smtClean="0"/>
              <a:t>‹#›</a:t>
            </a:fld>
            <a:endParaRPr lang="ru-RU"/>
          </a:p>
        </p:txBody>
      </p:sp>
    </p:spTree>
    <p:extLst>
      <p:ext uri="{BB962C8B-B14F-4D97-AF65-F5344CB8AC3E}">
        <p14:creationId xmlns:p14="http://schemas.microsoft.com/office/powerpoint/2010/main" val="1717634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7DFA744-9CFE-4CFB-B055-45F72806096C}" type="datetimeFigureOut">
              <a:rPr lang="ru-RU" smtClean="0"/>
              <a:t>24.03.2023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9111DFC-2285-40D7-905C-66A4945E9C50}" type="slidenum">
              <a:rPr lang="ru-RU" smtClean="0"/>
              <a:t>‹#›</a:t>
            </a:fld>
            <a:endParaRPr lang="ru-RU"/>
          </a:p>
        </p:txBody>
      </p:sp>
    </p:spTree>
    <p:extLst>
      <p:ext uri="{BB962C8B-B14F-4D97-AF65-F5344CB8AC3E}">
        <p14:creationId xmlns:p14="http://schemas.microsoft.com/office/powerpoint/2010/main" val="3462027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7DFA744-9CFE-4CFB-B055-45F72806096C}" type="datetimeFigureOut">
              <a:rPr lang="ru-RU" smtClean="0"/>
              <a:t>24.03.2023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9111DFC-2285-40D7-905C-66A4945E9C50}" type="slidenum">
              <a:rPr lang="ru-RU" smtClean="0"/>
              <a:t>‹#›</a:t>
            </a:fld>
            <a:endParaRPr lang="ru-RU"/>
          </a:p>
        </p:txBody>
      </p:sp>
    </p:spTree>
    <p:extLst>
      <p:ext uri="{BB962C8B-B14F-4D97-AF65-F5344CB8AC3E}">
        <p14:creationId xmlns:p14="http://schemas.microsoft.com/office/powerpoint/2010/main" val="334352088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190875"/>
            <a:ext cx="12192000" cy="3667125"/>
          </a:xfrm>
          <a:prstGeom prst="rect">
            <a:avLst/>
          </a:prstGeom>
        </p:spPr>
      </p:pic>
      <p:sp>
        <p:nvSpPr>
          <p:cNvPr id="2" name="Заголовок 1"/>
          <p:cNvSpPr>
            <a:spLocks noGrp="1"/>
          </p:cNvSpPr>
          <p:nvPr>
            <p:ph type="ctrTitle"/>
          </p:nvPr>
        </p:nvSpPr>
        <p:spPr>
          <a:xfrm>
            <a:off x="1392163" y="447661"/>
            <a:ext cx="8856134" cy="563721"/>
          </a:xfrm>
        </p:spPr>
        <p:txBody>
          <a:bodyPr/>
          <a:lstStyle/>
          <a:p>
            <a:pPr algn="ctr" fontAlgn="base">
              <a:lnSpc>
                <a:spcPct val="107000"/>
              </a:lnSpc>
            </a:pPr>
            <a:r>
              <a:rPr lang="ru-RU" sz="28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«ДЕТСТВО-САМАЯ СЧАСТЛИВАЯ ПОРА»</a:t>
            </a:r>
            <a:br>
              <a:rPr lang="ru-RU" sz="2800" b="1"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br>
            <a:endParaRPr lang="ru-RU" sz="2800" dirty="0">
              <a:solidFill>
                <a:srgbClr val="FF0000"/>
              </a:solidFill>
            </a:endParaRPr>
          </a:p>
        </p:txBody>
      </p:sp>
      <p:sp>
        <p:nvSpPr>
          <p:cNvPr id="3" name="Подзаголовок 2"/>
          <p:cNvSpPr>
            <a:spLocks noGrp="1"/>
          </p:cNvSpPr>
          <p:nvPr>
            <p:ph type="subTitle" idx="1"/>
          </p:nvPr>
        </p:nvSpPr>
        <p:spPr>
          <a:xfrm>
            <a:off x="1392163" y="1011382"/>
            <a:ext cx="9373808" cy="3505200"/>
          </a:xfrm>
        </p:spPr>
        <p:txBody>
          <a:bodyPr>
            <a:noAutofit/>
          </a:bodyPr>
          <a:lstStyle/>
          <a:p>
            <a:pPr algn="ctr"/>
            <a:r>
              <a:rPr lang="ru-RU" dirty="0" smtClean="0">
                <a:solidFill>
                  <a:schemeClr val="tx1"/>
                </a:solidFill>
              </a:rPr>
              <a:t>Здравствуйте</a:t>
            </a:r>
            <a:r>
              <a:rPr lang="ru-RU" dirty="0">
                <a:solidFill>
                  <a:schemeClr val="tx1"/>
                </a:solidFill>
              </a:rPr>
              <a:t>, уважаемые родители! </a:t>
            </a:r>
            <a:r>
              <a:rPr lang="ru-RU" dirty="0" smtClean="0">
                <a:solidFill>
                  <a:schemeClr val="tx1"/>
                </a:solidFill>
              </a:rPr>
              <a:t>Мы рады </a:t>
            </a:r>
            <a:r>
              <a:rPr lang="ru-RU" dirty="0">
                <a:solidFill>
                  <a:schemeClr val="tx1"/>
                </a:solidFill>
              </a:rPr>
              <a:t>снова видеть вас в детском саду. Тема нашей встречи: «Детство – самая счастливая пора». И в наших с вами силах сделать</a:t>
            </a:r>
            <a:br>
              <a:rPr lang="ru-RU" dirty="0">
                <a:solidFill>
                  <a:schemeClr val="tx1"/>
                </a:solidFill>
              </a:rPr>
            </a:br>
            <a:r>
              <a:rPr lang="ru-RU" dirty="0">
                <a:solidFill>
                  <a:schemeClr val="tx1"/>
                </a:solidFill>
              </a:rPr>
              <a:t>этот период в жизни </a:t>
            </a:r>
            <a:r>
              <a:rPr lang="ru-RU" dirty="0" smtClean="0">
                <a:solidFill>
                  <a:schemeClr val="tx1"/>
                </a:solidFill>
              </a:rPr>
              <a:t>наших  </a:t>
            </a:r>
            <a:r>
              <a:rPr lang="ru-RU" dirty="0">
                <a:solidFill>
                  <a:schemeClr val="tx1"/>
                </a:solidFill>
              </a:rPr>
              <a:t>детей еще более содержательным и ярким. Мы с вами должны понимать, что в первую очередь  необходимо обеспечить охрану жизни и здоровья нашим детям. Все вы пришли с работы, устали и проголодались, поэтому мы решили  для вас  </a:t>
            </a:r>
            <a:r>
              <a:rPr lang="ru-RU" dirty="0" smtClean="0">
                <a:solidFill>
                  <a:schemeClr val="tx1"/>
                </a:solidFill>
              </a:rPr>
              <a:t>приготовить  </a:t>
            </a:r>
            <a:r>
              <a:rPr lang="ru-RU" dirty="0">
                <a:solidFill>
                  <a:schemeClr val="tx1"/>
                </a:solidFill>
              </a:rPr>
              <a:t>«ужин», который включает такой ассортимент блюд.</a:t>
            </a:r>
          </a:p>
          <a:p>
            <a:pPr algn="ctr"/>
            <a:r>
              <a:rPr lang="ru-RU" sz="2400" dirty="0" smtClean="0">
                <a:latin typeface="Calibri" panose="020F0502020204030204" pitchFamily="34" charset="0"/>
                <a:ea typeface="Calibri" panose="020F0502020204030204" pitchFamily="34" charset="0"/>
                <a:cs typeface="Times New Roman" panose="02020603050405020304" pitchFamily="18" charset="0"/>
              </a:rPr>
              <a:t/>
            </a:r>
            <a:br>
              <a:rPr lang="ru-RU" sz="2400" dirty="0" smtClean="0">
                <a:latin typeface="Calibri" panose="020F0502020204030204" pitchFamily="34" charset="0"/>
                <a:ea typeface="Calibri" panose="020F0502020204030204" pitchFamily="34" charset="0"/>
                <a:cs typeface="Times New Roman" panose="02020603050405020304" pitchFamily="18" charset="0"/>
              </a:rPr>
            </a:br>
            <a:endParaRPr lang="ru-RU" sz="2400" dirty="0" smtClean="0"/>
          </a:p>
          <a:p>
            <a:pPr algn="ctr"/>
            <a:endParaRPr lang="ru-RU" sz="2400" dirty="0" smtClean="0">
              <a:latin typeface="Monotype Corsiva" panose="03010101010201010101" pitchFamily="66" charset="0"/>
            </a:endParaRPr>
          </a:p>
        </p:txBody>
      </p:sp>
    </p:spTree>
    <p:extLst>
      <p:ext uri="{BB962C8B-B14F-4D97-AF65-F5344CB8AC3E}">
        <p14:creationId xmlns:p14="http://schemas.microsoft.com/office/powerpoint/2010/main" val="2051776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418" y="97971"/>
            <a:ext cx="12074789" cy="6618515"/>
          </a:xfrm>
        </p:spPr>
      </p:pic>
    </p:spTree>
    <p:extLst>
      <p:ext uri="{BB962C8B-B14F-4D97-AF65-F5344CB8AC3E}">
        <p14:creationId xmlns:p14="http://schemas.microsoft.com/office/powerpoint/2010/main" val="1364065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642257"/>
          </a:xfrm>
        </p:spPr>
        <p:txBody>
          <a:bodyPr>
            <a:normAutofit fontScale="90000"/>
          </a:bodyPr>
          <a:lstStyle/>
          <a:p>
            <a:pPr algn="ctr"/>
            <a:r>
              <a:rPr lang="ru-RU"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Меню на ужин «Детство-счастливая пора»</a:t>
            </a:r>
            <a:br>
              <a:rPr lang="ru-RU"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endParaRPr lang="ru-RU" dirty="0">
              <a:solidFill>
                <a:srgbClr val="FF0000"/>
              </a:solidFill>
            </a:endParaRPr>
          </a:p>
        </p:txBody>
      </p:sp>
      <p:sp>
        <p:nvSpPr>
          <p:cNvPr id="4" name="Объект 3"/>
          <p:cNvSpPr>
            <a:spLocks noGrp="1"/>
          </p:cNvSpPr>
          <p:nvPr>
            <p:ph idx="1"/>
          </p:nvPr>
        </p:nvSpPr>
        <p:spPr>
          <a:xfrm>
            <a:off x="677334" y="1565565"/>
            <a:ext cx="8596668" cy="4475798"/>
          </a:xfrm>
        </p:spPr>
        <p:txBody>
          <a:bodyPr>
            <a:normAutofit/>
          </a:bodyPr>
          <a:lstStyle/>
          <a:p>
            <a:endParaRPr lang="ru-RU" sz="1400" b="1" dirty="0" smtClean="0">
              <a:latin typeface="Times New Roman" panose="02020603050405020304" pitchFamily="18" charset="0"/>
              <a:ea typeface="Times New Roman" panose="02020603050405020304" pitchFamily="18" charset="0"/>
              <a:cs typeface="Times New Roman" panose="02020603050405020304" pitchFamily="18" charset="0"/>
            </a:endParaRPr>
          </a:p>
          <a:p>
            <a:r>
              <a:rPr lang="ru-RU" sz="2000" b="1" dirty="0" smtClean="0">
                <a:latin typeface="Times New Roman" panose="02020603050405020304" pitchFamily="18" charset="0"/>
                <a:ea typeface="Times New Roman" panose="02020603050405020304" pitchFamily="18" charset="0"/>
                <a:cs typeface="Times New Roman" panose="02020603050405020304" pitchFamily="18" charset="0"/>
              </a:rPr>
              <a:t>1-е </a:t>
            </a:r>
            <a:r>
              <a:rPr lang="ru-RU" sz="2000" b="1" dirty="0">
                <a:latin typeface="Times New Roman" panose="02020603050405020304" pitchFamily="18" charset="0"/>
                <a:ea typeface="Times New Roman" panose="02020603050405020304" pitchFamily="18" charset="0"/>
                <a:cs typeface="Times New Roman" panose="02020603050405020304" pitchFamily="18" charset="0"/>
              </a:rPr>
              <a:t>блюдо – суп «Детство-счастливая пора» </a:t>
            </a:r>
            <a:r>
              <a:rPr lang="ru-RU" sz="2000" b="1" dirty="0" smtClean="0">
                <a:latin typeface="Times New Roman" panose="02020603050405020304" pitchFamily="18" charset="0"/>
                <a:ea typeface="Times New Roman" panose="02020603050405020304" pitchFamily="18" charset="0"/>
                <a:cs typeface="Times New Roman" panose="02020603050405020304" pitchFamily="18" charset="0"/>
              </a:rPr>
              <a:t>.  Приготовила  представитель </a:t>
            </a:r>
            <a:r>
              <a:rPr lang="ru-RU" altLang="ru-RU" b="1" dirty="0" smtClean="0">
                <a:solidFill>
                  <a:schemeClr val="tx1"/>
                </a:solidFill>
                <a:latin typeface="Arial" pitchFamily="34" charset="0"/>
                <a:ea typeface="Times New Roman" pitchFamily="18" charset="0"/>
                <a:cs typeface="Arial" pitchFamily="34" charset="0"/>
              </a:rPr>
              <a:t>Отделения </a:t>
            </a:r>
            <a:r>
              <a:rPr lang="ru-RU" altLang="ru-RU" b="1" dirty="0">
                <a:solidFill>
                  <a:schemeClr val="tx1"/>
                </a:solidFill>
                <a:latin typeface="Arial" pitchFamily="34" charset="0"/>
                <a:ea typeface="Times New Roman" pitchFamily="18" charset="0"/>
                <a:cs typeface="Arial" pitchFamily="34" charset="0"/>
              </a:rPr>
              <a:t>по делам несовершеннолетних ОМВД России по г. Канашу </a:t>
            </a:r>
            <a:endParaRPr lang="ru-RU" b="1"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r>
              <a:rPr lang="ru-RU" sz="2000" b="1" dirty="0">
                <a:latin typeface="Times New Roman" panose="02020603050405020304" pitchFamily="18" charset="0"/>
                <a:ea typeface="Times New Roman" panose="02020603050405020304" pitchFamily="18" charset="0"/>
                <a:cs typeface="Times New Roman" panose="02020603050405020304" pitchFamily="18" charset="0"/>
              </a:rPr>
              <a:t>Горячее блюдо –«Новинка» ( Переход к ФОП ДО )</a:t>
            </a:r>
            <a:br>
              <a:rPr lang="ru-RU" sz="2000" b="1" dirty="0">
                <a:latin typeface="Times New Roman" panose="02020603050405020304" pitchFamily="18" charset="0"/>
                <a:ea typeface="Times New Roman" panose="02020603050405020304" pitchFamily="18" charset="0"/>
                <a:cs typeface="Times New Roman" panose="02020603050405020304" pitchFamily="18" charset="0"/>
              </a:rPr>
            </a:br>
            <a:r>
              <a:rPr lang="ru-RU" sz="2000" b="1" dirty="0" smtClean="0">
                <a:latin typeface="Times New Roman" panose="02020603050405020304" pitchFamily="18" charset="0"/>
                <a:ea typeface="Times New Roman" panose="02020603050405020304" pitchFamily="18" charset="0"/>
                <a:cs typeface="Times New Roman" panose="02020603050405020304" pitchFamily="18" charset="0"/>
              </a:rPr>
              <a:t>Старший воспитатель Наумова А.Н.</a:t>
            </a:r>
            <a:endParaRPr lang="ru-RU" sz="2000" b="1" dirty="0">
              <a:latin typeface="Calibri" panose="020F0502020204030204" pitchFamily="34" charset="0"/>
              <a:ea typeface="Calibri" panose="020F0502020204030204" pitchFamily="34" charset="0"/>
              <a:cs typeface="Times New Roman" panose="02020603050405020304" pitchFamily="18" charset="0"/>
            </a:endParaRPr>
          </a:p>
          <a:p>
            <a:r>
              <a:rPr lang="ru-RU" sz="2000" b="1" dirty="0">
                <a:latin typeface="Times New Roman" panose="02020603050405020304" pitchFamily="18" charset="0"/>
                <a:cs typeface="Times New Roman" panose="02020603050405020304" pitchFamily="18" charset="0"/>
              </a:rPr>
              <a:t>3-е блюдо – салат «Винегрет»  (Как подготовиться к обучению в </a:t>
            </a:r>
            <a:r>
              <a:rPr lang="ru-RU" sz="2000" b="1" dirty="0" smtClean="0">
                <a:latin typeface="Times New Roman" panose="02020603050405020304" pitchFamily="18" charset="0"/>
                <a:cs typeface="Times New Roman" panose="02020603050405020304" pitchFamily="18" charset="0"/>
              </a:rPr>
              <a:t>школе)  Представитель СОШ «МБОУ №10» г. Канаш</a:t>
            </a:r>
            <a:endParaRPr lang="ru-RU" sz="2000" b="1" dirty="0">
              <a:latin typeface="Times New Roman" panose="02020603050405020304" pitchFamily="18" charset="0"/>
              <a:cs typeface="Times New Roman" panose="02020603050405020304" pitchFamily="18" charset="0"/>
            </a:endParaRPr>
          </a:p>
          <a:p>
            <a:r>
              <a:rPr lang="ru-RU" sz="2000" b="1" dirty="0">
                <a:latin typeface="Times New Roman" panose="02020603050405020304" pitchFamily="18" charset="0"/>
                <a:cs typeface="Times New Roman" panose="02020603050405020304" pitchFamily="18" charset="0"/>
              </a:rPr>
              <a:t>4-е блюдо – десерт « </a:t>
            </a:r>
            <a:r>
              <a:rPr lang="ru-RU" sz="2000" b="1" dirty="0" smtClean="0">
                <a:latin typeface="Times New Roman" panose="02020603050405020304" pitchFamily="18" charset="0"/>
                <a:cs typeface="Times New Roman" panose="02020603050405020304" pitchFamily="18" charset="0"/>
              </a:rPr>
              <a:t>Ассорти» Музыкальный руководитель </a:t>
            </a:r>
            <a:r>
              <a:rPr lang="ru-RU" sz="2000" b="1" dirty="0" err="1" smtClean="0">
                <a:latin typeface="Times New Roman" panose="02020603050405020304" pitchFamily="18" charset="0"/>
                <a:cs typeface="Times New Roman" panose="02020603050405020304" pitchFamily="18" charset="0"/>
              </a:rPr>
              <a:t>Гриник</a:t>
            </a:r>
            <a:r>
              <a:rPr lang="ru-RU" sz="2000" b="1" dirty="0" smtClean="0">
                <a:latin typeface="Times New Roman" panose="02020603050405020304" pitchFamily="18" charset="0"/>
                <a:cs typeface="Times New Roman" panose="02020603050405020304" pitchFamily="18" charset="0"/>
              </a:rPr>
              <a:t>  Е. Г.</a:t>
            </a:r>
            <a:endParaRPr lang="ru-RU" sz="2000" b="1" dirty="0">
              <a:latin typeface="Times New Roman" panose="02020603050405020304" pitchFamily="18" charset="0"/>
              <a:cs typeface="Times New Roman" panose="02020603050405020304" pitchFamily="18" charset="0"/>
            </a:endParaRPr>
          </a:p>
          <a:p>
            <a:endParaRPr lang="ru-RU"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2732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479964"/>
            <a:ext cx="11133666" cy="4149436"/>
          </a:xfrm>
        </p:spPr>
        <p:txBody>
          <a:bodyPr>
            <a:normAutofit/>
          </a:bodyPr>
          <a:lstStyle/>
          <a:p>
            <a:r>
              <a:rPr lang="ru-RU" sz="2800" dirty="0"/>
              <a:t>Уважаемые </a:t>
            </a:r>
            <a:r>
              <a:rPr lang="ru-RU" sz="2800" dirty="0" smtClean="0"/>
              <a:t>родители </a:t>
            </a:r>
            <a:r>
              <a:rPr lang="ru-RU" sz="2800" dirty="0"/>
              <a:t>! Чтобы наши детки выросли счастливыми, мы должны создать нормальные условия  проживания в детском саду и дома.    Несовершеннолетние составляют почти половину от числа жертв насильственных преступлений сексуального характера, являются каждой четвертой жертвой изнасилования, каждой третьей жертвой, вовлеченной в занятие проституцией </a:t>
            </a:r>
            <a:r>
              <a:rPr lang="ru-RU" sz="2800" dirty="0" smtClean="0"/>
              <a:t>.</a:t>
            </a:r>
          </a:p>
          <a:p>
            <a:r>
              <a:rPr lang="ru-RU" dirty="0"/>
              <a:t>. Все эти мероприятия нацелены на то, чтобы объединить наши усилия в вопросах воспитания и развития детей. Помните: все, что мы с вами делаем, – во благо наших детей и их счастливого детства!</a:t>
            </a:r>
          </a:p>
          <a:p>
            <a:endParaRPr lang="ru-RU" sz="2800" dirty="0"/>
          </a:p>
          <a:p>
            <a:endParaRPr lang="ru-RU" dirty="0"/>
          </a:p>
        </p:txBody>
      </p:sp>
      <p:sp>
        <p:nvSpPr>
          <p:cNvPr id="4" name="Заголовок 3"/>
          <p:cNvSpPr>
            <a:spLocks noGrp="1"/>
          </p:cNvSpPr>
          <p:nvPr>
            <p:ph type="title"/>
          </p:nvPr>
        </p:nvSpPr>
        <p:spPr>
          <a:xfrm>
            <a:off x="1288472" y="609600"/>
            <a:ext cx="7985529" cy="1981200"/>
          </a:xfrm>
        </p:spPr>
        <p:txBody>
          <a:bodyPr>
            <a:normAutofit/>
          </a:bodyPr>
          <a:lstStyle/>
          <a:p>
            <a:r>
              <a:rPr lang="ru-RU"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1-е блюдо – суп </a:t>
            </a:r>
            <a:r>
              <a:rPr lang="ru-RU"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r>
            <a:br>
              <a:rPr lang="ru-RU"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ru-RU"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Детство-счастливая пора» </a:t>
            </a:r>
            <a:r>
              <a:rPr lang="ru-RU"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r>
            <a:br>
              <a:rPr lang="ru-RU"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ru-RU" b="1"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ru-RU" sz="1800" b="1" dirty="0" smtClean="0">
                <a:latin typeface="Times New Roman" panose="02020603050405020304" pitchFamily="18" charset="0"/>
                <a:ea typeface="Times New Roman" panose="02020603050405020304" pitchFamily="18" charset="0"/>
                <a:cs typeface="Times New Roman" panose="02020603050405020304" pitchFamily="18" charset="0"/>
              </a:rPr>
              <a:t>Половая неприкосновенность</a:t>
            </a:r>
            <a:r>
              <a:rPr lang="ru-RU" b="1"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ru-RU" dirty="0"/>
          </a:p>
        </p:txBody>
      </p:sp>
    </p:spTree>
    <p:extLst>
      <p:ext uri="{BB962C8B-B14F-4D97-AF65-F5344CB8AC3E}">
        <p14:creationId xmlns:p14="http://schemas.microsoft.com/office/powerpoint/2010/main" val="823387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607128" y="762001"/>
            <a:ext cx="7398327" cy="5693866"/>
          </a:xfrm>
          <a:prstGeom prst="rect">
            <a:avLst/>
          </a:prstGeom>
        </p:spPr>
        <p:txBody>
          <a:bodyPr wrap="square">
            <a:spAutoFit/>
          </a:bodyPr>
          <a:lstStyle/>
          <a:p>
            <a:r>
              <a:rPr lang="ru-RU" sz="3200" dirty="0">
                <a:solidFill>
                  <a:srgbClr val="FF0000"/>
                </a:solidFill>
                <a:latin typeface="Times New Roman" panose="02020603050405020304" pitchFamily="18" charset="0"/>
                <a:ea typeface="Times New Roman" panose="02020603050405020304" pitchFamily="18" charset="0"/>
              </a:rPr>
              <a:t>Горячее блюдо –«Новинка» </a:t>
            </a:r>
            <a:endParaRPr lang="ru-RU" sz="3200" dirty="0" smtClean="0">
              <a:solidFill>
                <a:srgbClr val="FF0000"/>
              </a:solidFill>
              <a:latin typeface="Times New Roman" panose="02020603050405020304" pitchFamily="18" charset="0"/>
              <a:ea typeface="Times New Roman" panose="02020603050405020304" pitchFamily="18" charset="0"/>
            </a:endParaRPr>
          </a:p>
          <a:p>
            <a:r>
              <a:rPr lang="ru-RU" sz="2800" dirty="0" smtClean="0">
                <a:solidFill>
                  <a:srgbClr val="FF0000"/>
                </a:solidFill>
                <a:latin typeface="Times New Roman" panose="02020603050405020304" pitchFamily="18" charset="0"/>
                <a:ea typeface="Times New Roman" panose="02020603050405020304" pitchFamily="18" charset="0"/>
              </a:rPr>
              <a:t>( </a:t>
            </a:r>
            <a:r>
              <a:rPr lang="ru-RU" sz="2800" dirty="0">
                <a:solidFill>
                  <a:srgbClr val="FF0000"/>
                </a:solidFill>
                <a:latin typeface="Times New Roman" panose="02020603050405020304" pitchFamily="18" charset="0"/>
                <a:ea typeface="Times New Roman" panose="02020603050405020304" pitchFamily="18" charset="0"/>
              </a:rPr>
              <a:t>Переход к ФОП ДО </a:t>
            </a:r>
            <a:r>
              <a:rPr lang="ru-RU" sz="2800" dirty="0" smtClean="0">
                <a:solidFill>
                  <a:srgbClr val="FF0000"/>
                </a:solidFill>
                <a:latin typeface="Times New Roman" panose="02020603050405020304" pitchFamily="18" charset="0"/>
                <a:ea typeface="Times New Roman" panose="02020603050405020304" pitchFamily="18" charset="0"/>
              </a:rPr>
              <a:t>) </a:t>
            </a:r>
            <a:r>
              <a:rPr lang="ru-RU" sz="2800" dirty="0" smtClean="0">
                <a:latin typeface="Times New Roman" panose="02020603050405020304" pitchFamily="18" charset="0"/>
                <a:ea typeface="Times New Roman" panose="02020603050405020304" pitchFamily="18" charset="0"/>
              </a:rPr>
              <a:t>Старший воспитатель Наумова А .Н. </a:t>
            </a:r>
          </a:p>
          <a:p>
            <a:r>
              <a:rPr lang="ru-RU" sz="2800" dirty="0">
                <a:latin typeface="Times New Roman" panose="02020603050405020304" pitchFamily="18" charset="0"/>
                <a:ea typeface="Times New Roman" panose="02020603050405020304" pitchFamily="18" charset="0"/>
              </a:rPr>
              <a:t/>
            </a:r>
            <a:br>
              <a:rPr lang="ru-RU" sz="2800" dirty="0">
                <a:latin typeface="Times New Roman" panose="02020603050405020304" pitchFamily="18" charset="0"/>
                <a:ea typeface="Times New Roman" panose="02020603050405020304" pitchFamily="18" charset="0"/>
              </a:rPr>
            </a:b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Уважаемые родители, информируем вас о том, что с 01 сентября 2023 года все детские сады переходят на работу по новой Федеральной образовательной программе дошкольного образования</a:t>
            </a:r>
            <a:r>
              <a:rPr lang="ru-RU" sz="2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Минпросвещения</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приказом от 25.11.2022г. № 1028 утвердило новую ФОП ДО. ФОП ДО определяет объем, содержание, планируемые результаты обязательной части образовательной программы дошкольного образования, которую реализует детский сад. ФОП ДО заменит примерную ООП ДО. ФОП должны соответствовать все программы во всех детских садах с 01 сентября 2023 года.</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endParaRPr lang="ru-RU" sz="2800" dirty="0"/>
          </a:p>
        </p:txBody>
      </p:sp>
    </p:spTree>
    <p:extLst>
      <p:ext uri="{BB962C8B-B14F-4D97-AF65-F5344CB8AC3E}">
        <p14:creationId xmlns:p14="http://schemas.microsoft.com/office/powerpoint/2010/main" val="3790563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4218969501"/>
              </p:ext>
            </p:extLst>
          </p:nvPr>
        </p:nvGraphicFramePr>
        <p:xfrm>
          <a:off x="1357745" y="720436"/>
          <a:ext cx="9919855" cy="6792971"/>
        </p:xfrm>
        <a:graphic>
          <a:graphicData uri="http://schemas.openxmlformats.org/drawingml/2006/table">
            <a:tbl>
              <a:tblPr firstRow="1" firstCol="1" bandRow="1"/>
              <a:tblGrid>
                <a:gridCol w="9919855">
                  <a:extLst>
                    <a:ext uri="{9D8B030D-6E8A-4147-A177-3AD203B41FA5}">
                      <a16:colId xmlns:a16="http://schemas.microsoft.com/office/drawing/2014/main" val="1958771124"/>
                    </a:ext>
                  </a:extLst>
                </a:gridCol>
              </a:tblGrid>
              <a:tr h="466440">
                <a:tc>
                  <a:txBody>
                    <a:bodyPr/>
                    <a:lstStyle/>
                    <a:p>
                      <a:pPr algn="l">
                        <a:lnSpc>
                          <a:spcPct val="105000"/>
                        </a:lnSpc>
                        <a:spcAft>
                          <a:spcPts val="0"/>
                        </a:spcAft>
                      </a:pP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a:noFill/>
                    </a:lnL>
                    <a:lnR>
                      <a:noFill/>
                    </a:lnR>
                    <a:lnT>
                      <a:noFill/>
                    </a:lnT>
                    <a:lnB>
                      <a:noFill/>
                    </a:lnB>
                  </a:tcPr>
                </a:tc>
                <a:extLst>
                  <a:ext uri="{0D108BD9-81ED-4DB2-BD59-A6C34878D82A}">
                    <a16:rowId xmlns:a16="http://schemas.microsoft.com/office/drawing/2014/main" val="852393400"/>
                  </a:ext>
                </a:extLst>
              </a:tr>
              <a:tr h="587134">
                <a:tc>
                  <a:txBody>
                    <a:bodyPr/>
                    <a:lstStyle/>
                    <a:p>
                      <a:pPr algn="l">
                        <a:lnSpc>
                          <a:spcPct val="105000"/>
                        </a:lnSpc>
                        <a:spcAft>
                          <a:spcPts val="0"/>
                        </a:spcAft>
                      </a:pP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a:noFill/>
                    </a:lnL>
                    <a:lnR>
                      <a:noFill/>
                    </a:lnR>
                    <a:lnT>
                      <a:noFill/>
                    </a:lnT>
                    <a:lnB>
                      <a:noFill/>
                    </a:lnB>
                  </a:tcPr>
                </a:tc>
                <a:extLst>
                  <a:ext uri="{0D108BD9-81ED-4DB2-BD59-A6C34878D82A}">
                    <a16:rowId xmlns:a16="http://schemas.microsoft.com/office/drawing/2014/main" val="300721324"/>
                  </a:ext>
                </a:extLst>
              </a:tr>
              <a:tr h="5739397">
                <a:tc>
                  <a:txBody>
                    <a:bodyPr/>
                    <a:lstStyle/>
                    <a:p>
                      <a:r>
                        <a:rPr lang="ru-RU" sz="28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3-е блюдо – салат «Винегрет»  (Как подготовиться к обучению в школе)</a:t>
                      </a:r>
                      <a:r>
                        <a:rPr lang="ru-RU"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Пришло время  любимого  нами всеми салата «Винегрет».</a:t>
                      </a:r>
                      <a:endParaRPr lang="ru-RU" sz="18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ru-RU" sz="20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Объявление</a:t>
                      </a:r>
                      <a:r>
                        <a:rPr lang="ru-RU" sz="2000"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для родителей подготовительной к школе группы :10 апреля пройдет внешняя оценочная процедура выпускников по определению их готовности к обучению в начальной школе.</a:t>
                      </a:r>
                      <a:r>
                        <a:rPr lang="ru-RU" sz="1800" kern="1200" dirty="0" smtClean="0">
                          <a:solidFill>
                            <a:schemeClr val="tx1"/>
                          </a:solidFill>
                          <a:effectLst/>
                          <a:latin typeface="+mn-lt"/>
                          <a:ea typeface="+mn-ea"/>
                          <a:cs typeface="+mn-cs"/>
                        </a:rPr>
                        <a:t> </a:t>
                      </a:r>
                    </a:p>
                    <a:p>
                      <a:r>
                        <a:rPr lang="ru-RU" sz="1800" kern="1200" dirty="0" smtClean="0">
                          <a:solidFill>
                            <a:schemeClr val="tx1"/>
                          </a:solidFill>
                          <a:effectLst/>
                          <a:latin typeface="Times New Roman" panose="02020603050405020304" pitchFamily="18" charset="0"/>
                          <a:ea typeface="+mn-ea"/>
                          <a:cs typeface="Times New Roman" panose="02020603050405020304" pitchFamily="18" charset="0"/>
                        </a:rPr>
                        <a:t>Перечень документов :</a:t>
                      </a:r>
                    </a:p>
                    <a:p>
                      <a:endParaRPr lang="ru-RU" sz="18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ru-RU" sz="1800" kern="1200" dirty="0" smtClean="0">
                          <a:solidFill>
                            <a:schemeClr val="tx1"/>
                          </a:solidFill>
                          <a:effectLst/>
                          <a:latin typeface="Times New Roman" panose="02020603050405020304" pitchFamily="18" charset="0"/>
                          <a:ea typeface="+mn-ea"/>
                          <a:cs typeface="Times New Roman" panose="02020603050405020304" pitchFamily="18" charset="0"/>
                        </a:rPr>
                        <a:t>- заявление родителей</a:t>
                      </a:r>
                    </a:p>
                    <a:p>
                      <a:r>
                        <a:rPr lang="ru-RU" sz="1800" kern="1200" dirty="0" smtClean="0">
                          <a:solidFill>
                            <a:schemeClr val="tx1"/>
                          </a:solidFill>
                          <a:effectLst/>
                          <a:latin typeface="Times New Roman" panose="02020603050405020304" pitchFamily="18" charset="0"/>
                          <a:ea typeface="+mn-ea"/>
                          <a:cs typeface="Times New Roman" panose="02020603050405020304" pitchFamily="18" charset="0"/>
                        </a:rPr>
                        <a:t>- согласие на обработку персональных данных</a:t>
                      </a:r>
                    </a:p>
                    <a:p>
                      <a:r>
                        <a:rPr lang="ru-RU" sz="1800" kern="1200" dirty="0" smtClean="0">
                          <a:solidFill>
                            <a:schemeClr val="tx1"/>
                          </a:solidFill>
                          <a:effectLst/>
                          <a:latin typeface="Times New Roman" panose="02020603050405020304" pitchFamily="18" charset="0"/>
                          <a:ea typeface="+mn-ea"/>
                          <a:cs typeface="Times New Roman" panose="02020603050405020304" pitchFamily="18" charset="0"/>
                        </a:rPr>
                        <a:t>- психолого-педагогическая характеристика на ребенка</a:t>
                      </a:r>
                    </a:p>
                    <a:p>
                      <a:r>
                        <a:rPr lang="ru-RU" sz="1800" kern="1200" dirty="0" smtClean="0">
                          <a:solidFill>
                            <a:schemeClr val="tx1"/>
                          </a:solidFill>
                          <a:effectLst/>
                          <a:latin typeface="Times New Roman" panose="02020603050405020304" pitchFamily="18" charset="0"/>
                          <a:ea typeface="+mn-ea"/>
                          <a:cs typeface="Times New Roman" panose="02020603050405020304" pitchFamily="18" charset="0"/>
                        </a:rPr>
                        <a:t>- копия свидетельства о рождении ребёнка с двух сторон</a:t>
                      </a:r>
                    </a:p>
                    <a:p>
                      <a:pPr marL="285750" indent="-285750">
                        <a:buFontTx/>
                        <a:buChar char="-"/>
                      </a:pPr>
                      <a:r>
                        <a:rPr lang="ru-RU" sz="1800" kern="1200" dirty="0" smtClean="0">
                          <a:solidFill>
                            <a:schemeClr val="tx1"/>
                          </a:solidFill>
                          <a:effectLst/>
                          <a:latin typeface="Times New Roman" panose="02020603050405020304" pitchFamily="18" charset="0"/>
                          <a:ea typeface="+mn-ea"/>
                          <a:cs typeface="Times New Roman" panose="02020603050405020304" pitchFamily="18" charset="0"/>
                        </a:rPr>
                        <a:t>список детей с датой рождения и домашним адресом </a:t>
                      </a:r>
                    </a:p>
                    <a:p>
                      <a:pPr marL="285750" indent="-285750">
                        <a:buFontTx/>
                        <a:buChar char="-"/>
                      </a:pPr>
                      <a:endParaRPr lang="ru-RU" sz="18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ru-RU" sz="20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Проведут специалисты МБНОУ</a:t>
                      </a:r>
                      <a:r>
                        <a:rPr lang="ru-RU" sz="2000"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«Центр психолого-</a:t>
                      </a:r>
                      <a:r>
                        <a:rPr lang="ru-RU" sz="2000" baseline="0" dirty="0" err="1"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педагогической,медицинской</a:t>
                      </a:r>
                      <a:r>
                        <a:rPr lang="ru-RU" sz="2000"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и социальной помощи </a:t>
                      </a:r>
                      <a:r>
                        <a:rPr lang="ru-RU" sz="2000" baseline="0" dirty="0" err="1"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Азамат</a:t>
                      </a:r>
                      <a:r>
                        <a:rPr lang="ru-RU" sz="2000" baseline="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г. Канаш</a:t>
                      </a:r>
                    </a:p>
                    <a:p>
                      <a:endParaRPr lang="ru-RU" sz="20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Слово  предоставляется….. </a:t>
                      </a:r>
                      <a:endParaRPr lang="ru-RU" sz="1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5000"/>
                        </a:lnSpc>
                        <a:spcAft>
                          <a:spcPts val="0"/>
                        </a:spcAft>
                      </a:pP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a:noFill/>
                    </a:lnL>
                    <a:lnR>
                      <a:noFill/>
                    </a:lnR>
                    <a:lnT>
                      <a:noFill/>
                    </a:lnT>
                    <a:lnB>
                      <a:noFill/>
                    </a:lnB>
                  </a:tcPr>
                </a:tc>
                <a:extLst>
                  <a:ext uri="{0D108BD9-81ED-4DB2-BD59-A6C34878D82A}">
                    <a16:rowId xmlns:a16="http://schemas.microsoft.com/office/drawing/2014/main" val="1906511524"/>
                  </a:ext>
                </a:extLst>
              </a:tr>
            </a:tbl>
          </a:graphicData>
        </a:graphic>
      </p:graphicFrame>
    </p:spTree>
    <p:extLst>
      <p:ext uri="{BB962C8B-B14F-4D97-AF65-F5344CB8AC3E}">
        <p14:creationId xmlns:p14="http://schemas.microsoft.com/office/powerpoint/2010/main" val="2070877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677335" y="845127"/>
            <a:ext cx="8596668" cy="1939637"/>
          </a:xfrm>
        </p:spPr>
        <p:txBody>
          <a:bodyPr>
            <a:normAutofit/>
          </a:bodyPr>
          <a:lstStyle/>
          <a:p>
            <a:r>
              <a:rPr lang="ru-RU" sz="3600" dirty="0">
                <a:solidFill>
                  <a:srgbClr val="FF0000"/>
                </a:solidFill>
                <a:latin typeface="Times New Roman" panose="02020603050405020304" pitchFamily="18" charset="0"/>
                <a:cs typeface="Times New Roman" panose="02020603050405020304" pitchFamily="18" charset="0"/>
              </a:rPr>
              <a:t>4-е блюдо – десерт « </a:t>
            </a:r>
            <a:r>
              <a:rPr lang="ru-RU" sz="3600" dirty="0" err="1">
                <a:solidFill>
                  <a:srgbClr val="FF0000"/>
                </a:solidFill>
                <a:latin typeface="Times New Roman" panose="02020603050405020304" pitchFamily="18" charset="0"/>
                <a:cs typeface="Times New Roman" panose="02020603050405020304" pitchFamily="18" charset="0"/>
              </a:rPr>
              <a:t>Топотушки</a:t>
            </a:r>
            <a:r>
              <a:rPr lang="ru-RU" sz="3600" dirty="0">
                <a:solidFill>
                  <a:srgbClr val="FF0000"/>
                </a:solidFill>
                <a:latin typeface="Times New Roman" panose="02020603050405020304" pitchFamily="18" charset="0"/>
                <a:cs typeface="Times New Roman" panose="02020603050405020304" pitchFamily="18" charset="0"/>
              </a:rPr>
              <a:t>»</a:t>
            </a:r>
            <a:br>
              <a:rPr lang="ru-RU" sz="3600" dirty="0">
                <a:solidFill>
                  <a:srgbClr val="FF0000"/>
                </a:solidFill>
                <a:latin typeface="Times New Roman" panose="02020603050405020304" pitchFamily="18" charset="0"/>
                <a:cs typeface="Times New Roman" panose="02020603050405020304" pitchFamily="18" charset="0"/>
              </a:rPr>
            </a:br>
            <a:endParaRPr lang="ru-RU" sz="3600" dirty="0">
              <a:solidFill>
                <a:srgbClr val="FF0000"/>
              </a:solidFill>
              <a:latin typeface="Times New Roman" panose="02020603050405020304" pitchFamily="18" charset="0"/>
              <a:cs typeface="Times New Roman" panose="02020603050405020304" pitchFamily="18" charset="0"/>
            </a:endParaRPr>
          </a:p>
        </p:txBody>
      </p:sp>
      <p:sp>
        <p:nvSpPr>
          <p:cNvPr id="4" name="Текст 3"/>
          <p:cNvSpPr>
            <a:spLocks noGrp="1"/>
          </p:cNvSpPr>
          <p:nvPr>
            <p:ph type="body" idx="1"/>
          </p:nvPr>
        </p:nvSpPr>
        <p:spPr>
          <a:xfrm>
            <a:off x="677335" y="2784764"/>
            <a:ext cx="8596668" cy="2603084"/>
          </a:xfrm>
        </p:spPr>
        <p:txBody>
          <a:bodyPr/>
          <a:lstStyle/>
          <a:p>
            <a:r>
              <a:rPr lang="ru-RU" b="1" dirty="0">
                <a:latin typeface="Times New Roman" panose="02020603050405020304" pitchFamily="18" charset="0"/>
                <a:cs typeface="Times New Roman" panose="02020603050405020304" pitchFamily="18" charset="0"/>
              </a:rPr>
              <a:t>А сейчас мы приступаем к десерту «</a:t>
            </a:r>
            <a:r>
              <a:rPr lang="ru-RU" b="1" dirty="0" err="1">
                <a:latin typeface="Times New Roman" panose="02020603050405020304" pitchFamily="18" charset="0"/>
                <a:cs typeface="Times New Roman" panose="02020603050405020304" pitchFamily="18" charset="0"/>
              </a:rPr>
              <a:t>Топотушки</a:t>
            </a:r>
            <a:r>
              <a:rPr lang="ru-RU" b="1" dirty="0">
                <a:latin typeface="Times New Roman" panose="02020603050405020304" pitchFamily="18" charset="0"/>
                <a:cs typeface="Times New Roman" panose="02020603050405020304" pitchFamily="18" charset="0"/>
              </a:rPr>
              <a:t> ». Это самая приятная часть нашего вечера. Пожалуйста Елена Геннадьевна, Вам слово…</a:t>
            </a:r>
          </a:p>
          <a:p>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7632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1507067" y="1510145"/>
            <a:ext cx="7766936" cy="2103521"/>
          </a:xfrm>
        </p:spPr>
        <p:txBody>
          <a:bodyPr/>
          <a:lstStyle/>
          <a:p>
            <a:r>
              <a:rPr lang="ru-R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Уважаемые родители, на этом наш «дружеский ужин» подошел к концу. Мы были рады встрече с вами и надеемся на наше дальнейшее плодотворное сотрудничество.</a:t>
            </a:r>
            <a:br>
              <a:rPr lang="ru-R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br>
            <a:r>
              <a:rPr lang="ru-RU"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Детство – самая счастливая пора! И наша с вами задача воплотить в жизнь это замечательное утверждение! </a:t>
            </a:r>
            <a:endParaRPr lang="ru-RU" sz="2400" dirty="0">
              <a:solidFill>
                <a:srgbClr val="FF0000"/>
              </a:solidFill>
            </a:endParaRPr>
          </a:p>
        </p:txBody>
      </p:sp>
      <p:sp>
        <p:nvSpPr>
          <p:cNvPr id="4" name="Подзаголовок 3"/>
          <p:cNvSpPr>
            <a:spLocks noGrp="1"/>
          </p:cNvSpPr>
          <p:nvPr>
            <p:ph type="subTitle" idx="1"/>
          </p:nvPr>
        </p:nvSpPr>
        <p:spPr/>
        <p:txBody>
          <a:bodyPr/>
          <a:lstStyle/>
          <a:p>
            <a:r>
              <a:rPr lang="ru-RU" sz="1600" dirty="0">
                <a:latin typeface="Calibri" panose="020F0502020204030204" pitchFamily="34" charset="0"/>
                <a:ea typeface="Calibri" panose="020F0502020204030204" pitchFamily="34" charset="0"/>
                <a:cs typeface="Times New Roman" panose="02020603050405020304" pitchFamily="18" charset="0"/>
              </a:rPr>
              <a:t/>
            </a:r>
            <a:br>
              <a:rPr lang="ru-RU" sz="1600" dirty="0">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5" name="Прямоугольник 4"/>
          <p:cNvSpPr/>
          <p:nvPr/>
        </p:nvSpPr>
        <p:spPr>
          <a:xfrm>
            <a:off x="1925782" y="2413338"/>
            <a:ext cx="7218218" cy="1200329"/>
          </a:xfrm>
          <a:prstGeom prst="rect">
            <a:avLst/>
          </a:prstGeom>
        </p:spPr>
        <p:txBody>
          <a:bodyPr wrap="square">
            <a:spAutoFit/>
          </a:bodyPr>
          <a:lstStyle/>
          <a:p>
            <a:pPr algn="ctr" eaLnBrk="0" fontAlgn="base" hangingPunct="0">
              <a:spcBef>
                <a:spcPct val="0"/>
              </a:spcBef>
              <a:spcAft>
                <a:spcPct val="0"/>
              </a:spcAft>
            </a:pPr>
            <a:endParaRPr lang="ru-RU" altLang="ru-RU" b="1" dirty="0" smtClean="0">
              <a:solidFill>
                <a:srgbClr val="009900"/>
              </a:solidFill>
              <a:latin typeface="Arial" pitchFamily="34" charset="0"/>
              <a:ea typeface="Times New Roman" pitchFamily="18" charset="0"/>
              <a:cs typeface="Arial" pitchFamily="34" charset="0"/>
            </a:endParaRPr>
          </a:p>
          <a:p>
            <a:pPr algn="ctr" eaLnBrk="0" fontAlgn="base" hangingPunct="0">
              <a:spcBef>
                <a:spcPct val="0"/>
              </a:spcBef>
              <a:spcAft>
                <a:spcPct val="0"/>
              </a:spcAft>
            </a:pPr>
            <a:endParaRPr lang="ru-RU" altLang="ru-RU" dirty="0">
              <a:latin typeface="Arial" pitchFamily="34" charset="0"/>
              <a:cs typeface="Arial" pitchFamily="34" charset="0"/>
            </a:endParaRPr>
          </a:p>
          <a:p>
            <a:pPr lvl="0" algn="ctr" eaLnBrk="0" fontAlgn="base" hangingPunct="0">
              <a:spcBef>
                <a:spcPct val="0"/>
              </a:spcBef>
              <a:spcAft>
                <a:spcPct val="0"/>
              </a:spcAft>
            </a:pPr>
            <a:endParaRPr lang="ru-RU" altLang="ru-RU" b="1" dirty="0" smtClean="0">
              <a:solidFill>
                <a:srgbClr val="009900"/>
              </a:solidFill>
              <a:latin typeface="Arial" pitchFamily="34" charset="0"/>
              <a:ea typeface="Times New Roman" pitchFamily="18" charset="0"/>
              <a:cs typeface="Arial" pitchFamily="34" charset="0"/>
            </a:endParaRPr>
          </a:p>
          <a:p>
            <a:pPr lvl="0" algn="ctr" eaLnBrk="0" fontAlgn="base" hangingPunct="0">
              <a:spcBef>
                <a:spcPct val="0"/>
              </a:spcBef>
              <a:spcAft>
                <a:spcPct val="0"/>
              </a:spcAft>
            </a:pPr>
            <a:endParaRPr lang="ru-RU" altLang="ru-RU" dirty="0">
              <a:latin typeface="Arial" pitchFamily="34" charset="0"/>
              <a:cs typeface="Arial" pitchFamily="34" charset="0"/>
            </a:endParaRPr>
          </a:p>
        </p:txBody>
      </p:sp>
    </p:spTree>
    <p:extLst>
      <p:ext uri="{BB962C8B-B14F-4D97-AF65-F5344CB8AC3E}">
        <p14:creationId xmlns:p14="http://schemas.microsoft.com/office/powerpoint/2010/main" val="4103589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Рисунок 2" descr="Описание: http://altaivagon.ru/images/cms/data/detstv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086100"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4"/>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000" b="1" i="1" u="none" strike="noStrike" cap="none" normalizeH="0" baseline="0" smtClean="0">
                <a:ln>
                  <a:noFill/>
                </a:ln>
                <a:solidFill>
                  <a:srgbClr val="FF0000"/>
                </a:solidFill>
                <a:effectLst/>
                <a:latin typeface="Comic Sans MS" pitchFamily="66" charset="0"/>
                <a:ea typeface="Times New Roman" pitchFamily="18" charset="0"/>
                <a:cs typeface="Arial" pitchFamily="34" charset="0"/>
              </a:rPr>
              <a:t>БЕЗОПАСНОЕ</a:t>
            </a:r>
            <a:endParaRPr kumimoji="0" lang="ru-RU" altLang="ru-RU"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7" name="Рисунок 3" descr="Описание: http://uduba.com/user_data/1572559.5372.jpg"/>
          <p:cNvPicPr>
            <a:picLocks noChangeAspect="1" noChangeArrowheads="1"/>
          </p:cNvPicPr>
          <p:nvPr/>
        </p:nvPicPr>
        <p:blipFill>
          <a:blip r:embed="rId3">
            <a:extLst>
              <a:ext uri="{28A0092B-C50C-407E-A947-70E740481C1C}">
                <a14:useLocalDpi xmlns:a14="http://schemas.microsoft.com/office/drawing/2010/main" val="0"/>
              </a:ext>
            </a:extLst>
          </a:blip>
          <a:srcRect r="-124"/>
          <a:stretch>
            <a:fillRect/>
          </a:stretch>
        </p:blipFill>
        <p:spPr bwMode="auto">
          <a:xfrm>
            <a:off x="0" y="457200"/>
            <a:ext cx="3086100" cy="13335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5"/>
          <p:cNvSpPr>
            <a:spLocks noChangeArrowheads="1"/>
          </p:cNvSpPr>
          <p:nvPr/>
        </p:nvSpPr>
        <p:spPr bwMode="auto">
          <a:xfrm>
            <a:off x="1480602" y="-979286"/>
            <a:ext cx="9230796" cy="5539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alt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altLang="ru-RU" sz="10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ru-RU" altLang="ru-RU" sz="1000" b="1" i="1" dirty="0">
              <a:solidFill>
                <a:srgbClr val="FF0000"/>
              </a:solidFill>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altLang="ru-RU" sz="10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ru-RU" altLang="ru-RU" sz="1000" b="1" i="1" dirty="0">
              <a:solidFill>
                <a:srgbClr val="FF0000"/>
              </a:solidFill>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altLang="ru-RU" sz="10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ru-RU" altLang="ru-RU" sz="1000" b="1" i="1" dirty="0">
              <a:solidFill>
                <a:srgbClr val="FF0000"/>
              </a:solidFill>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altLang="ru-RU" sz="10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ru-RU" altLang="ru-RU" sz="1000" b="1" i="1" dirty="0">
              <a:solidFill>
                <a:srgbClr val="FF0000"/>
              </a:solidFill>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altLang="ru-RU" sz="10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ru-RU" altLang="ru-RU" sz="1000" b="1" i="1" dirty="0">
              <a:solidFill>
                <a:srgbClr val="FF0000"/>
              </a:solidFill>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altLang="ru-RU" sz="10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ru-RU" altLang="ru-RU" sz="1000" b="1" i="1" dirty="0">
              <a:solidFill>
                <a:srgbClr val="FF0000"/>
              </a:solidFill>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altLang="ru-RU" sz="10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ru-RU" altLang="ru-RU" sz="1000" b="1" i="1" dirty="0">
              <a:solidFill>
                <a:srgbClr val="FF0000"/>
              </a:solidFill>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altLang="ru-RU" sz="10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ru-RU" altLang="ru-RU" sz="1000" b="1" i="1" dirty="0">
              <a:solidFill>
                <a:srgbClr val="FF0000"/>
              </a:solidFill>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altLang="ru-RU" sz="10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ru-RU" altLang="ru-RU" sz="1000" b="1" i="1" dirty="0">
              <a:solidFill>
                <a:srgbClr val="FF0000"/>
              </a:solidFill>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altLang="ru-RU" sz="10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ru-RU" altLang="ru-RU" sz="1000" b="1" i="1" dirty="0">
              <a:solidFill>
                <a:srgbClr val="FF0000"/>
              </a:solidFill>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endParaRPr kumimoji="0" lang="ru-RU" alt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b="1" i="0" u="none" strike="noStrike" cap="none" normalizeH="0" baseline="0" dirty="0" smtClean="0">
                <a:ln>
                  <a:noFill/>
                </a:ln>
                <a:solidFill>
                  <a:srgbClr val="009900"/>
                </a:solidFill>
                <a:effectLst/>
                <a:latin typeface="Arial" pitchFamily="34" charset="0"/>
                <a:ea typeface="Times New Roman" pitchFamily="18" charset="0"/>
                <a:cs typeface="Arial" pitchFamily="34" charset="0"/>
              </a:rPr>
              <a:t>Телефоны </a:t>
            </a:r>
            <a:r>
              <a:rPr kumimoji="0" lang="ru-RU" altLang="ru-RU" b="1" i="0" u="none" strike="noStrike" cap="none" normalizeH="0" baseline="0" dirty="0" smtClean="0">
                <a:ln>
                  <a:noFill/>
                </a:ln>
                <a:solidFill>
                  <a:srgbClr val="009900"/>
                </a:solidFill>
                <a:effectLst/>
                <a:latin typeface="Arial" pitchFamily="34" charset="0"/>
                <a:ea typeface="Times New Roman" pitchFamily="18" charset="0"/>
                <a:cs typeface="Arial" pitchFamily="34" charset="0"/>
              </a:rPr>
              <a:t>органов системы </a:t>
            </a:r>
            <a:endParaRPr kumimoji="0" lang="ru-RU" alt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b="1" i="0" u="none" strike="noStrike" cap="none" normalizeH="0" baseline="0" dirty="0" smtClean="0">
                <a:ln>
                  <a:noFill/>
                </a:ln>
                <a:solidFill>
                  <a:srgbClr val="009900"/>
                </a:solidFill>
                <a:effectLst/>
                <a:latin typeface="Arial" pitchFamily="34" charset="0"/>
                <a:ea typeface="Times New Roman" pitchFamily="18" charset="0"/>
                <a:cs typeface="Arial" pitchFamily="34" charset="0"/>
              </a:rPr>
              <a:t>профилактики г. Канаш:</a:t>
            </a:r>
            <a:endParaRPr kumimoji="0" lang="ru-RU" alt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b="1" i="0" u="none" strike="noStrike" cap="none" normalizeH="0" baseline="0" dirty="0" smtClean="0">
                <a:ln>
                  <a:noFill/>
                </a:ln>
                <a:solidFill>
                  <a:srgbClr val="009900"/>
                </a:solidFill>
                <a:effectLst/>
                <a:latin typeface="Arial" pitchFamily="34" charset="0"/>
                <a:ea typeface="Times New Roman" pitchFamily="18" charset="0"/>
                <a:cs typeface="Arial" pitchFamily="34" charset="0"/>
              </a:rPr>
              <a:t>Органы опеки и попечительства: 2-24-56;</a:t>
            </a:r>
            <a:endParaRPr kumimoji="0" lang="ru-RU" alt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b="1" i="0" u="none" strike="noStrike" cap="none" normalizeH="0" baseline="0" dirty="0" smtClean="0">
                <a:ln>
                  <a:noFill/>
                </a:ln>
                <a:solidFill>
                  <a:srgbClr val="009900"/>
                </a:solidFill>
                <a:effectLst/>
                <a:latin typeface="Arial" pitchFamily="34" charset="0"/>
                <a:ea typeface="Times New Roman" pitchFamily="18" charset="0"/>
                <a:cs typeface="Arial" pitchFamily="34" charset="0"/>
              </a:rPr>
              <a:t>Отделение по делам несовершеннолетних ОМВД России по г. Канашу: 2-18-89;</a:t>
            </a:r>
            <a:endParaRPr kumimoji="0" lang="ru-RU" alt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b="1" i="0" u="none" strike="noStrike" cap="none" normalizeH="0" baseline="0" dirty="0" smtClean="0">
                <a:ln>
                  <a:noFill/>
                </a:ln>
                <a:solidFill>
                  <a:srgbClr val="009900"/>
                </a:solidFill>
                <a:effectLst/>
                <a:latin typeface="Arial" pitchFamily="34" charset="0"/>
                <a:ea typeface="Times New Roman" pitchFamily="18" charset="0"/>
                <a:cs typeface="Arial" pitchFamily="34" charset="0"/>
              </a:rPr>
              <a:t>Телефон доверия</a:t>
            </a:r>
            <a:endParaRPr kumimoji="0" lang="ru-RU" alt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b="1" i="0" u="none" strike="noStrike" cap="none" normalizeH="0" baseline="0" dirty="0" smtClean="0">
                <a:ln>
                  <a:noFill/>
                </a:ln>
                <a:solidFill>
                  <a:srgbClr val="009900"/>
                </a:solidFill>
                <a:effectLst/>
                <a:latin typeface="Arial" pitchFamily="34" charset="0"/>
                <a:ea typeface="Times New Roman" pitchFamily="18" charset="0"/>
                <a:cs typeface="Arial" pitchFamily="34" charset="0"/>
              </a:rPr>
              <a:t>МБНОУ ЦППМСП «</a:t>
            </a:r>
            <a:r>
              <a:rPr kumimoji="0" lang="ru-RU" altLang="ru-RU" b="1" i="0" u="none" strike="noStrike" cap="none" normalizeH="0" baseline="0" dirty="0" err="1" smtClean="0">
                <a:ln>
                  <a:noFill/>
                </a:ln>
                <a:solidFill>
                  <a:srgbClr val="009900"/>
                </a:solidFill>
                <a:effectLst/>
                <a:latin typeface="Arial" pitchFamily="34" charset="0"/>
                <a:ea typeface="Times New Roman" pitchFamily="18" charset="0"/>
                <a:cs typeface="Arial" pitchFamily="34" charset="0"/>
              </a:rPr>
              <a:t>Азамат</a:t>
            </a:r>
            <a:r>
              <a:rPr kumimoji="0" lang="ru-RU" altLang="ru-RU" b="1" i="0" u="none" strike="noStrike" cap="none" normalizeH="0" baseline="0" dirty="0" smtClean="0">
                <a:ln>
                  <a:noFill/>
                </a:ln>
                <a:solidFill>
                  <a:srgbClr val="009900"/>
                </a:solidFill>
                <a:effectLst/>
                <a:latin typeface="Arial" pitchFamily="34" charset="0"/>
                <a:ea typeface="Times New Roman" pitchFamily="18" charset="0"/>
                <a:cs typeface="Arial" pitchFamily="34" charset="0"/>
              </a:rPr>
              <a:t>»: 2-39-34;</a:t>
            </a:r>
            <a:endParaRPr kumimoji="0" lang="ru-RU" altLang="ru-RU"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Спасибо за внимание! До новых встреч!</a:t>
            </a:r>
            <a:r>
              <a:rPr kumimoji="0" lang="ru-RU" altLang="ru-RU" b="0" i="0" u="none" strike="noStrike" cap="none" normalizeH="0" baseline="0" dirty="0" smtClean="0">
                <a:ln>
                  <a:noFill/>
                </a:ln>
                <a:solidFill>
                  <a:srgbClr val="009900"/>
                </a:solidFill>
                <a:effectLst/>
                <a:latin typeface="Arial" pitchFamily="34" charset="0"/>
                <a:ea typeface="Times New Roman" pitchFamily="18" charset="0"/>
                <a:cs typeface="Arial" pitchFamily="34" charset="0"/>
              </a:rPr>
              <a:t>.</a:t>
            </a:r>
            <a:endParaRPr kumimoji="0" lang="ru-RU" altLang="ru-RU"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15315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7829" y="272143"/>
            <a:ext cx="9862457" cy="6281057"/>
          </a:xfrm>
        </p:spPr>
      </p:pic>
    </p:spTree>
    <p:extLst>
      <p:ext uri="{BB962C8B-B14F-4D97-AF65-F5344CB8AC3E}">
        <p14:creationId xmlns:p14="http://schemas.microsoft.com/office/powerpoint/2010/main" val="2990583469"/>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895</TotalTime>
  <Words>612</Words>
  <Application>Microsoft Office PowerPoint</Application>
  <PresentationFormat>Широкоэкранный</PresentationFormat>
  <Paragraphs>65</Paragraphs>
  <Slides>10</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10</vt:i4>
      </vt:variant>
    </vt:vector>
  </HeadingPairs>
  <TitlesOfParts>
    <vt:vector size="18" baseType="lpstr">
      <vt:lpstr>Arial</vt:lpstr>
      <vt:lpstr>Calibri</vt:lpstr>
      <vt:lpstr>Comic Sans MS</vt:lpstr>
      <vt:lpstr>Monotype Corsiva</vt:lpstr>
      <vt:lpstr>Times New Roman</vt:lpstr>
      <vt:lpstr>Trebuchet MS</vt:lpstr>
      <vt:lpstr>Wingdings 3</vt:lpstr>
      <vt:lpstr>Аспект</vt:lpstr>
      <vt:lpstr>«ДЕТСТВО-САМАЯ СЧАСТЛИВАЯ ПОРА» </vt:lpstr>
      <vt:lpstr>Меню на ужин «Детство-счастливая пора» </vt:lpstr>
      <vt:lpstr>1-е блюдо – суп  «Детство-счастливая пора»  (Половая неприкосновенность)</vt:lpstr>
      <vt:lpstr>Презентация PowerPoint</vt:lpstr>
      <vt:lpstr>Презентация PowerPoint</vt:lpstr>
      <vt:lpstr>4-е блюдо – десерт « Топотушки» </vt:lpstr>
      <vt:lpstr>Уважаемые родители, на этом наш «дружеский ужин» подошел к концу. Мы были рады встрече с вами и надеемся на наше дальнейшее плодотворное сотрудничество. Детство – самая счастливая пора! И наша с вами задача воплотить в жизнь это замечательное утверждение! </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Общее родительское собрание </dc:title>
  <dc:creator>я</dc:creator>
  <cp:lastModifiedBy>ds18</cp:lastModifiedBy>
  <cp:revision>46</cp:revision>
  <dcterms:created xsi:type="dcterms:W3CDTF">2016-09-12T08:36:44Z</dcterms:created>
  <dcterms:modified xsi:type="dcterms:W3CDTF">2023-03-24T09:28:11Z</dcterms:modified>
</cp:coreProperties>
</file>