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65" r:id="rId1"/>
  </p:sldMasterIdLst>
  <p:sldIdLst>
    <p:sldId id="256" r:id="rId2"/>
    <p:sldId id="287" r:id="rId3"/>
    <p:sldId id="281" r:id="rId4"/>
    <p:sldId id="284" r:id="rId5"/>
    <p:sldId id="289" r:id="rId6"/>
    <p:sldId id="282" r:id="rId7"/>
    <p:sldId id="283" r:id="rId8"/>
    <p:sldId id="280" r:id="rId9"/>
    <p:sldId id="290" r:id="rId10"/>
    <p:sldId id="291" r:id="rId11"/>
    <p:sldId id="292" r:id="rId12"/>
    <p:sldId id="263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ергей Тихонов" initials="СТ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80" y="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4B1A2BD-CD47-4DCF-9262-896E2A0C88C9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17069641-CC40-4FA4-B41C-05131EEC6D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149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1A2BD-CD47-4DCF-9262-896E2A0C88C9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69641-CC40-4FA4-B41C-05131EEC6D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860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4B1A2BD-CD47-4DCF-9262-896E2A0C88C9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7069641-CC40-4FA4-B41C-05131EEC6D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8106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4B1A2BD-CD47-4DCF-9262-896E2A0C88C9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7069641-CC40-4FA4-B41C-05131EEC6DF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675674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4B1A2BD-CD47-4DCF-9262-896E2A0C88C9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7069641-CC40-4FA4-B41C-05131EEC6D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7892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1A2BD-CD47-4DCF-9262-896E2A0C88C9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69641-CC40-4FA4-B41C-05131EEC6D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48821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1A2BD-CD47-4DCF-9262-896E2A0C88C9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69641-CC40-4FA4-B41C-05131EEC6D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5090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1A2BD-CD47-4DCF-9262-896E2A0C88C9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69641-CC40-4FA4-B41C-05131EEC6D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2111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4B1A2BD-CD47-4DCF-9262-896E2A0C88C9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7069641-CC40-4FA4-B41C-05131EEC6D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768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1A2BD-CD47-4DCF-9262-896E2A0C88C9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69641-CC40-4FA4-B41C-05131EEC6D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688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4B1A2BD-CD47-4DCF-9262-896E2A0C88C9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7069641-CC40-4FA4-B41C-05131EEC6D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129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1A2BD-CD47-4DCF-9262-896E2A0C88C9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69641-CC40-4FA4-B41C-05131EEC6D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1002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1A2BD-CD47-4DCF-9262-896E2A0C88C9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69641-CC40-4FA4-B41C-05131EEC6D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968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1A2BD-CD47-4DCF-9262-896E2A0C88C9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69641-CC40-4FA4-B41C-05131EEC6D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791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1A2BD-CD47-4DCF-9262-896E2A0C88C9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69641-CC40-4FA4-B41C-05131EEC6D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723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1A2BD-CD47-4DCF-9262-896E2A0C88C9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69641-CC40-4FA4-B41C-05131EEC6D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798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1A2BD-CD47-4DCF-9262-896E2A0C88C9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69641-CC40-4FA4-B41C-05131EEC6D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851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90000"/>
                <a:lumMod val="110000"/>
              </a:schemeClr>
            </a:gs>
            <a:gs pos="98000">
              <a:srgbClr val="FFC0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B1A2BD-CD47-4DCF-9262-896E2A0C88C9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69641-CC40-4FA4-B41C-05131EEC6D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762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6" r:id="rId1"/>
    <p:sldLayoutId id="2147484267" r:id="rId2"/>
    <p:sldLayoutId id="2147484268" r:id="rId3"/>
    <p:sldLayoutId id="2147484269" r:id="rId4"/>
    <p:sldLayoutId id="2147484270" r:id="rId5"/>
    <p:sldLayoutId id="2147484271" r:id="rId6"/>
    <p:sldLayoutId id="2147484272" r:id="rId7"/>
    <p:sldLayoutId id="2147484273" r:id="rId8"/>
    <p:sldLayoutId id="2147484274" r:id="rId9"/>
    <p:sldLayoutId id="2147484275" r:id="rId10"/>
    <p:sldLayoutId id="2147484276" r:id="rId11"/>
    <p:sldLayoutId id="2147484277" r:id="rId12"/>
    <p:sldLayoutId id="2147484278" r:id="rId13"/>
    <p:sldLayoutId id="2147484279" r:id="rId14"/>
    <p:sldLayoutId id="2147484280" r:id="rId15"/>
    <p:sldLayoutId id="2147484281" r:id="rId16"/>
    <p:sldLayoutId id="2147484282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95D9C0D-D80A-4AAC-8952-0EB64D5CCB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28718" y="1622767"/>
            <a:ext cx="7766936" cy="1934381"/>
          </a:xfrm>
          <a:noFill/>
          <a:ln cmpd="thickThin">
            <a:solidFill>
              <a:schemeClr val="bg1"/>
            </a:solidFill>
          </a:ln>
          <a:effectLst>
            <a:reflection endPos="0" dist="50800" dir="5400000" sy="-100000" algn="bl" rotWithShape="0"/>
          </a:effectLst>
        </p:spPr>
        <p:txBody>
          <a:bodyPr>
            <a:normAutofit fontScale="90000"/>
          </a:bodyPr>
          <a:lstStyle/>
          <a:p>
            <a:pPr algn="ctr"/>
            <a:r>
              <a:rPr lang="ru-RU" sz="49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Мультфильмы</a:t>
            </a:r>
            <a:r>
              <a:rPr lang="ru-RU" sz="49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сказки </a:t>
            </a:r>
            <a:r>
              <a:rPr lang="ru-RU" sz="49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о финансах: совмещаем приятное с полезным</a:t>
            </a:r>
            <a:endParaRPr lang="ru-RU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Подзаголовок 4">
            <a:extLst>
              <a:ext uri="{FF2B5EF4-FFF2-40B4-BE49-F238E27FC236}">
                <a16:creationId xmlns="" xmlns:a16="http://schemas.microsoft.com/office/drawing/2014/main" id="{4C6BB575-F208-4B1B-A276-24190A61FC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28142" y="4868561"/>
            <a:ext cx="4282131" cy="1405777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воспитатель Николаева Людмила Владимировна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МБДОУ «Детский сад №1 «Маленькая страна» </a:t>
            </a:r>
            <a:endParaRPr lang="ru-RU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952C26DC-293A-4203-82F9-5E7E8F65655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246" y="3349730"/>
            <a:ext cx="6464896" cy="303766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5523135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FF480F3-2744-403B-8544-DB824C651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9794" y="507613"/>
            <a:ext cx="8610600" cy="129302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Comic Sans MS" panose="030F0702030302020204" pitchFamily="66" charset="0"/>
              </a:rPr>
              <a:t>«Специальные книги»</a:t>
            </a:r>
            <a:endParaRPr lang="ru-RU" sz="3600" b="1" dirty="0">
              <a:latin typeface="Comic Sans MS" panose="030F0702030302020204" pitchFamily="66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07C89E4-C65F-4EDA-8ADE-909336C0F0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748" y="1887964"/>
            <a:ext cx="4332514" cy="4162697"/>
          </a:xfrm>
        </p:spPr>
        <p:txBody>
          <a:bodyPr>
            <a:normAutofit fontScale="77500" lnSpcReduction="20000"/>
          </a:bodyPr>
          <a:lstStyle/>
          <a:p>
            <a:r>
              <a:rPr lang="ru-RU" b="1" i="1" dirty="0"/>
              <a:t>«Волшебный банкомат»</a:t>
            </a:r>
            <a:r>
              <a:rPr lang="ru-RU" dirty="0"/>
              <a:t>, Татьяна Попова и Анастасия </a:t>
            </a:r>
            <a:r>
              <a:rPr lang="ru-RU" dirty="0" err="1"/>
              <a:t>Булавкина</a:t>
            </a:r>
            <a:endParaRPr lang="ru-RU" dirty="0"/>
          </a:p>
          <a:p>
            <a:r>
              <a:rPr lang="ru-RU" b="1" i="1" dirty="0"/>
              <a:t>«Финансовая грамотность»</a:t>
            </a:r>
            <a:r>
              <a:rPr lang="ru-RU" dirty="0"/>
              <a:t>, Сергей Федин</a:t>
            </a:r>
          </a:p>
          <a:p>
            <a:r>
              <a:rPr lang="ru-RU" b="1" i="1" dirty="0"/>
              <a:t>«Как рассказать детям о деньгах»</a:t>
            </a:r>
            <a:r>
              <a:rPr lang="ru-RU" dirty="0"/>
              <a:t>, Сергей Биденко и Ирина </a:t>
            </a:r>
            <a:r>
              <a:rPr lang="ru-RU" dirty="0" err="1"/>
              <a:t>Золотаревич</a:t>
            </a:r>
            <a:endParaRPr lang="ru-RU" dirty="0"/>
          </a:p>
          <a:p>
            <a:r>
              <a:rPr lang="ru-RU" b="1" i="1" dirty="0"/>
              <a:t>«Приключения </a:t>
            </a:r>
            <a:r>
              <a:rPr lang="ru-RU" b="1" i="1" dirty="0" err="1"/>
              <a:t>Нодди</a:t>
            </a:r>
            <a:r>
              <a:rPr lang="ru-RU" b="1" i="1" dirty="0"/>
              <a:t> в игрушечном городе»</a:t>
            </a:r>
            <a:r>
              <a:rPr lang="ru-RU" dirty="0"/>
              <a:t>, </a:t>
            </a:r>
            <a:r>
              <a:rPr lang="ru-RU" dirty="0" err="1"/>
              <a:t>Энид</a:t>
            </a:r>
            <a:r>
              <a:rPr lang="ru-RU" dirty="0"/>
              <a:t> </a:t>
            </a:r>
            <a:r>
              <a:rPr lang="ru-RU" dirty="0" err="1"/>
              <a:t>Блайтон</a:t>
            </a:r>
            <a:endParaRPr lang="ru-RU" dirty="0"/>
          </a:p>
          <a:p>
            <a:r>
              <a:rPr lang="ru-RU" b="1" i="1" dirty="0"/>
              <a:t>«Дети и деньги»</a:t>
            </a:r>
            <a:r>
              <a:rPr lang="ru-RU" dirty="0"/>
              <a:t>, Тимур Мазаев и Елизавета Филоненко</a:t>
            </a:r>
          </a:p>
          <a:p>
            <a:r>
              <a:rPr lang="ru-RU" b="1" i="1" dirty="0"/>
              <a:t>«Откуда берутся деньги? Энциклопедия для малышей»</a:t>
            </a:r>
            <a:r>
              <a:rPr lang="ru-RU" dirty="0"/>
              <a:t>, Елена </a:t>
            </a:r>
            <a:r>
              <a:rPr lang="ru-RU" dirty="0" err="1"/>
              <a:t>Ульева</a:t>
            </a:r>
            <a:endParaRPr lang="ru-RU" dirty="0"/>
          </a:p>
          <a:p>
            <a:r>
              <a:rPr lang="ru-RU" b="1" i="1" dirty="0"/>
              <a:t>«Как научить ребёнка обращаться с деньгами»</a:t>
            </a:r>
            <a:r>
              <a:rPr lang="ru-RU" dirty="0"/>
              <a:t>, </a:t>
            </a:r>
            <a:r>
              <a:rPr lang="ru-RU" dirty="0" err="1"/>
              <a:t>Джолайн</a:t>
            </a:r>
            <a:r>
              <a:rPr lang="ru-RU" dirty="0"/>
              <a:t> Годфри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987" y="3175390"/>
            <a:ext cx="2235107" cy="3126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745" y="1800641"/>
            <a:ext cx="2155035" cy="3086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704" y="3175390"/>
            <a:ext cx="2344021" cy="3106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4287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7729C3D-2DA3-4E8F-93F5-C3864D3D2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7474" y="295741"/>
            <a:ext cx="8610600" cy="129302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Comic Sans MS" panose="030F0702030302020204" pitchFamily="66" charset="0"/>
              </a:rPr>
              <a:t>«Книги для педагогов и родителей»</a:t>
            </a:r>
            <a:endParaRPr lang="ru-RU" sz="3600" b="1" dirty="0">
              <a:latin typeface="Comic Sans MS" panose="030F0702030302020204" pitchFamily="66" charset="0"/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5379" y="3909473"/>
            <a:ext cx="1748605" cy="2498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3" t="4359" r="6955"/>
          <a:stretch/>
        </p:blipFill>
        <p:spPr>
          <a:xfrm>
            <a:off x="3547266" y="1285687"/>
            <a:ext cx="2497391" cy="2179530"/>
          </a:xfrm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78" y="3665634"/>
            <a:ext cx="6035233" cy="2835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974" y="295741"/>
            <a:ext cx="2228543" cy="2956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3873" y="1377862"/>
            <a:ext cx="1566363" cy="2420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580" y="2019689"/>
            <a:ext cx="3010617" cy="4292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2546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6D8223B-3A64-4A34-A273-F65F9F866C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825" y="2652280"/>
            <a:ext cx="7160943" cy="34697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b="1" dirty="0" smtClean="0">
                <a:latin typeface="Comic Sans MS" panose="030F0702030302020204" pitchFamily="66" charset="0"/>
              </a:rPr>
              <a:t>Спасибо за </a:t>
            </a:r>
          </a:p>
          <a:p>
            <a:pPr marL="0" indent="0" algn="ctr">
              <a:buNone/>
            </a:pPr>
            <a:r>
              <a:rPr lang="ru-RU" sz="5400" b="1" dirty="0" smtClean="0">
                <a:latin typeface="Comic Sans MS" panose="030F0702030302020204" pitchFamily="66" charset="0"/>
              </a:rPr>
              <a:t>внимание!</a:t>
            </a:r>
            <a:endParaRPr lang="ru-RU" sz="5400" b="1" dirty="0">
              <a:latin typeface="Comic Sans MS" panose="030F0702030302020204" pitchFamily="66" charset="0"/>
            </a:endParaRPr>
          </a:p>
          <a:p>
            <a:endParaRPr lang="ru-RU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800" y="1991639"/>
            <a:ext cx="3377301" cy="4130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3239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>
                <a:latin typeface="Comic Sans MS" panose="030F0702030302020204" pitchFamily="66" charset="0"/>
              </a:rPr>
              <a:t>Педагогические возможности мультфильмов</a:t>
            </a:r>
            <a:r>
              <a:rPr lang="ru-RU" b="1" dirty="0">
                <a:latin typeface="Comic Sans MS" panose="030F0702030302020204" pitchFamily="66" charset="0"/>
              </a:rPr>
              <a:t/>
            </a:r>
            <a:br>
              <a:rPr lang="ru-RU" b="1" dirty="0">
                <a:latin typeface="Comic Sans MS" panose="030F0702030302020204" pitchFamily="66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D2C05FC-EB52-4E36-AD30-B497685E1D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2545" y="1442997"/>
            <a:ext cx="6854870" cy="4024125"/>
          </a:xfrm>
        </p:spPr>
        <p:txBody>
          <a:bodyPr>
            <a:noAutofit/>
          </a:bodyPr>
          <a:lstStyle/>
          <a:p>
            <a:r>
              <a:rPr lang="ru-RU" sz="1800" dirty="0">
                <a:latin typeface="Comic Sans MS" panose="030F0702030302020204" pitchFamily="66" charset="0"/>
              </a:rPr>
              <a:t>один из первых аудиовизуальных образов, посредством которого ребенок начинает познавать окружающий мир, его законы и правила.</a:t>
            </a:r>
          </a:p>
          <a:p>
            <a:r>
              <a:rPr lang="ru-RU" sz="1800" dirty="0">
                <a:latin typeface="Comic Sans MS" panose="030F0702030302020204" pitchFamily="66" charset="0"/>
              </a:rPr>
              <a:t>объединяет в себе живопись, литературу, графику, музыку, театрально-танцевальные элементы, несет определенную смысловую нагрузку – все это оказывает позитивное влияние на познавательное и нравственное становление детей, оптимизирует развитие внимания, образной памяти, воображения, речи.</a:t>
            </a:r>
          </a:p>
          <a:p>
            <a:r>
              <a:rPr lang="ru-RU" sz="1800" dirty="0">
                <a:latin typeface="Comic Sans MS" panose="030F0702030302020204" pitchFamily="66" charset="0"/>
              </a:rPr>
              <a:t>побуждают дошкольников сопереживать героям мультфильма, вместе с ними искать оптимальный </a:t>
            </a:r>
            <a:r>
              <a:rPr lang="ru-RU" sz="1800" dirty="0" smtClean="0">
                <a:latin typeface="Comic Sans MS" panose="030F0702030302020204" pitchFamily="66" charset="0"/>
              </a:rPr>
              <a:t>способ </a:t>
            </a:r>
            <a:r>
              <a:rPr lang="ru-RU" sz="1800" dirty="0">
                <a:latin typeface="Comic Sans MS" panose="030F0702030302020204" pitchFamily="66" charset="0"/>
              </a:rPr>
              <a:t>выхода из затруднительной ситуации, что, в свою очередь, обогащает эмоциональную сферу личности, социальный опыт, нравственный потенциал.</a:t>
            </a:r>
          </a:p>
          <a:p>
            <a:r>
              <a:rPr lang="ru-RU" sz="1800" dirty="0">
                <a:latin typeface="Comic Sans MS" panose="030F0702030302020204" pitchFamily="66" charset="0"/>
              </a:rPr>
              <a:t>ребенок сопоставляет себя с любимыми персонажами, наблюдает модели их поведения и поступки других героев, с помощью которых лучше понимает себя и свои возможности, трудности и страхи. </a:t>
            </a:r>
          </a:p>
          <a:p>
            <a:pPr marL="0" indent="0" algn="ctr">
              <a:buNone/>
            </a:pPr>
            <a:endParaRPr lang="ru-RU" sz="3600" b="1" dirty="0">
              <a:latin typeface="Comic Sans MS" panose="030F0702030302020204" pitchFamily="66" charset="0"/>
            </a:endParaRPr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696" y="2367420"/>
            <a:ext cx="5008095" cy="2993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97440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Comic Sans MS" panose="030F0702030302020204" pitchFamily="66" charset="0"/>
              </a:rPr>
              <a:t>«СМЕШАРИКИ. Азбука финансовой грамотности»</a:t>
            </a:r>
            <a:endParaRPr lang="ru-RU" sz="3200" b="1" dirty="0">
              <a:latin typeface="Comic Sans MS" panose="030F0702030302020204" pitchFamily="66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2F7ECAE-D8A1-4933-8A62-97CD7163D1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9915" y="1831304"/>
            <a:ext cx="5827734" cy="40241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>
                <a:latin typeface="Comic Sans MS" panose="030F0702030302020204" pitchFamily="66" charset="0"/>
              </a:rPr>
              <a:t>31 мая 2017 года ГК «</a:t>
            </a:r>
            <a:r>
              <a:rPr lang="ru-RU" dirty="0" err="1">
                <a:latin typeface="Comic Sans MS" panose="030F0702030302020204" pitchFamily="66" charset="0"/>
              </a:rPr>
              <a:t>Рики</a:t>
            </a:r>
            <a:r>
              <a:rPr lang="ru-RU" dirty="0">
                <a:latin typeface="Comic Sans MS" panose="030F0702030302020204" pitchFamily="66" charset="0"/>
              </a:rPr>
              <a:t>», которая выпускает «</a:t>
            </a:r>
            <a:r>
              <a:rPr lang="ru-RU" dirty="0" err="1">
                <a:latin typeface="Comic Sans MS" panose="030F0702030302020204" pitchFamily="66" charset="0"/>
              </a:rPr>
              <a:t>Смешариков</a:t>
            </a:r>
            <a:r>
              <a:rPr lang="ru-RU" dirty="0">
                <a:latin typeface="Comic Sans MS" panose="030F0702030302020204" pitchFamily="66" charset="0"/>
              </a:rPr>
              <a:t>», прошла конкурсный отбор инициатив по развитию финансовой грамотности населения. При поддержке Минфина России компания создала девять серий мультфильма, посвящённых финансам. Каждый ролик длится три минуты и раскрывает определённую тему: инвестиции, кредиты, планирование бюджета и покупок, сбережения, страхование, финансовые цели и защита прав потребителя. Тема заинтересовала зрителей, поэтому количество эпизодов увеличили до </a:t>
            </a:r>
            <a:r>
              <a:rPr lang="ru-RU" dirty="0" smtClean="0">
                <a:latin typeface="Comic Sans MS" panose="030F0702030302020204" pitchFamily="66" charset="0"/>
              </a:rPr>
              <a:t>двадцати</a:t>
            </a:r>
            <a:r>
              <a:rPr lang="ru-RU" sz="2400" dirty="0" smtClean="0">
                <a:latin typeface="Comic Sans MS" panose="030F0702030302020204" pitchFamily="66" charset="0"/>
              </a:rPr>
              <a:t>.</a:t>
            </a:r>
            <a:endParaRPr lang="ru-RU" sz="2400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461" y="2129252"/>
            <a:ext cx="5334000" cy="32016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2134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50D090B-3EB6-4D9D-891D-75F31EF3D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0580" y="715286"/>
            <a:ext cx="7715459" cy="68259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«Богатый бобренок»</a:t>
            </a:r>
            <a:endParaRPr lang="ru-RU" sz="36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B167BDC-DAD6-44A1-9CDB-5042ECA62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68" y="1732336"/>
            <a:ext cx="6389203" cy="47890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Comic Sans MS" panose="030F0702030302020204" pitchFamily="66" charset="0"/>
              </a:rPr>
              <a:t>Интерактивный мультфильм также </a:t>
            </a:r>
            <a:r>
              <a:rPr lang="ru-RU" dirty="0">
                <a:latin typeface="Comic Sans MS" panose="030F0702030302020204" pitchFamily="66" charset="0"/>
              </a:rPr>
              <a:t>создан при поддержке Минфина. Премьера состоялась в начале 2019 года. Всего выпущено двенадцать серий, каждая отвечает на один из основных вопросов финансовой грамотности: зачем нужны деньги, как вести бюджет, что такое бизнес. Ребёнок узнает, как различать «хочу» и «надо», научится планировать доходы и расходы и эффективно управлять деньгами. А также познакомится с ролью государства и общества в жизни каждого человека.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025" y="1501645"/>
            <a:ext cx="4762500" cy="4762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635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Comic Sans MS" panose="030F0702030302020204" pitchFamily="66" charset="0"/>
              </a:rPr>
              <a:t>«Азбука денег. </a:t>
            </a:r>
            <a:br>
              <a:rPr lang="ru-RU" sz="3600" b="1" dirty="0" smtClean="0">
                <a:latin typeface="Comic Sans MS" panose="030F0702030302020204" pitchFamily="66" charset="0"/>
              </a:rPr>
            </a:br>
            <a:r>
              <a:rPr lang="ru-RU" sz="3600" b="1" dirty="0" smtClean="0">
                <a:latin typeface="Comic Sans MS" panose="030F0702030302020204" pitchFamily="66" charset="0"/>
              </a:rPr>
              <a:t>Уроки тетушки совы»</a:t>
            </a:r>
            <a:endParaRPr lang="ru-RU" sz="3600" b="1" dirty="0">
              <a:latin typeface="Comic Sans MS" panose="030F0702030302020204" pitchFamily="66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0252DB1-BDC8-489B-86A8-6E2E18D4298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>
                <a:latin typeface="Comic Sans MS" panose="030F0702030302020204" pitchFamily="66" charset="0"/>
              </a:rPr>
              <a:t>Главный герой образовательного мультфильма — мудрая Сова, которая знакомит маленьких зрителей с разными областями науки. </a:t>
            </a:r>
            <a:r>
              <a:rPr lang="ru-RU" dirty="0" smtClean="0">
                <a:latin typeface="Comic Sans MS" panose="030F0702030302020204" pitchFamily="66" charset="0"/>
              </a:rPr>
              <a:t>«Азбука </a:t>
            </a:r>
            <a:r>
              <a:rPr lang="ru-RU" dirty="0" err="1" smtClean="0">
                <a:latin typeface="Comic Sans MS" panose="030F0702030302020204" pitchFamily="66" charset="0"/>
              </a:rPr>
              <a:t>денего</a:t>
            </a:r>
            <a:r>
              <a:rPr lang="ru-RU" dirty="0" smtClean="0">
                <a:latin typeface="Comic Sans MS" panose="030F0702030302020204" pitchFamily="66" charset="0"/>
              </a:rPr>
              <a:t>» посвящена </a:t>
            </a:r>
            <a:r>
              <a:rPr lang="ru-RU" dirty="0">
                <a:latin typeface="Comic Sans MS" panose="030F0702030302020204" pitchFamily="66" charset="0"/>
              </a:rPr>
              <a:t>теме финансовой грамотности и включает в себя 13 серий. В них раскрываются понятие денег, цены, семейного бюджета, финансового планирования, заработка, кредита и депозита и структуры экономики. В каждом эпизоде — интересный исторический факт.</a:t>
            </a:r>
            <a:br>
              <a:rPr lang="ru-RU" dirty="0">
                <a:latin typeface="Comic Sans MS" panose="030F0702030302020204" pitchFamily="66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605241"/>
            <a:ext cx="5334000" cy="32016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141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96016" y="423373"/>
            <a:ext cx="8610600" cy="129302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Comic Sans MS" panose="030F0702030302020204" pitchFamily="66" charset="0"/>
              </a:rPr>
              <a:t>«</a:t>
            </a:r>
            <a:r>
              <a:rPr lang="ru-RU" sz="3600" b="1" dirty="0" err="1" smtClean="0">
                <a:latin typeface="Comic Sans MS" panose="030F0702030302020204" pitchFamily="66" charset="0"/>
              </a:rPr>
              <a:t>Фиксики</a:t>
            </a:r>
            <a:r>
              <a:rPr lang="ru-RU" sz="3600" b="1" dirty="0" smtClean="0">
                <a:latin typeface="Comic Sans MS" panose="030F0702030302020204" pitchFamily="66" charset="0"/>
              </a:rPr>
              <a:t>»</a:t>
            </a:r>
            <a:endParaRPr lang="ru-RU" sz="3600" b="1" dirty="0">
              <a:latin typeface="Comic Sans MS" panose="030F0702030302020204" pitchFamily="66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3B42AED-4DBB-4252-832C-D0D69A4FFC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8118" y="1693518"/>
            <a:ext cx="5334000" cy="4024125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3900" dirty="0">
                <a:latin typeface="Comic Sans MS" panose="030F0702030302020204" pitchFamily="66" charset="0"/>
              </a:rPr>
              <a:t>Мультфильм, который рассказывает об устройстве множества вещей и явлений, также затронул тему финансов в </a:t>
            </a:r>
            <a:r>
              <a:rPr lang="ru-RU" sz="3900" dirty="0" smtClean="0">
                <a:latin typeface="Comic Sans MS" panose="030F0702030302020204" pitchFamily="66" charset="0"/>
              </a:rPr>
              <a:t>серии «Деньги». </a:t>
            </a:r>
            <a:r>
              <a:rPr lang="ru-RU" sz="3900" dirty="0">
                <a:latin typeface="Comic Sans MS" panose="030F0702030302020204" pitchFamily="66" charset="0"/>
              </a:rPr>
              <a:t>Герои мультфильма решили перенять человеческую систему оплаты за услуги. В результате дружная команда </a:t>
            </a:r>
            <a:r>
              <a:rPr lang="ru-RU" sz="3900" dirty="0" err="1">
                <a:latin typeface="Comic Sans MS" panose="030F0702030302020204" pitchFamily="66" charset="0"/>
              </a:rPr>
              <a:t>фиксиков</a:t>
            </a:r>
            <a:r>
              <a:rPr lang="ru-RU" sz="3900" dirty="0">
                <a:latin typeface="Comic Sans MS" panose="030F0702030302020204" pitchFamily="66" charset="0"/>
              </a:rPr>
              <a:t> перессорилась между собой, пытаясь заполучить как можно больше монет. В конце эпизода малыш Игрек рассказывает, как печатают банкноты, и объясняет, из каких материалов их изготавливают и как отличить оригинал от подделки.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877" y="2129884"/>
            <a:ext cx="5334000" cy="300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3931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2ECA8B3-9F3A-4332-A8DC-55A1794D6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8126" y="413644"/>
            <a:ext cx="8610600" cy="129302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Comic Sans MS" panose="030F0702030302020204" pitchFamily="66" charset="0"/>
              </a:rPr>
              <a:t>«Три кота»</a:t>
            </a:r>
            <a:endParaRPr lang="ru-RU" sz="3600" b="1" dirty="0">
              <a:latin typeface="Comic Sans MS" panose="030F0702030302020204" pitchFamily="66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4ECBDFC-F303-4E30-8344-E161696DC3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0227" y="1944038"/>
            <a:ext cx="5477005" cy="455697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>
                <a:latin typeface="Comic Sans MS" panose="030F0702030302020204" pitchFamily="66" charset="0"/>
              </a:rPr>
              <a:t>Мультфильм о жизни семьи кошек с тремя детьми, которые постоянно учатся решать разные бытовые вопросы. В одной из серий весёлые котята отправились с родителями в магазин, где им доверили самостоятельную покупку хлеба, молока и чая. Малыши отвлекаются на яркие игрушки и сладости, а возле кассы видят коньки, но денег на всё не хватает... Однако два брата и сестра справились с задачей, а в награду получили от мамы и папы билеты на каток. </a:t>
            </a:r>
            <a:r>
              <a:rPr lang="ru-RU" sz="2000" dirty="0" smtClean="0">
                <a:latin typeface="Comic Sans MS" panose="030F0702030302020204" pitchFamily="66" charset="0"/>
              </a:rPr>
              <a:t>«Поход в магазин» </a:t>
            </a:r>
            <a:r>
              <a:rPr lang="ru-RU" sz="2000" dirty="0">
                <a:latin typeface="Comic Sans MS" panose="030F0702030302020204" pitchFamily="66" charset="0"/>
              </a:rPr>
              <a:t>— отличный пример для детей, который учит рациональному подходу к трате денег.</a:t>
            </a:r>
            <a:br>
              <a:rPr lang="ru-RU" sz="2000" dirty="0">
                <a:latin typeface="Comic Sans MS" panose="030F0702030302020204" pitchFamily="66" charset="0"/>
              </a:rPr>
            </a:br>
            <a:endParaRPr lang="ru-RU" sz="2000" dirty="0">
              <a:latin typeface="Comic Sans MS" panose="030F0702030302020204" pitchFamily="66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460" y="2004624"/>
            <a:ext cx="5334000" cy="300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5209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5808" y="150597"/>
            <a:ext cx="8610600" cy="129302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Comic Sans MS" panose="030F0702030302020204" pitchFamily="66" charset="0"/>
              </a:rPr>
              <a:t>Что еще посмотреть?</a:t>
            </a:r>
            <a:endParaRPr lang="ru-RU" sz="3600" b="1" dirty="0">
              <a:latin typeface="Comic Sans MS" panose="030F0702030302020204" pitchFamily="66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795" y="1013975"/>
            <a:ext cx="3953005" cy="27473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184" y="1277655"/>
            <a:ext cx="3613309" cy="28906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27" y="3761313"/>
            <a:ext cx="3578224" cy="25435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240" y="3709034"/>
            <a:ext cx="3530771" cy="26480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34713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1CA197C-DBE3-49B9-A9BC-08EABEC59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1693" y="451222"/>
            <a:ext cx="8610600" cy="129302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Comic Sans MS" panose="030F0702030302020204" pitchFamily="66" charset="0"/>
              </a:rPr>
              <a:t>«Художественная литература»</a:t>
            </a:r>
            <a:endParaRPr lang="ru-RU" sz="3600" b="1" dirty="0">
              <a:latin typeface="Comic Sans MS" panose="030F0702030302020204" pitchFamily="66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F5E2B74-4096-40FD-8C8C-60E4D8F9A6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2753" y="1693518"/>
            <a:ext cx="5334000" cy="2527753"/>
          </a:xfrm>
        </p:spPr>
        <p:txBody>
          <a:bodyPr/>
          <a:lstStyle/>
          <a:p>
            <a:pPr marL="0" indent="0">
              <a:buNone/>
            </a:pPr>
            <a:r>
              <a:rPr lang="ru-RU" sz="2400" b="1" i="1" dirty="0">
                <a:latin typeface="Comic Sans MS" panose="030F0702030302020204" pitchFamily="66" charset="0"/>
              </a:rPr>
              <a:t>«Сказка для ребенка такое же серьезное и настоящее дело, как игра: она нужна ему для того, чтобы определиться, чтобы изучить себя, измерить, оценить свои возможности»</a:t>
            </a:r>
            <a:r>
              <a:rPr lang="ru-RU" sz="2400" dirty="0">
                <a:latin typeface="Comic Sans MS" panose="030F0702030302020204" pitchFamily="66" charset="0"/>
              </a:rPr>
              <a:t> </a:t>
            </a:r>
            <a:r>
              <a:rPr lang="ru-RU" sz="2400" i="1" dirty="0">
                <a:latin typeface="Comic Sans MS" panose="030F0702030302020204" pitchFamily="66" charset="0"/>
              </a:rPr>
              <a:t>(</a:t>
            </a:r>
            <a:r>
              <a:rPr lang="ru-RU" sz="2400" i="1" dirty="0" err="1">
                <a:latin typeface="Comic Sans MS" panose="030F0702030302020204" pitchFamily="66" charset="0"/>
              </a:rPr>
              <a:t>Джанни</a:t>
            </a:r>
            <a:r>
              <a:rPr lang="ru-RU" sz="2400" i="1" dirty="0">
                <a:latin typeface="Comic Sans MS" panose="030F0702030302020204" pitchFamily="66" charset="0"/>
              </a:rPr>
              <a:t> </a:t>
            </a:r>
            <a:r>
              <a:rPr lang="ru-RU" sz="2400" i="1" dirty="0" err="1">
                <a:latin typeface="Comic Sans MS" panose="030F0702030302020204" pitchFamily="66" charset="0"/>
              </a:rPr>
              <a:t>Родари</a:t>
            </a:r>
            <a:r>
              <a:rPr lang="ru-RU" sz="2400" i="1" dirty="0">
                <a:latin typeface="Comic Sans MS" panose="030F0702030302020204" pitchFamily="66" charset="0"/>
              </a:rPr>
              <a:t>)</a:t>
            </a:r>
            <a:r>
              <a:rPr lang="ru-RU" sz="2400" dirty="0">
                <a:latin typeface="Comic Sans MS" panose="030F0702030302020204" pitchFamily="66" charset="0"/>
              </a:rPr>
              <a:t>.</a:t>
            </a:r>
          </a:p>
          <a:p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6602" y="1791222"/>
            <a:ext cx="2631751" cy="3363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825" y="1859180"/>
            <a:ext cx="2381250" cy="321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018" y="3870540"/>
            <a:ext cx="2088814" cy="2774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1689040"/>
      </p:ext>
    </p:extLst>
  </p:cSld>
  <p:clrMapOvr>
    <a:masterClrMapping/>
  </p:clrMapOvr>
</p:sld>
</file>

<file path=ppt/theme/theme1.xml><?xml version="1.0" encoding="utf-8"?>
<a:theme xmlns:a="http://schemas.openxmlformats.org/drawingml/2006/main" name="След самолета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812</TotalTime>
  <Words>687</Words>
  <Application>Microsoft Office PowerPoint</Application>
  <PresentationFormat>Произвольный</PresentationFormat>
  <Paragraphs>32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След самолета</vt:lpstr>
      <vt:lpstr>Мультфильмы и сказки о финансах: совмещаем приятное с полезным</vt:lpstr>
      <vt:lpstr>Педагогические возможности мультфильмов </vt:lpstr>
      <vt:lpstr>«СМЕШАРИКИ. Азбука финансовой грамотности»</vt:lpstr>
      <vt:lpstr>«Богатый бобренок»</vt:lpstr>
      <vt:lpstr>«Азбука денег.  Уроки тетушки совы»</vt:lpstr>
      <vt:lpstr>«Фиксики»</vt:lpstr>
      <vt:lpstr>«Три кота»</vt:lpstr>
      <vt:lpstr>Что еще посмотреть?</vt:lpstr>
      <vt:lpstr>«Художественная литература»</vt:lpstr>
      <vt:lpstr>«Специальные книги»</vt:lpstr>
      <vt:lpstr>«Книги для педагогов и родителей»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 Тихонов</dc:creator>
  <cp:lastModifiedBy>дс1</cp:lastModifiedBy>
  <cp:revision>75</cp:revision>
  <dcterms:created xsi:type="dcterms:W3CDTF">2021-05-02T23:44:20Z</dcterms:created>
  <dcterms:modified xsi:type="dcterms:W3CDTF">2023-01-30T09:36:59Z</dcterms:modified>
</cp:coreProperties>
</file>