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78" r:id="rId4"/>
    <p:sldId id="259" r:id="rId5"/>
    <p:sldId id="285" r:id="rId6"/>
    <p:sldId id="283" r:id="rId7"/>
    <p:sldId id="261" r:id="rId8"/>
    <p:sldId id="262" r:id="rId9"/>
    <p:sldId id="280" r:id="rId10"/>
    <p:sldId id="264" r:id="rId11"/>
    <p:sldId id="281" r:id="rId12"/>
    <p:sldId id="266" r:id="rId13"/>
    <p:sldId id="299" r:id="rId14"/>
    <p:sldId id="289" r:id="rId15"/>
    <p:sldId id="300" r:id="rId16"/>
    <p:sldId id="29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1"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85EA3-83A0-4332-AFFC-CF0BAC8C0B1E}" type="datetimeFigureOut">
              <a:rPr lang="ru-RU" smtClean="0"/>
              <a:pPr/>
              <a:t>05.12.2023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3C449-A51E-4183-B776-94D28360CC4D}" type="slidenum">
              <a:rPr lang="ru-RU" smtClean="0"/>
              <a:pPr/>
              <a:t>‹#›</a:t>
            </a:fld>
            <a:endParaRPr lang="ru-RU"/>
          </a:p>
        </p:txBody>
      </p:sp>
    </p:spTree>
    <p:extLst>
      <p:ext uri="{BB962C8B-B14F-4D97-AF65-F5344CB8AC3E}">
        <p14:creationId xmlns:p14="http://schemas.microsoft.com/office/powerpoint/2010/main" val="47548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63C449-A51E-4183-B776-94D28360CC4D}"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63C449-A51E-4183-B776-94D28360CC4D}" type="slidenum">
              <a:rPr lang="ru-RU" smtClean="0"/>
              <a:pPr/>
              <a:t>13</a:t>
            </a:fld>
            <a:endParaRPr lang="ru-RU"/>
          </a:p>
        </p:txBody>
      </p:sp>
    </p:spTree>
    <p:extLst>
      <p:ext uri="{BB962C8B-B14F-4D97-AF65-F5344CB8AC3E}">
        <p14:creationId xmlns:p14="http://schemas.microsoft.com/office/powerpoint/2010/main" val="252966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63C449-A51E-4183-B776-94D28360CC4D}" type="slidenum">
              <a:rPr lang="ru-RU" smtClean="0"/>
              <a:pPr/>
              <a:t>15</a:t>
            </a:fld>
            <a:endParaRPr lang="ru-RU"/>
          </a:p>
        </p:txBody>
      </p:sp>
    </p:spTree>
    <p:extLst>
      <p:ext uri="{BB962C8B-B14F-4D97-AF65-F5344CB8AC3E}">
        <p14:creationId xmlns:p14="http://schemas.microsoft.com/office/powerpoint/2010/main" val="310034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05.12.2023</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05.12.2023</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05.12.2023</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jpeg"/><Relationship Id="rId7"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2.jpe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60.jpeg"/><Relationship Id="rId2" Type="http://schemas.openxmlformats.org/officeDocument/2006/relationships/notesSlide" Target="../notesSlides/notesSlide3.xml"/><Relationship Id="rId16"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A8%D1%82%D1%83%D1%80%D0%BC_(%D0%B0%D1%82%D0%B0%D0%BA%D0%B0)" TargetMode="External"/><Relationship Id="rId13" Type="http://schemas.openxmlformats.org/officeDocument/2006/relationships/hyperlink" Target="https://ru.wikipedia.org/wiki/%D0%A0%D0%B5%D0%B9%D1%85%D1%81%D1%82%D0%B0%D0%B3_(%D0%B7%D0%B4%D0%B0%D0%BD%D0%B8%D0%B5)" TargetMode="External"/><Relationship Id="rId18" Type="http://schemas.openxmlformats.org/officeDocument/2006/relationships/hyperlink" Target="https://ru.wikipedia.org/wiki/%D0%91%D0%B5%D1%80%D0%B5%D1%81%D1%82,_%D0%90%D0%BB%D0%B5%D0%BA%D1%81%D0%B5%D0%B9_%D0%9F%D1%80%D0%BE%D0%BA%D0%BE%D1%84%D1%8C%D0%B5%D0%B2%D0%B8%D1%87" TargetMode="External"/><Relationship Id="rId3" Type="http://schemas.openxmlformats.org/officeDocument/2006/relationships/image" Target="../media/image8.jpeg"/><Relationship Id="rId21" Type="http://schemas.openxmlformats.org/officeDocument/2006/relationships/hyperlink" Target="https://ru.wikipedia.org/wiki/%D0%9C%D0%BE%D0%BD%D1%83%D0%BC%D0%B5%D0%BD%D1%82" TargetMode="External"/><Relationship Id="rId7" Type="http://schemas.openxmlformats.org/officeDocument/2006/relationships/image" Target="../media/image12.jpeg"/><Relationship Id="rId12" Type="http://schemas.openxmlformats.org/officeDocument/2006/relationships/hyperlink" Target="https://ru.wikipedia.org/wiki/1945_%D0%B3%D0%BE%D0%B4" TargetMode="External"/><Relationship Id="rId17" Type="http://schemas.openxmlformats.org/officeDocument/2006/relationships/hyperlink" Target="https://ru.wikipedia.org/wiki/%D0%9A%D1%80%D0%B0%D1%81%D0%BD%D0%B0%D1%8F_%D0%90%D1%80%D0%BC%D0%B8%D1%8F" TargetMode="External"/><Relationship Id="rId2" Type="http://schemas.openxmlformats.org/officeDocument/2006/relationships/image" Target="../media/image2.jpeg"/><Relationship Id="rId16" Type="http://schemas.openxmlformats.org/officeDocument/2006/relationships/hyperlink" Target="https://ru.wikipedia.org/wiki/%D0%97%D0%BD%D0%B0%D0%BC%D1%8F_%D0%9F%D0%BE%D0%B1%D0%B5%D0%B4%D1%8B#cite_note-zakon-1" TargetMode="External"/><Relationship Id="rId20" Type="http://schemas.openxmlformats.org/officeDocument/2006/relationships/hyperlink" Target="https://ru.wikipedia.org/wiki/%D0%9A%D0%B0%D0%BD%D1%82%D0%B0%D1%80%D0%B8%D1%8F,_%D0%9C%D0%B5%D0%BB%D0%B8%D1%82%D0%BE%D0%BD_%D0%92%D0%B0%D1%80%D0%BB%D0%B0%D0%BC%D0%BE%D0%B2%D0%B8%D1%87"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s://ru.wikipedia.org/wiki/1_%D0%BC%D0%B0%D1%8F" TargetMode="External"/><Relationship Id="rId5" Type="http://schemas.openxmlformats.org/officeDocument/2006/relationships/image" Target="../media/image10.jpeg"/><Relationship Id="rId15" Type="http://schemas.openxmlformats.org/officeDocument/2006/relationships/hyperlink" Target="https://ru.wikipedia.org/wiki/%D0%91%D0%B5%D1%80%D0%BB%D0%B8%D0%BD" TargetMode="External"/><Relationship Id="rId23" Type="http://schemas.openxmlformats.org/officeDocument/2006/relationships/hyperlink" Target="https://ru.wikipedia.org/wiki/%D0%A2%D1%80%D0%B5%D0%BF%D1%82%D0%BE%D0%B2-%D0%BF%D0%B0%D1%80%D0%BA" TargetMode="External"/><Relationship Id="rId10" Type="http://schemas.openxmlformats.org/officeDocument/2006/relationships/hyperlink" Target="https://ru.wikipedia.org/wiki/150-%D1%8F_%D1%81%D1%82%D1%80%D0%B5%D0%BB%D0%BA%D0%BE%D0%B2%D0%B0%D1%8F_%D0%B4%D0%B8%D0%B2%D0%B8%D0%B7%D0%B8%D1%8F_(3-%D0%B3%D0%BE_%D1%84%D0%BE%D1%80%D0%BC%D0%B8%D1%80%D0%BE%D0%B2%D0%B0%D0%BD%D0%B8%D1%8F)" TargetMode="External"/><Relationship Id="rId19" Type="http://schemas.openxmlformats.org/officeDocument/2006/relationships/hyperlink" Target="https://ru.wikipedia.org/wiki/%D0%95%D0%B3%D0%BE%D1%80%D0%BE%D0%B2,_%D0%9C%D0%B8%D1%85%D0%B0%D0%B8%D0%BB_%D0%90%D0%BB%D0%B5%D0%BA%D1%81%D0%B5%D0%B5%D0%B2%D0%B8%D1%87" TargetMode="External"/><Relationship Id="rId4" Type="http://schemas.openxmlformats.org/officeDocument/2006/relationships/image" Target="../media/image9.jpeg"/><Relationship Id="rId9" Type="http://schemas.openxmlformats.org/officeDocument/2006/relationships/hyperlink" Target="https://ru.wikipedia.org/wiki/%D0%97%D0%BD%D0%B0%D0%BC%D1%8F" TargetMode="External"/><Relationship Id="rId14" Type="http://schemas.openxmlformats.org/officeDocument/2006/relationships/hyperlink" Target="https://ru.wikipedia.org/wiki/%D0%93%D0%BE%D1%80%D0%BE%D0%B4" TargetMode="External"/><Relationship Id="rId22" Type="http://schemas.openxmlformats.org/officeDocument/2006/relationships/hyperlink" Target="https://ru.wikipedia.org/wiki/%D0%A8%D1%82%D1%83%D1%80%D0%BC_%D0%91%D0%B5%D1%80%D0%BB%D0%B8%D0%BD%D0%B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p:txBody>
          <a:bodyPr/>
          <a:lstStyle/>
          <a:p>
            <a:endParaRPr lang="ru-RU"/>
          </a:p>
        </p:txBody>
      </p:sp>
      <p:sp>
        <p:nvSpPr>
          <p:cNvPr id="18" name="Рисунок 17"/>
          <p:cNvSpPr>
            <a:spLocks noGrp="1"/>
          </p:cNvSpPr>
          <p:nvPr>
            <p:ph type="pic" idx="1"/>
          </p:nvPr>
        </p:nvSpPr>
        <p:spPr/>
      </p:sp>
      <p:sp>
        <p:nvSpPr>
          <p:cNvPr id="19" name="Текст 18"/>
          <p:cNvSpPr>
            <a:spLocks noGrp="1"/>
          </p:cNvSpPr>
          <p:nvPr>
            <p:ph type="body" sz="half" idx="2"/>
          </p:nvPr>
        </p:nvSpPr>
        <p:spPr/>
        <p:txBody>
          <a:bodyPr/>
          <a:lstStyle/>
          <a:p>
            <a:endParaRPr lang="ru-RU"/>
          </a:p>
        </p:txBody>
      </p:sp>
      <p:pic>
        <p:nvPicPr>
          <p:cNvPr id="1026" name="Picture 2" descr="C:\Users\Светлана\Desktop\Новая папка (3)\фон2.jpg"/>
          <p:cNvPicPr>
            <a:picLocks noChangeAspect="1" noChangeArrowheads="1"/>
          </p:cNvPicPr>
          <p:nvPr/>
        </p:nvPicPr>
        <p:blipFill>
          <a:blip r:embed="rId2" cstate="print"/>
          <a:srcRect/>
          <a:stretch>
            <a:fillRect/>
          </a:stretch>
        </p:blipFill>
        <p:spPr bwMode="auto">
          <a:xfrm>
            <a:off x="0" y="0"/>
            <a:ext cx="9144000" cy="7478688"/>
          </a:xfrm>
          <a:prstGeom prst="rect">
            <a:avLst/>
          </a:prstGeom>
          <a:noFill/>
        </p:spPr>
      </p:pic>
      <p:sp>
        <p:nvSpPr>
          <p:cNvPr id="5" name="TextBox 4"/>
          <p:cNvSpPr txBox="1"/>
          <p:nvPr/>
        </p:nvSpPr>
        <p:spPr>
          <a:xfrm>
            <a:off x="179512" y="404664"/>
            <a:ext cx="8496944" cy="769441"/>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                         </a:t>
            </a:r>
            <a:r>
              <a:rPr lang="ru-RU" sz="1400" dirty="0">
                <a:solidFill>
                  <a:schemeClr val="bg1"/>
                </a:solidFill>
                <a:latin typeface="Times New Roman" pitchFamily="18" charset="0"/>
                <a:cs typeface="Times New Roman" pitchFamily="18" charset="0"/>
              </a:rPr>
              <a:t>Муниципальное бюджетное общеобразовательное учреждение </a:t>
            </a:r>
          </a:p>
          <a:p>
            <a:pPr algn="ct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Большебуяновская</a:t>
            </a:r>
            <a:r>
              <a:rPr lang="ru-RU" sz="1400" dirty="0">
                <a:solidFill>
                  <a:schemeClr val="bg1"/>
                </a:solidFill>
                <a:latin typeface="Times New Roman" pitchFamily="18" charset="0"/>
                <a:cs typeface="Times New Roman" pitchFamily="18" charset="0"/>
              </a:rPr>
              <a:t> основная общеобразовательная школа»</a:t>
            </a:r>
            <a:endParaRPr lang="en-US" sz="1400" dirty="0">
              <a:solidFill>
                <a:schemeClr val="bg1"/>
              </a:solidFill>
              <a:latin typeface="Times New Roman" pitchFamily="18" charset="0"/>
              <a:cs typeface="Times New Roman" pitchFamily="18" charset="0"/>
            </a:endParaRPr>
          </a:p>
          <a:p>
            <a:pPr algn="ctr"/>
            <a:r>
              <a:rPr lang="ru-RU" sz="1400" dirty="0">
                <a:solidFill>
                  <a:schemeClr val="bg1"/>
                </a:solidFill>
                <a:latin typeface="Times New Roman" pitchFamily="18" charset="0"/>
                <a:cs typeface="Times New Roman" pitchFamily="18" charset="0"/>
              </a:rPr>
              <a:t>                       </a:t>
            </a:r>
            <a:r>
              <a:rPr lang="ru-RU" sz="1400" dirty="0" err="1">
                <a:solidFill>
                  <a:schemeClr val="bg1"/>
                </a:solidFill>
                <a:latin typeface="Times New Roman" pitchFamily="18" charset="0"/>
                <a:cs typeface="Times New Roman" pitchFamily="18" charset="0"/>
              </a:rPr>
              <a:t>Шемуршинский</a:t>
            </a:r>
            <a:r>
              <a:rPr lang="ru-RU" sz="1400" dirty="0">
                <a:solidFill>
                  <a:schemeClr val="bg1"/>
                </a:solidFill>
                <a:latin typeface="Times New Roman" pitchFamily="18" charset="0"/>
                <a:cs typeface="Times New Roman" pitchFamily="18" charset="0"/>
              </a:rPr>
              <a:t> муниципальный округ  Чувашская Республика</a:t>
            </a:r>
          </a:p>
        </p:txBody>
      </p:sp>
      <p:sp>
        <p:nvSpPr>
          <p:cNvPr id="22" name="TextBox 21"/>
          <p:cNvSpPr txBox="1"/>
          <p:nvPr/>
        </p:nvSpPr>
        <p:spPr>
          <a:xfrm>
            <a:off x="2555776" y="2492896"/>
            <a:ext cx="4968552" cy="369332"/>
          </a:xfrm>
          <a:prstGeom prst="rect">
            <a:avLst/>
          </a:prstGeom>
          <a:noFill/>
        </p:spPr>
        <p:txBody>
          <a:bodyPr wrap="square" rtlCol="0">
            <a:spAutoFit/>
          </a:bodyPr>
          <a:lstStyle/>
          <a:p>
            <a:endParaRPr lang="ru-RU" dirty="0"/>
          </a:p>
        </p:txBody>
      </p:sp>
      <p:sp>
        <p:nvSpPr>
          <p:cNvPr id="2" name="Прямоугольник 1">
            <a:extLst>
              <a:ext uri="{FF2B5EF4-FFF2-40B4-BE49-F238E27FC236}">
                <a16:creationId xmlns:a16="http://schemas.microsoft.com/office/drawing/2014/main" id="{18D32963-A2E0-4C6C-9A2C-03AE051B11E3}"/>
              </a:ext>
            </a:extLst>
          </p:cNvPr>
          <p:cNvSpPr/>
          <p:nvPr/>
        </p:nvSpPr>
        <p:spPr>
          <a:xfrm>
            <a:off x="539552" y="1052736"/>
            <a:ext cx="8229600" cy="5724644"/>
          </a:xfrm>
          <a:prstGeom prst="rect">
            <a:avLst/>
          </a:prstGeom>
        </p:spPr>
        <p:txBody>
          <a:bodyPr wrap="square">
            <a:spAutoFit/>
          </a:bodyPr>
          <a:lstStyle/>
          <a:p>
            <a:pPr algn="ctr"/>
            <a:endParaRPr lang="ru-RU" dirty="0">
              <a:latin typeface="Arial" panose="020B0604020202020204" pitchFamily="34" charset="0"/>
            </a:endParaRPr>
          </a:p>
          <a:p>
            <a:pPr algn="ctr"/>
            <a:endParaRPr lang="ru-RU" sz="3600" i="1" dirty="0">
              <a:latin typeface="Arial" panose="020B0604020202020204" pitchFamily="34" charset="0"/>
              <a:cs typeface="Times New Roman" panose="02020603050405020304" pitchFamily="18" charset="0"/>
            </a:endParaRPr>
          </a:p>
          <a:p>
            <a:pPr algn="ctr"/>
            <a:r>
              <a:rPr lang="ru-RU" sz="4400" b="1" i="1" dirty="0">
                <a:solidFill>
                  <a:srgbClr val="C00000"/>
                </a:solidFill>
                <a:latin typeface="Times New Roman" panose="02020603050405020304" pitchFamily="18" charset="0"/>
                <a:cs typeface="Times New Roman" panose="02020603050405020304" pitchFamily="18" charset="0"/>
              </a:rPr>
              <a:t>В музее каждый шаг-эпоха</a:t>
            </a:r>
          </a:p>
          <a:p>
            <a:pPr algn="ctr"/>
            <a:r>
              <a:rPr lang="ru-RU" i="1" dirty="0">
                <a:solidFill>
                  <a:schemeClr val="bg1"/>
                </a:solidFill>
                <a:effectLst/>
                <a:latin typeface="Times New Roman" panose="02020603050405020304" pitchFamily="18" charset="0"/>
                <a:cs typeface="Times New Roman" panose="02020603050405020304" pitchFamily="18" charset="0"/>
              </a:rPr>
              <a:t>(Не просто изучать, но проживать и погружаться</a:t>
            </a:r>
            <a:r>
              <a:rPr lang="en-US" i="1" dirty="0">
                <a:solidFill>
                  <a:schemeClr val="bg1"/>
                </a:solidFill>
                <a:effectLst/>
                <a:latin typeface="Times New Roman" panose="02020603050405020304" pitchFamily="18" charset="0"/>
                <a:cs typeface="Times New Roman" panose="02020603050405020304" pitchFamily="18" charset="0"/>
              </a:rPr>
              <a:t>…</a:t>
            </a:r>
            <a:r>
              <a:rPr lang="ru-RU" i="1" dirty="0">
                <a:solidFill>
                  <a:schemeClr val="bg1"/>
                </a:solidFill>
                <a:effectLst/>
                <a:latin typeface="Times New Roman" panose="02020603050405020304" pitchFamily="18" charset="0"/>
                <a:cs typeface="Times New Roman" panose="02020603050405020304" pitchFamily="18" charset="0"/>
              </a:rPr>
              <a:t>)</a:t>
            </a:r>
          </a:p>
          <a:p>
            <a:pPr algn="ctr"/>
            <a:endParaRPr lang="ru-RU" sz="4400" b="1" i="1" dirty="0">
              <a:latin typeface="Times New Roman" panose="02020603050405020304" pitchFamily="18" charset="0"/>
              <a:cs typeface="Times New Roman" panose="02020603050405020304" pitchFamily="18" charset="0"/>
            </a:endParaRPr>
          </a:p>
          <a:p>
            <a:pPr algn="ctr"/>
            <a:endParaRPr lang="ru-RU" sz="4400" b="1" i="1" dirty="0">
              <a:effectLst/>
              <a:latin typeface="Times New Roman" panose="02020603050405020304" pitchFamily="18" charset="0"/>
              <a:cs typeface="Times New Roman" panose="02020603050405020304" pitchFamily="18" charset="0"/>
            </a:endParaRPr>
          </a:p>
          <a:p>
            <a:pPr algn="ctr"/>
            <a:r>
              <a:rPr lang="ru-RU" sz="2000" b="1" i="1" dirty="0">
                <a:latin typeface="Times New Roman" panose="02020603050405020304" pitchFamily="18" charset="0"/>
                <a:cs typeface="Times New Roman" panose="02020603050405020304" pitchFamily="18" charset="0"/>
              </a:rPr>
              <a:t>                                                         </a:t>
            </a:r>
          </a:p>
          <a:p>
            <a:pPr algn="ctr"/>
            <a:endParaRPr lang="ru-RU" sz="2000" b="1" i="1" dirty="0">
              <a:solidFill>
                <a:schemeClr val="bg1"/>
              </a:solidFill>
              <a:latin typeface="Times New Roman" panose="02020603050405020304" pitchFamily="18" charset="0"/>
              <a:cs typeface="Times New Roman" panose="02020603050405020304" pitchFamily="18" charset="0"/>
            </a:endParaRPr>
          </a:p>
          <a:p>
            <a:pPr algn="ctr"/>
            <a:r>
              <a:rPr lang="ru-RU" sz="2000" b="1" i="1" dirty="0">
                <a:solidFill>
                  <a:schemeClr val="bg1"/>
                </a:solidFill>
                <a:latin typeface="Times New Roman" panose="02020603050405020304" pitchFamily="18" charset="0"/>
                <a:cs typeface="Times New Roman" panose="02020603050405020304" pitchFamily="18" charset="0"/>
              </a:rPr>
              <a:t>                                                                            </a:t>
            </a:r>
            <a:r>
              <a:rPr lang="ru-RU" sz="2000" i="1" dirty="0">
                <a:solidFill>
                  <a:schemeClr val="bg1"/>
                </a:solidFill>
                <a:latin typeface="Times New Roman" panose="02020603050405020304" pitchFamily="18" charset="0"/>
                <a:cs typeface="Times New Roman" panose="02020603050405020304" pitchFamily="18" charset="0"/>
              </a:rPr>
              <a:t>Выполнила: </a:t>
            </a:r>
            <a:r>
              <a:rPr lang="ru-RU" sz="2000" b="1" i="1" dirty="0" err="1">
                <a:solidFill>
                  <a:schemeClr val="bg1"/>
                </a:solidFill>
                <a:latin typeface="Times New Roman" panose="02020603050405020304" pitchFamily="18" charset="0"/>
                <a:cs typeface="Times New Roman" panose="02020603050405020304" pitchFamily="18" charset="0"/>
              </a:rPr>
              <a:t>Ендиерова</a:t>
            </a:r>
            <a:r>
              <a:rPr lang="ru-RU" sz="2000" b="1" i="1" dirty="0">
                <a:solidFill>
                  <a:schemeClr val="bg1"/>
                </a:solidFill>
                <a:latin typeface="Times New Roman" panose="02020603050405020304" pitchFamily="18" charset="0"/>
                <a:cs typeface="Times New Roman" panose="02020603050405020304" pitchFamily="18" charset="0"/>
              </a:rPr>
              <a:t> И.И.,</a:t>
            </a:r>
          </a:p>
          <a:p>
            <a:pPr algn="ctr"/>
            <a:r>
              <a:rPr lang="ru-RU" sz="2000" b="1" i="1" dirty="0">
                <a:solidFill>
                  <a:schemeClr val="bg1"/>
                </a:solidFill>
                <a:latin typeface="Times New Roman" panose="02020603050405020304" pitchFamily="18" charset="0"/>
                <a:cs typeface="Times New Roman" panose="02020603050405020304" pitchFamily="18" charset="0"/>
              </a:rPr>
              <a:t>                                                                           учитель начальных классов,</a:t>
            </a:r>
          </a:p>
          <a:p>
            <a:pPr algn="ctr"/>
            <a:r>
              <a:rPr lang="ru-RU" sz="2000" b="1" i="1" dirty="0">
                <a:solidFill>
                  <a:schemeClr val="bg1"/>
                </a:solidFill>
                <a:latin typeface="Times New Roman" panose="02020603050405020304" pitchFamily="18" charset="0"/>
                <a:cs typeface="Times New Roman" panose="02020603050405020304" pitchFamily="18" charset="0"/>
              </a:rPr>
              <a:t>                                                            руководитель музея Боевой Славы</a:t>
            </a:r>
          </a:p>
          <a:p>
            <a:pPr algn="ctr"/>
            <a:endParaRPr lang="ru-RU" sz="2000" i="1" dirty="0">
              <a:solidFill>
                <a:schemeClr val="bg1"/>
              </a:solidFill>
              <a:latin typeface="Times New Roman" panose="02020603050405020304" pitchFamily="18" charset="0"/>
              <a:cs typeface="Times New Roman" panose="02020603050405020304" pitchFamily="18" charset="0"/>
            </a:endParaRPr>
          </a:p>
          <a:p>
            <a:pPr algn="ctr"/>
            <a:endParaRPr lang="ru-RU" sz="1400" i="1" dirty="0">
              <a:solidFill>
                <a:schemeClr val="bg1"/>
              </a:solidFill>
              <a:latin typeface="Times New Roman" panose="02020603050405020304" pitchFamily="18" charset="0"/>
              <a:cs typeface="Times New Roman" panose="02020603050405020304" pitchFamily="18" charset="0"/>
            </a:endParaRPr>
          </a:p>
          <a:p>
            <a:pPr algn="ctr"/>
            <a:endParaRPr lang="ru-RU" sz="1400" i="1" dirty="0">
              <a:solidFill>
                <a:schemeClr val="bg1"/>
              </a:solidFill>
              <a:latin typeface="Times New Roman" panose="02020603050405020304" pitchFamily="18" charset="0"/>
              <a:cs typeface="Times New Roman" panose="02020603050405020304" pitchFamily="18" charset="0"/>
            </a:endParaRPr>
          </a:p>
          <a:p>
            <a:pPr algn="ctr"/>
            <a:r>
              <a:rPr lang="ru-RU" sz="1400" i="1" dirty="0">
                <a:solidFill>
                  <a:schemeClr val="bg1"/>
                </a:solidFill>
                <a:latin typeface="Times New Roman" panose="02020603050405020304" pitchFamily="18" charset="0"/>
                <a:cs typeface="Times New Roman" panose="02020603050405020304" pitchFamily="18" charset="0"/>
              </a:rPr>
              <a:t>2023г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24138"/>
            <a:ext cx="9144000" cy="6858000"/>
          </a:xfrm>
          <a:prstGeom prst="rect">
            <a:avLst/>
          </a:prstGeom>
          <a:noFill/>
        </p:spPr>
      </p:pic>
      <p:sp>
        <p:nvSpPr>
          <p:cNvPr id="3" name="Прямоугольник 2">
            <a:extLst>
              <a:ext uri="{FF2B5EF4-FFF2-40B4-BE49-F238E27FC236}">
                <a16:creationId xmlns:a16="http://schemas.microsoft.com/office/drawing/2014/main" id="{526C1022-914F-4283-8FA2-B995D5073CAB}"/>
              </a:ext>
            </a:extLst>
          </p:cNvPr>
          <p:cNvSpPr/>
          <p:nvPr/>
        </p:nvSpPr>
        <p:spPr>
          <a:xfrm>
            <a:off x="214064" y="228600"/>
            <a:ext cx="8534400" cy="369332"/>
          </a:xfrm>
          <a:prstGeom prst="rect">
            <a:avLst/>
          </a:prstGeom>
        </p:spPr>
        <p:txBody>
          <a:bodyPr wrap="square">
            <a:spAutoFit/>
          </a:bodyPr>
          <a:lstStyle/>
          <a:p>
            <a:r>
              <a:rPr lang="ru-RU" dirty="0">
                <a:latin typeface="Arial" panose="020B0604020202020204" pitchFamily="34" charset="0"/>
              </a:rPr>
              <a:t>.</a:t>
            </a:r>
          </a:p>
        </p:txBody>
      </p:sp>
      <p:sp>
        <p:nvSpPr>
          <p:cNvPr id="4" name="Прямоугольник 3">
            <a:extLst>
              <a:ext uri="{FF2B5EF4-FFF2-40B4-BE49-F238E27FC236}">
                <a16:creationId xmlns:a16="http://schemas.microsoft.com/office/drawing/2014/main" id="{1AE6BEFF-67C5-41E4-8987-8F795DACD6D0}"/>
              </a:ext>
            </a:extLst>
          </p:cNvPr>
          <p:cNvSpPr/>
          <p:nvPr/>
        </p:nvSpPr>
        <p:spPr>
          <a:xfrm>
            <a:off x="107504" y="228600"/>
            <a:ext cx="8855024" cy="1766637"/>
          </a:xfrm>
          <a:prstGeom prst="rect">
            <a:avLst/>
          </a:prstGeom>
        </p:spPr>
        <p:txBody>
          <a:bodyPr wrap="square">
            <a:spAutoFit/>
          </a:bodyPr>
          <a:lstStyle/>
          <a:p>
            <a:pPr>
              <a:lnSpc>
                <a:spcPct val="80000"/>
              </a:lnSpc>
            </a:pPr>
            <a:r>
              <a:rPr lang="ru-RU" sz="2400" b="1" i="1" dirty="0">
                <a:latin typeface="Times New Roman" panose="02020603050405020304" pitchFamily="18" charset="0"/>
                <a:cs typeface="Times New Roman" panose="02020603050405020304" pitchFamily="18" charset="0"/>
              </a:rPr>
              <a:t>                          Экспозиция </a:t>
            </a:r>
            <a:r>
              <a:rPr lang="ru-RU" sz="2400" b="1" i="1" dirty="0">
                <a:solidFill>
                  <a:srgbClr val="C00000"/>
                </a:solidFill>
                <a:latin typeface="Times New Roman" panose="02020603050405020304" pitchFamily="18" charset="0"/>
                <a:cs typeface="Times New Roman" panose="02020603050405020304" pitchFamily="18" charset="0"/>
              </a:rPr>
              <a:t>«Афганская»</a:t>
            </a:r>
          </a:p>
          <a:p>
            <a:pPr>
              <a:lnSpc>
                <a:spcPct val="80000"/>
              </a:lnSpc>
            </a:pPr>
            <a:r>
              <a:rPr lang="ru-RU" sz="1600" b="1" i="1" dirty="0">
                <a:latin typeface="Times New Roman" panose="02020603050405020304" pitchFamily="18" charset="0"/>
                <a:cs typeface="Times New Roman" panose="02020603050405020304" pitchFamily="18" charset="0"/>
              </a:rPr>
              <a:t>  </a:t>
            </a:r>
          </a:p>
          <a:p>
            <a:pPr algn="just">
              <a:lnSpc>
                <a:spcPct val="80000"/>
              </a:lnSpc>
            </a:pPr>
            <a:r>
              <a:rPr lang="ru-RU" sz="1600"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Война в Афганистане продолжалась с  25 декабря 1979 г</a:t>
            </a:r>
          </a:p>
          <a:p>
            <a:pPr algn="just">
              <a:lnSpc>
                <a:spcPct val="80000"/>
              </a:lnSpc>
            </a:pPr>
            <a:r>
              <a:rPr lang="ru-RU" sz="1600" i="1" dirty="0">
                <a:latin typeface="Times New Roman" panose="02020603050405020304" pitchFamily="18" charset="0"/>
                <a:cs typeface="Times New Roman" panose="02020603050405020304" pitchFamily="18" charset="0"/>
              </a:rPr>
              <a:t>по15 февраля 1989 г. Она длилась  9 лет, 1 месяц и 19 дней. </a:t>
            </a:r>
          </a:p>
          <a:p>
            <a:pPr algn="just">
              <a:lnSpc>
                <a:spcPct val="80000"/>
              </a:lnSpc>
            </a:pPr>
            <a:r>
              <a:rPr lang="ru-RU" sz="1600" i="1" dirty="0">
                <a:latin typeface="Times New Roman" panose="02020603050405020304" pitchFamily="18" charset="0"/>
                <a:cs typeface="Times New Roman" panose="02020603050405020304" pitchFamily="18" charset="0"/>
              </a:rPr>
              <a:t>Она смерчем прокатилась по афганской земле и затронула судьбы </a:t>
            </a:r>
          </a:p>
          <a:p>
            <a:pPr algn="just">
              <a:lnSpc>
                <a:spcPct val="80000"/>
              </a:lnSpc>
            </a:pPr>
            <a:endParaRPr lang="ru-RU" sz="1600" i="1" dirty="0">
              <a:latin typeface="Times New Roman" panose="02020603050405020304" pitchFamily="18" charset="0"/>
              <a:cs typeface="Times New Roman" panose="02020603050405020304" pitchFamily="18" charset="0"/>
            </a:endParaRPr>
          </a:p>
          <a:p>
            <a:pPr>
              <a:lnSpc>
                <a:spcPct val="80000"/>
              </a:lnSpc>
            </a:pPr>
            <a:endParaRPr lang="ru-RU" sz="1600" i="1" dirty="0">
              <a:latin typeface="Times New Roman" panose="02020603050405020304" pitchFamily="18" charset="0"/>
              <a:cs typeface="Times New Roman" panose="02020603050405020304" pitchFamily="18" charset="0"/>
            </a:endParaRPr>
          </a:p>
          <a:p>
            <a:pPr>
              <a:lnSpc>
                <a:spcPct val="80000"/>
              </a:lnSpc>
            </a:pPr>
            <a:endParaRPr lang="ru-RU" sz="1600" b="1" i="1"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9964EE27-F530-4A17-953A-7383C6F17972}"/>
              </a:ext>
            </a:extLst>
          </p:cNvPr>
          <p:cNvSpPr/>
          <p:nvPr/>
        </p:nvSpPr>
        <p:spPr>
          <a:xfrm>
            <a:off x="2286000" y="2274838"/>
            <a:ext cx="4572000" cy="369332"/>
          </a:xfrm>
          <a:prstGeom prst="rect">
            <a:avLst/>
          </a:prstGeom>
        </p:spPr>
        <p:txBody>
          <a:bodyPr>
            <a:spAutoFit/>
          </a:bodyPr>
          <a:lstStyle/>
          <a:p>
            <a:endParaRPr lang="ru-RU" b="1" dirty="0">
              <a:solidFill>
                <a:srgbClr val="0070C0"/>
              </a:solidFill>
            </a:endParaRPr>
          </a:p>
        </p:txBody>
      </p:sp>
      <p:sp>
        <p:nvSpPr>
          <p:cNvPr id="7" name="Прямоугольник 6">
            <a:extLst>
              <a:ext uri="{FF2B5EF4-FFF2-40B4-BE49-F238E27FC236}">
                <a16:creationId xmlns:a16="http://schemas.microsoft.com/office/drawing/2014/main" id="{281A9379-3D68-47B7-8CD0-9DBF54DFFB21}"/>
              </a:ext>
            </a:extLst>
          </p:cNvPr>
          <p:cNvSpPr/>
          <p:nvPr/>
        </p:nvSpPr>
        <p:spPr>
          <a:xfrm>
            <a:off x="107504" y="1219201"/>
            <a:ext cx="8640960" cy="5201424"/>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и наших земляков. Через Афганистан прошло более 500 000 </a:t>
            </a:r>
          </a:p>
          <a:p>
            <a:r>
              <a:rPr lang="ru-RU" sz="1600" i="1" dirty="0">
                <a:latin typeface="Times New Roman" panose="02020603050405020304" pitchFamily="18" charset="0"/>
                <a:cs typeface="Times New Roman" panose="02020603050405020304" pitchFamily="18" charset="0"/>
              </a:rPr>
              <a:t>воинов ОКСВ.</a:t>
            </a:r>
          </a:p>
          <a:p>
            <a:r>
              <a:rPr lang="ru-RU" sz="1600" b="1" i="1" dirty="0">
                <a:solidFill>
                  <a:srgbClr val="C00000"/>
                </a:solidFill>
                <a:latin typeface="Times New Roman" panose="02020603050405020304" pitchFamily="18" charset="0"/>
                <a:cs typeface="Times New Roman" panose="02020603050405020304" pitchFamily="18" charset="0"/>
              </a:rPr>
              <a:t>   Наши односельчане – участники    афганской войны.</a:t>
            </a:r>
          </a:p>
          <a:p>
            <a:r>
              <a:rPr lang="ru-RU" sz="1600" i="1" dirty="0">
                <a:latin typeface="Times New Roman" panose="02020603050405020304" pitchFamily="18" charset="0"/>
                <a:cs typeface="Times New Roman" panose="02020603050405020304" pitchFamily="18" charset="0"/>
              </a:rPr>
              <a:t>        Всего участвовало 26 солдат срочной службы, </a:t>
            </a:r>
          </a:p>
          <a:p>
            <a:r>
              <a:rPr lang="ru-RU" sz="1600" i="1" dirty="0">
                <a:latin typeface="Times New Roman" panose="02020603050405020304" pitchFamily="18" charset="0"/>
                <a:cs typeface="Times New Roman" panose="02020603050405020304" pitchFamily="18" charset="0"/>
              </a:rPr>
              <a:t>    в том числе: д. Большое Буяново-13 чел., </a:t>
            </a:r>
          </a:p>
          <a:p>
            <a:r>
              <a:rPr lang="ru-RU" sz="1600" i="1" dirty="0">
                <a:latin typeface="Times New Roman" panose="02020603050405020304" pitchFamily="18" charset="0"/>
                <a:cs typeface="Times New Roman" panose="02020603050405020304" pitchFamily="18" charset="0"/>
              </a:rPr>
              <a:t>    д. Старая Шемурша - 5 чел.,</a:t>
            </a:r>
          </a:p>
          <a:p>
            <a:r>
              <a:rPr lang="ru-RU" sz="1600" i="1" dirty="0">
                <a:latin typeface="Times New Roman" panose="02020603050405020304" pitchFamily="18" charset="0"/>
                <a:cs typeface="Times New Roman" panose="02020603050405020304" pitchFamily="18" charset="0"/>
              </a:rPr>
              <a:t>    д. Верхнее </a:t>
            </a:r>
            <a:r>
              <a:rPr lang="ru-RU" sz="1600" i="1" dirty="0" err="1">
                <a:latin typeface="Times New Roman" panose="02020603050405020304" pitchFamily="18" charset="0"/>
                <a:cs typeface="Times New Roman" panose="02020603050405020304" pitchFamily="18" charset="0"/>
              </a:rPr>
              <a:t>Буяново</a:t>
            </a:r>
            <a:r>
              <a:rPr lang="ru-RU" sz="1600" i="1" dirty="0">
                <a:latin typeface="Times New Roman" panose="02020603050405020304" pitchFamily="18" charset="0"/>
                <a:cs typeface="Times New Roman" panose="02020603050405020304" pitchFamily="18" charset="0"/>
              </a:rPr>
              <a:t> – 8 чел</a:t>
            </a:r>
            <a:r>
              <a:rPr lang="ru-RU" sz="1600" b="1" i="1" dirty="0">
                <a:latin typeface="Times New Roman" panose="02020603050405020304" pitchFamily="18" charset="0"/>
                <a:cs typeface="Times New Roman" panose="02020603050405020304" pitchFamily="18" charset="0"/>
              </a:rPr>
              <a:t>.</a:t>
            </a:r>
          </a:p>
          <a:p>
            <a:r>
              <a:rPr lang="ru-RU" sz="1600" b="1" i="1" dirty="0">
                <a:solidFill>
                  <a:srgbClr val="C00000"/>
                </a:solidFill>
                <a:latin typeface="Times New Roman" panose="02020603050405020304" pitchFamily="18" charset="0"/>
                <a:cs typeface="Times New Roman" panose="02020603050405020304" pitchFamily="18" charset="0"/>
              </a:rPr>
              <a:t>                                 Награды :</a:t>
            </a:r>
          </a:p>
          <a:p>
            <a:r>
              <a:rPr lang="ru-RU" sz="1600" i="1" dirty="0">
                <a:latin typeface="Times New Roman" panose="02020603050405020304" pitchFamily="18" charset="0"/>
                <a:cs typeface="Times New Roman" panose="02020603050405020304" pitchFamily="18" charset="0"/>
              </a:rPr>
              <a:t>Сергей Архипов- орденом Красной Звезды.</a:t>
            </a:r>
          </a:p>
          <a:p>
            <a:r>
              <a:rPr lang="ru-RU" sz="1600" i="1" dirty="0">
                <a:latin typeface="Times New Roman" panose="02020603050405020304" pitchFamily="18" charset="0"/>
                <a:cs typeface="Times New Roman" panose="02020603050405020304" pitchFamily="18" charset="0"/>
              </a:rPr>
              <a:t>Сергей Власов  - медалью «За отвагу»</a:t>
            </a:r>
          </a:p>
          <a:p>
            <a:r>
              <a:rPr lang="ru-RU" sz="1600" i="1" dirty="0">
                <a:latin typeface="Times New Roman" panose="02020603050405020304" pitchFamily="18" charset="0"/>
                <a:cs typeface="Times New Roman" panose="02020603050405020304" pitchFamily="18" charset="0"/>
              </a:rPr>
              <a:t>Владимир Кузнецов - медалью  «За боевые  заслуги»</a:t>
            </a:r>
          </a:p>
          <a:p>
            <a:r>
              <a:rPr lang="ru-RU" sz="1600" i="1" dirty="0">
                <a:latin typeface="Times New Roman" panose="02020603050405020304" pitchFamily="18" charset="0"/>
                <a:cs typeface="Times New Roman" panose="02020603050405020304" pitchFamily="18" charset="0"/>
              </a:rPr>
              <a:t>Игнатьев Петр -  медалью  «За боевые  заслуги»</a:t>
            </a:r>
          </a:p>
          <a:p>
            <a:r>
              <a:rPr lang="ru-RU" sz="1600" i="1" dirty="0">
                <a:latin typeface="Times New Roman" panose="02020603050405020304" pitchFamily="18" charset="0"/>
                <a:cs typeface="Times New Roman" panose="02020603050405020304" pitchFamily="18" charset="0"/>
              </a:rPr>
              <a:t>Яковлев Виталий - медалью  «За боевые  заслуги»</a:t>
            </a:r>
          </a:p>
          <a:p>
            <a:r>
              <a:rPr lang="ru-RU" sz="1400" i="1" dirty="0">
                <a:latin typeface="Times New Roman" panose="02020603050405020304" pitchFamily="18" charset="0"/>
                <a:cs typeface="Times New Roman" panose="02020603050405020304" pitchFamily="18" charset="0"/>
              </a:rPr>
              <a:t>                 Владимир Кузнецов с однополчанами </a:t>
            </a:r>
          </a:p>
          <a:p>
            <a:r>
              <a:rPr lang="ru-RU" sz="1400" i="1" dirty="0">
                <a:latin typeface="Times New Roman" panose="02020603050405020304" pitchFamily="18" charset="0"/>
                <a:cs typeface="Times New Roman" panose="02020603050405020304" pitchFamily="18" charset="0"/>
              </a:rPr>
              <a:t>Крайний (справа)                                                                                               По горным военным дорогам           </a:t>
            </a:r>
          </a:p>
          <a:p>
            <a:r>
              <a:rPr lang="ru-RU" sz="1400" i="1" dirty="0">
                <a:latin typeface="Times New Roman" panose="02020603050405020304" pitchFamily="18" charset="0"/>
                <a:cs typeface="Times New Roman" panose="02020603050405020304" pitchFamily="18" charset="0"/>
              </a:rPr>
              <a:t> </a:t>
            </a:r>
          </a:p>
          <a:p>
            <a:endParaRPr lang="ru-RU" sz="1400" i="1" dirty="0">
              <a:latin typeface="Times New Roman" panose="02020603050405020304" pitchFamily="18" charset="0"/>
              <a:cs typeface="Times New Roman" panose="02020603050405020304" pitchFamily="18" charset="0"/>
            </a:endParaRPr>
          </a:p>
          <a:p>
            <a:r>
              <a:rPr lang="ru-RU" sz="1400" i="1" dirty="0">
                <a:latin typeface="Times New Roman" panose="02020603050405020304" pitchFamily="18" charset="0"/>
                <a:cs typeface="Times New Roman" panose="02020603050405020304" pitchFamily="18" charset="0"/>
              </a:rPr>
              <a:t>)</a:t>
            </a: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  </a:t>
            </a:r>
            <a:endParaRPr lang="ru-RU" i="1" dirty="0">
              <a:latin typeface="Times New Roman" panose="02020603050405020304" pitchFamily="18" charset="0"/>
              <a:cs typeface="Times New Roman" panose="02020603050405020304" pitchFamily="18" charset="0"/>
            </a:endParaRPr>
          </a:p>
        </p:txBody>
      </p:sp>
      <p:pic>
        <p:nvPicPr>
          <p:cNvPr id="9" name="Picture 3">
            <a:extLst>
              <a:ext uri="{FF2B5EF4-FFF2-40B4-BE49-F238E27FC236}">
                <a16:creationId xmlns:a16="http://schemas.microsoft.com/office/drawing/2014/main" id="{35572DEF-265F-4A34-8B4F-36F30C8E8F09}"/>
              </a:ext>
            </a:extLst>
          </p:cNvPr>
          <p:cNvPicPr>
            <a:picLocks noChangeAspect="1" noChangeArrowheads="1"/>
          </p:cNvPicPr>
          <p:nvPr/>
        </p:nvPicPr>
        <p:blipFill>
          <a:blip r:embed="rId3" cstate="print"/>
          <a:srcRect/>
          <a:stretch>
            <a:fillRect/>
          </a:stretch>
        </p:blipFill>
        <p:spPr>
          <a:xfrm>
            <a:off x="288032" y="4720479"/>
            <a:ext cx="3563888" cy="1979747"/>
          </a:xfrm>
          <a:prstGeom prst="rect">
            <a:avLst/>
          </a:prstGeom>
          <a:ln>
            <a:noFill/>
          </a:ln>
          <a:effectLst>
            <a:softEdge rad="112500"/>
          </a:effectLst>
        </p:spPr>
      </p:pic>
      <p:pic>
        <p:nvPicPr>
          <p:cNvPr id="10" name="Picture 3">
            <a:extLst>
              <a:ext uri="{FF2B5EF4-FFF2-40B4-BE49-F238E27FC236}">
                <a16:creationId xmlns:a16="http://schemas.microsoft.com/office/drawing/2014/main" id="{F78E7107-5AD9-4D02-8FC2-6D096D31FC77}"/>
              </a:ext>
            </a:extLst>
          </p:cNvPr>
          <p:cNvPicPr>
            <a:picLocks noChangeAspect="1" noChangeArrowheads="1"/>
          </p:cNvPicPr>
          <p:nvPr/>
        </p:nvPicPr>
        <p:blipFill>
          <a:blip r:embed="rId4" cstate="print"/>
          <a:srcRect/>
          <a:stretch>
            <a:fillRect/>
          </a:stretch>
        </p:blipFill>
        <p:spPr>
          <a:xfrm>
            <a:off x="4478084" y="4862764"/>
            <a:ext cx="4377884" cy="1971098"/>
          </a:xfrm>
          <a:prstGeom prst="rect">
            <a:avLst/>
          </a:prstGeom>
          <a:ln>
            <a:noFill/>
          </a:ln>
          <a:effectLst>
            <a:softEdge rad="112500"/>
          </a:effectLst>
        </p:spPr>
      </p:pic>
      <p:pic>
        <p:nvPicPr>
          <p:cNvPr id="8" name="Рисунок 7">
            <a:extLst>
              <a:ext uri="{FF2B5EF4-FFF2-40B4-BE49-F238E27FC236}">
                <a16:creationId xmlns:a16="http://schemas.microsoft.com/office/drawing/2014/main" id="{1F292804-F8C9-4C67-BA92-9F702147D1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761114"/>
            <a:ext cx="2664296" cy="395936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0"/>
            <a:ext cx="9159618" cy="6858000"/>
          </a:xfrm>
          <a:prstGeom prst="rect">
            <a:avLst/>
          </a:prstGeom>
          <a:ln>
            <a:noFill/>
          </a:ln>
          <a:effectLst>
            <a:softEdge rad="112500"/>
          </a:effectLst>
        </p:spPr>
      </p:pic>
      <p:sp>
        <p:nvSpPr>
          <p:cNvPr id="5" name="Прямоугольник 4">
            <a:extLst>
              <a:ext uri="{FF2B5EF4-FFF2-40B4-BE49-F238E27FC236}">
                <a16:creationId xmlns:a16="http://schemas.microsoft.com/office/drawing/2014/main" id="{5EF6ADC4-3902-4F85-B657-FA07030BB246}"/>
              </a:ext>
            </a:extLst>
          </p:cNvPr>
          <p:cNvSpPr/>
          <p:nvPr/>
        </p:nvSpPr>
        <p:spPr>
          <a:xfrm>
            <a:off x="301752" y="404664"/>
            <a:ext cx="8534400" cy="3416320"/>
          </a:xfrm>
          <a:prstGeom prst="rect">
            <a:avLst/>
          </a:prstGeom>
        </p:spPr>
        <p:txBody>
          <a:bodyPr wrap="square">
            <a:spAutoFit/>
          </a:bodyPr>
          <a:lstStyle/>
          <a:p>
            <a:pPr algn="just"/>
            <a:r>
              <a:rPr lang="ru-RU" dirty="0">
                <a:solidFill>
                  <a:srgbClr val="000000"/>
                </a:solidFill>
                <a:latin typeface="PTSerif"/>
              </a:rPr>
              <a:t>    </a:t>
            </a: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p:txBody>
      </p:sp>
      <p:sp>
        <p:nvSpPr>
          <p:cNvPr id="7" name="Прямоугольник 6"/>
          <p:cNvSpPr/>
          <p:nvPr/>
        </p:nvSpPr>
        <p:spPr>
          <a:xfrm>
            <a:off x="2699792" y="188640"/>
            <a:ext cx="4176464" cy="461665"/>
          </a:xfrm>
          <a:prstGeom prst="rect">
            <a:avLst/>
          </a:prstGeom>
        </p:spPr>
        <p:txBody>
          <a:bodyPr wrap="square">
            <a:spAutoFit/>
          </a:bodyPr>
          <a:lstStyle/>
          <a:p>
            <a:r>
              <a:rPr lang="ru-RU" sz="2400" b="1" i="1" dirty="0">
                <a:latin typeface="Times New Roman" panose="02020603050405020304" pitchFamily="18" charset="0"/>
                <a:cs typeface="Times New Roman" panose="02020603050405020304" pitchFamily="18" charset="0"/>
              </a:rPr>
              <a:t>Экспозиция </a:t>
            </a:r>
            <a:r>
              <a:rPr lang="ru-RU" sz="2400" b="1" i="1" dirty="0">
                <a:solidFill>
                  <a:srgbClr val="C00000"/>
                </a:solidFill>
                <a:latin typeface="Times New Roman" panose="02020603050405020304" pitchFamily="18" charset="0"/>
                <a:cs typeface="Times New Roman" panose="02020603050405020304" pitchFamily="18" charset="0"/>
              </a:rPr>
              <a:t>«Чеченская»</a:t>
            </a:r>
            <a:endParaRPr lang="ru-RU" sz="2400" dirty="0"/>
          </a:p>
        </p:txBody>
      </p:sp>
      <p:sp>
        <p:nvSpPr>
          <p:cNvPr id="8" name="Прямоугольник 7"/>
          <p:cNvSpPr/>
          <p:nvPr/>
        </p:nvSpPr>
        <p:spPr>
          <a:xfrm>
            <a:off x="572041" y="568990"/>
            <a:ext cx="8229600" cy="2954655"/>
          </a:xfrm>
          <a:prstGeom prst="rect">
            <a:avLst/>
          </a:prstGeom>
        </p:spPr>
        <p:txBody>
          <a:bodyPr wrap="square">
            <a:spAutoFit/>
          </a:bodyPr>
          <a:lstStyle/>
          <a:p>
            <a:pPr algn="just"/>
            <a:r>
              <a:rPr lang="ru-RU" sz="20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Чечня…</a:t>
            </a:r>
          </a:p>
          <a:p>
            <a:pPr algn="just"/>
            <a:r>
              <a:rPr lang="ru-RU"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Это слово у каждого на устах. Сколько погибло необученных мальчишек в чеченских засадах, сгорело в танках. Но они не сдались. Не сдались потому,  что в Великую Отечественную за эту землю воевали их деды, не сдались потому, что в 80-х в Афганскую войну их отцы и братья выполняли свой воинский долг.</a:t>
            </a:r>
          </a:p>
          <a:p>
            <a:pPr algn="just"/>
            <a:r>
              <a:rPr lang="ru-RU" sz="1600" i="1" dirty="0">
                <a:latin typeface="Times New Roman" panose="02020603050405020304" pitchFamily="18" charset="0"/>
                <a:cs typeface="Times New Roman" panose="02020603050405020304" pitchFamily="18" charset="0"/>
              </a:rPr>
              <a:t>     1</a:t>
            </a:r>
            <a:r>
              <a:rPr lang="en-US" sz="1600" i="1" dirty="0">
                <a:latin typeface="Times New Roman" panose="02020603050405020304" pitchFamily="18" charset="0"/>
                <a:cs typeface="Times New Roman" panose="02020603050405020304" pitchFamily="18" charset="0"/>
              </a:rPr>
              <a:t>0</a:t>
            </a:r>
            <a:r>
              <a:rPr lang="ru-RU" sz="1600" i="1" dirty="0">
                <a:latin typeface="Times New Roman" panose="02020603050405020304" pitchFamily="18" charset="0"/>
                <a:cs typeface="Times New Roman" panose="02020603050405020304" pitchFamily="18" charset="0"/>
              </a:rPr>
              <a:t> выпускников нашей школы – участники боевых действий чеченской войны, это: рядовой Самарин В.А, сержант Семенов Г.П., сержант </a:t>
            </a:r>
            <a:r>
              <a:rPr lang="ru-RU" sz="1600" i="1" dirty="0" err="1">
                <a:latin typeface="Times New Roman" panose="02020603050405020304" pitchFamily="18" charset="0"/>
                <a:cs typeface="Times New Roman" panose="02020603050405020304" pitchFamily="18" charset="0"/>
              </a:rPr>
              <a:t>Ларшников</a:t>
            </a:r>
            <a:r>
              <a:rPr lang="ru-RU" sz="1600" i="1" dirty="0">
                <a:latin typeface="Times New Roman" panose="02020603050405020304" pitchFamily="18" charset="0"/>
                <a:cs typeface="Times New Roman" panose="02020603050405020304" pitchFamily="18" charset="0"/>
              </a:rPr>
              <a:t> Р.Г., рядовой Никитин А.Н., ефрейтор </a:t>
            </a:r>
            <a:r>
              <a:rPr lang="ru-RU" sz="1600" i="1" dirty="0" err="1">
                <a:latin typeface="Times New Roman" panose="02020603050405020304" pitchFamily="18" charset="0"/>
                <a:cs typeface="Times New Roman" panose="02020603050405020304" pitchFamily="18" charset="0"/>
              </a:rPr>
              <a:t>Ямуков</a:t>
            </a:r>
            <a:r>
              <a:rPr lang="ru-RU" sz="1600" i="1" dirty="0">
                <a:latin typeface="Times New Roman" panose="02020603050405020304" pitchFamily="18" charset="0"/>
                <a:cs typeface="Times New Roman" panose="02020603050405020304" pitchFamily="18" charset="0"/>
              </a:rPr>
              <a:t> В.М., ст. лейтенант Митрофанов В.В., ефрейтор Концов Е.Г., рядовой </a:t>
            </a:r>
            <a:r>
              <a:rPr lang="ru-RU" sz="1600" i="1" dirty="0" err="1">
                <a:latin typeface="Times New Roman" panose="02020603050405020304" pitchFamily="18" charset="0"/>
                <a:cs typeface="Times New Roman" panose="02020603050405020304" pitchFamily="18" charset="0"/>
              </a:rPr>
              <a:t>Якушов</a:t>
            </a:r>
            <a:r>
              <a:rPr lang="ru-RU" sz="1600" i="1" dirty="0">
                <a:latin typeface="Times New Roman" panose="02020603050405020304" pitchFamily="18" charset="0"/>
                <a:cs typeface="Times New Roman" panose="02020603050405020304" pitchFamily="18" charset="0"/>
              </a:rPr>
              <a:t> Е.Д., </a:t>
            </a:r>
            <a:r>
              <a:rPr lang="ru-RU" sz="1600" i="1" dirty="0" err="1">
                <a:latin typeface="Times New Roman" panose="02020603050405020304" pitchFamily="18" charset="0"/>
                <a:cs typeface="Times New Roman" panose="02020603050405020304" pitchFamily="18" charset="0"/>
              </a:rPr>
              <a:t>гв</a:t>
            </a:r>
            <a:r>
              <a:rPr lang="ru-RU" sz="1600" i="1" dirty="0">
                <a:latin typeface="Times New Roman" panose="02020603050405020304" pitchFamily="18" charset="0"/>
                <a:cs typeface="Times New Roman" panose="02020603050405020304" pitchFamily="18" charset="0"/>
              </a:rPr>
              <a:t>. рядовой Петров В.А., прапорщик Розов С.А.</a:t>
            </a:r>
          </a:p>
          <a:p>
            <a:pPr algn="just"/>
            <a:endParaRPr lang="ru-RU" i="1" dirty="0">
              <a:latin typeface="Times New Roman" panose="02020603050405020304" pitchFamily="18" charset="0"/>
              <a:cs typeface="Times New Roman" panose="02020603050405020304" pitchFamily="18" charset="0"/>
            </a:endParaRPr>
          </a:p>
          <a:p>
            <a:endParaRPr lang="ru-RU" dirty="0">
              <a:solidFill>
                <a:srgbClr val="666666"/>
              </a:solidFill>
              <a:latin typeface="Arial" panose="020B0604020202020204" pitchFamily="34" charset="0"/>
            </a:endParaRPr>
          </a:p>
        </p:txBody>
      </p:sp>
      <p:pic>
        <p:nvPicPr>
          <p:cNvPr id="4" name="Рисунок 3">
            <a:extLst>
              <a:ext uri="{FF2B5EF4-FFF2-40B4-BE49-F238E27FC236}">
                <a16:creationId xmlns:a16="http://schemas.microsoft.com/office/drawing/2014/main" id="{449F66EC-F375-4B0B-81D2-3E4AC3D40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52" y="2949635"/>
            <a:ext cx="2624408" cy="3755965"/>
          </a:xfrm>
          <a:prstGeom prst="rect">
            <a:avLst/>
          </a:prstGeom>
          <a:ln>
            <a:noFill/>
          </a:ln>
          <a:effectLst>
            <a:softEdge rad="112500"/>
          </a:effectLst>
        </p:spPr>
      </p:pic>
      <p:pic>
        <p:nvPicPr>
          <p:cNvPr id="9" name="Picture 2" descr="C:\Users\Светлана\Desktop\фото экс музея\IMG_20230407_111525_8.jpg"/>
          <p:cNvPicPr>
            <a:picLocks noChangeAspect="1" noChangeArrowheads="1"/>
          </p:cNvPicPr>
          <p:nvPr/>
        </p:nvPicPr>
        <p:blipFill>
          <a:blip r:embed="rId4" cstate="print"/>
          <a:srcRect/>
          <a:stretch>
            <a:fillRect/>
          </a:stretch>
        </p:blipFill>
        <p:spPr bwMode="auto">
          <a:xfrm>
            <a:off x="2843808" y="2949635"/>
            <a:ext cx="2304256" cy="3607653"/>
          </a:xfrm>
          <a:prstGeom prst="rect">
            <a:avLst/>
          </a:prstGeom>
          <a:ln>
            <a:noFill/>
          </a:ln>
          <a:effectLst>
            <a:softEdge rad="112500"/>
          </a:effectLst>
        </p:spPr>
      </p:pic>
      <p:sp>
        <p:nvSpPr>
          <p:cNvPr id="10" name="Прямоугольник 9"/>
          <p:cNvSpPr/>
          <p:nvPr/>
        </p:nvSpPr>
        <p:spPr>
          <a:xfrm>
            <a:off x="5076056" y="3284984"/>
            <a:ext cx="3853880" cy="1600438"/>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  Семенов Геннадий Петрович </a:t>
            </a:r>
          </a:p>
          <a:p>
            <a:r>
              <a:rPr lang="ru-RU" sz="1600" i="1" dirty="0">
                <a:latin typeface="Times New Roman" panose="02020603050405020304" pitchFamily="18" charset="0"/>
                <a:cs typeface="Times New Roman" panose="02020603050405020304" pitchFamily="18" charset="0"/>
              </a:rPr>
              <a:t>родился в 1979г. в д. Старая Шемурша.</a:t>
            </a:r>
          </a:p>
          <a:p>
            <a:r>
              <a:rPr lang="ru-RU" sz="1600" i="1" dirty="0">
                <a:latin typeface="Times New Roman" panose="02020603050405020304" pitchFamily="18" charset="0"/>
                <a:cs typeface="Times New Roman" panose="02020603050405020304" pitchFamily="18" charset="0"/>
              </a:rPr>
              <a:t>29 октября 1999 года он ранен. В бою ему осколком оторвало руку…</a:t>
            </a:r>
          </a:p>
          <a:p>
            <a:r>
              <a:rPr lang="ru-RU" sz="1600" i="1" dirty="0">
                <a:latin typeface="Times New Roman" panose="02020603050405020304" pitchFamily="18" charset="0"/>
                <a:cs typeface="Times New Roman" panose="02020603050405020304" pitchFamily="18" charset="0"/>
              </a:rPr>
              <a:t>   За мужество и героизм, проявленный в боях награжден </a:t>
            </a:r>
            <a:r>
              <a:rPr lang="ru-RU" sz="1600" b="1" i="1" dirty="0">
                <a:latin typeface="Times New Roman" panose="02020603050405020304" pitchFamily="18" charset="0"/>
                <a:cs typeface="Times New Roman" panose="02020603050405020304" pitchFamily="18" charset="0"/>
              </a:rPr>
              <a:t>орденом  Мужества.</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3" name="Прямоугольник 2">
            <a:extLst>
              <a:ext uri="{FF2B5EF4-FFF2-40B4-BE49-F238E27FC236}">
                <a16:creationId xmlns:a16="http://schemas.microsoft.com/office/drawing/2014/main" id="{4ADC0C6F-F77A-434B-8483-335B7352A560}"/>
              </a:ext>
            </a:extLst>
          </p:cNvPr>
          <p:cNvSpPr/>
          <p:nvPr/>
        </p:nvSpPr>
        <p:spPr>
          <a:xfrm>
            <a:off x="395536" y="228600"/>
            <a:ext cx="8742368" cy="369332"/>
          </a:xfrm>
          <a:prstGeom prst="rect">
            <a:avLst/>
          </a:prstGeom>
        </p:spPr>
        <p:txBody>
          <a:bodyPr wrap="square">
            <a:spAutoFit/>
          </a:bodyPr>
          <a:lstStyle/>
          <a:p>
            <a:endParaRPr lang="ru-RU" dirty="0"/>
          </a:p>
        </p:txBody>
      </p:sp>
      <p:pic>
        <p:nvPicPr>
          <p:cNvPr id="5" name="Picture 5" descr="аф9">
            <a:extLst>
              <a:ext uri="{FF2B5EF4-FFF2-40B4-BE49-F238E27FC236}">
                <a16:creationId xmlns:a16="http://schemas.microsoft.com/office/drawing/2014/main" id="{24DC1B5C-45AE-4425-A896-6A0CBE9B6849}"/>
              </a:ext>
            </a:extLst>
          </p:cNvPr>
          <p:cNvPicPr>
            <a:picLocks noChangeAspect="1" noChangeArrowheads="1"/>
          </p:cNvPicPr>
          <p:nvPr/>
        </p:nvPicPr>
        <p:blipFill>
          <a:blip r:embed="rId3" cstate="print"/>
          <a:srcRect/>
          <a:stretch>
            <a:fillRect/>
          </a:stretch>
        </p:blipFill>
        <p:spPr bwMode="auto">
          <a:xfrm>
            <a:off x="5508105" y="3896694"/>
            <a:ext cx="3240359" cy="2052586"/>
          </a:xfrm>
          <a:prstGeom prst="rect">
            <a:avLst/>
          </a:prstGeom>
          <a:ln>
            <a:noFill/>
          </a:ln>
          <a:effectLst>
            <a:softEdge rad="112500"/>
          </a:effectLst>
        </p:spPr>
      </p:pic>
      <p:sp>
        <p:nvSpPr>
          <p:cNvPr id="6" name="Прямоугольник 5"/>
          <p:cNvSpPr/>
          <p:nvPr/>
        </p:nvSpPr>
        <p:spPr>
          <a:xfrm>
            <a:off x="2196876" y="5589240"/>
            <a:ext cx="6767612" cy="923330"/>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…Так давайте же не забывать друг о друге, помнить о том, что рядом с нами живет тот; кого гордо называют защитником Отечества…</a:t>
            </a:r>
          </a:p>
        </p:txBody>
      </p:sp>
      <p:sp>
        <p:nvSpPr>
          <p:cNvPr id="4" name="Прямоугольник 3">
            <a:extLst>
              <a:ext uri="{FF2B5EF4-FFF2-40B4-BE49-F238E27FC236}">
                <a16:creationId xmlns:a16="http://schemas.microsoft.com/office/drawing/2014/main" id="{05E1A38A-B062-4C23-9158-FD4D441164D0}"/>
              </a:ext>
            </a:extLst>
          </p:cNvPr>
          <p:cNvSpPr/>
          <p:nvPr/>
        </p:nvSpPr>
        <p:spPr>
          <a:xfrm>
            <a:off x="1547664" y="152400"/>
            <a:ext cx="1800200" cy="369332"/>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a:t>
            </a:r>
          </a:p>
        </p:txBody>
      </p:sp>
      <p:sp>
        <p:nvSpPr>
          <p:cNvPr id="8" name="Прямоугольник 7">
            <a:extLst>
              <a:ext uri="{FF2B5EF4-FFF2-40B4-BE49-F238E27FC236}">
                <a16:creationId xmlns:a16="http://schemas.microsoft.com/office/drawing/2014/main" id="{799B61F7-E4ED-43AA-B33C-1721B0076809}"/>
              </a:ext>
            </a:extLst>
          </p:cNvPr>
          <p:cNvSpPr/>
          <p:nvPr/>
        </p:nvSpPr>
        <p:spPr>
          <a:xfrm>
            <a:off x="251520" y="152400"/>
            <a:ext cx="5400600" cy="1846659"/>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    Митрофанов Владислав Валентинович,     </a:t>
            </a:r>
            <a:r>
              <a:rPr lang="ru-RU" sz="1600" i="1" dirty="0">
                <a:latin typeface="Times New Roman" panose="02020603050405020304" pitchFamily="18" charset="0"/>
                <a:cs typeface="Times New Roman" panose="02020603050405020304" pitchFamily="18" charset="0"/>
              </a:rPr>
              <a:t>02.12.1977г.р.- командир роты связи, старший лейтенант, погиб при исполнении воинского долга от рук чеченских боевиков на борту вертолета МИ-26, сбитом 19 августа 2002 г в </a:t>
            </a:r>
            <a:r>
              <a:rPr lang="ru-RU" sz="1600" i="1" dirty="0" err="1">
                <a:latin typeface="Times New Roman" panose="02020603050405020304" pitchFamily="18" charset="0"/>
                <a:cs typeface="Times New Roman" panose="02020603050405020304" pitchFamily="18" charset="0"/>
              </a:rPr>
              <a:t>Ханкале</a:t>
            </a:r>
            <a:r>
              <a:rPr lang="ru-RU" sz="1600" i="1" dirty="0">
                <a:latin typeface="Times New Roman" panose="02020603050405020304" pitchFamily="18" charset="0"/>
                <a:cs typeface="Times New Roman" panose="02020603050405020304" pitchFamily="18" charset="0"/>
              </a:rPr>
              <a:t>. </a:t>
            </a:r>
          </a:p>
          <a:p>
            <a:pPr algn="just"/>
            <a:r>
              <a:rPr lang="ru-RU" sz="1600" i="1" dirty="0">
                <a:latin typeface="Times New Roman" panose="02020603050405020304" pitchFamily="18" charset="0"/>
                <a:cs typeface="Times New Roman" panose="02020603050405020304" pitchFamily="18" charset="0"/>
              </a:rPr>
              <a:t>Похоронен на кладбище родной деревни Большое </a:t>
            </a:r>
            <a:r>
              <a:rPr lang="ru-RU" sz="1600" i="1" dirty="0" err="1">
                <a:latin typeface="Times New Roman" panose="02020603050405020304" pitchFamily="18" charset="0"/>
                <a:cs typeface="Times New Roman" panose="02020603050405020304" pitchFamily="18" charset="0"/>
              </a:rPr>
              <a:t>Буяново</a:t>
            </a:r>
            <a:r>
              <a:rPr lang="ru-RU" sz="1600" i="1" dirty="0">
                <a:latin typeface="Times New Roman" panose="02020603050405020304" pitchFamily="18" charset="0"/>
                <a:cs typeface="Times New Roman" panose="02020603050405020304" pitchFamily="18" charset="0"/>
              </a:rPr>
              <a:t>.</a:t>
            </a:r>
          </a:p>
          <a:p>
            <a:pPr algn="just"/>
            <a:r>
              <a:rPr lang="ru-RU" sz="1600" i="1" dirty="0">
                <a:latin typeface="Times New Roman" panose="02020603050405020304" pitchFamily="18" charset="0"/>
                <a:cs typeface="Times New Roman" panose="02020603050405020304" pitchFamily="18" charset="0"/>
              </a:rPr>
              <a:t>Посмертно награжден медалью «За отвагу».</a:t>
            </a:r>
          </a:p>
        </p:txBody>
      </p:sp>
      <p:pic>
        <p:nvPicPr>
          <p:cNvPr id="9" name="Рисунок 8">
            <a:extLst>
              <a:ext uri="{FF2B5EF4-FFF2-40B4-BE49-F238E27FC236}">
                <a16:creationId xmlns:a16="http://schemas.microsoft.com/office/drawing/2014/main" id="{3E8FFA33-3FA6-44FC-A63D-C13635A34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783397"/>
            <a:ext cx="1801340" cy="2846003"/>
          </a:xfrm>
          <a:prstGeom prst="rect">
            <a:avLst/>
          </a:prstGeom>
          <a:ln>
            <a:noFill/>
          </a:ln>
          <a:effectLst>
            <a:softEdge rad="112500"/>
          </a:effectLst>
        </p:spPr>
      </p:pic>
      <p:pic>
        <p:nvPicPr>
          <p:cNvPr id="10" name="Рисунок 9">
            <a:extLst>
              <a:ext uri="{FF2B5EF4-FFF2-40B4-BE49-F238E27FC236}">
                <a16:creationId xmlns:a16="http://schemas.microsoft.com/office/drawing/2014/main" id="{6D35146C-D89A-49F9-9A1A-C80C55B1EA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97024"/>
            <a:ext cx="2818656" cy="3812538"/>
          </a:xfrm>
          <a:prstGeom prst="rect">
            <a:avLst/>
          </a:prstGeom>
          <a:ln>
            <a:noFill/>
          </a:ln>
          <a:effectLst>
            <a:softEdge rad="112500"/>
          </a:effectLst>
        </p:spPr>
      </p:pic>
      <p:sp>
        <p:nvSpPr>
          <p:cNvPr id="7" name="Прямоугольник 6">
            <a:extLst>
              <a:ext uri="{FF2B5EF4-FFF2-40B4-BE49-F238E27FC236}">
                <a16:creationId xmlns:a16="http://schemas.microsoft.com/office/drawing/2014/main" id="{5DD18ECD-98DA-4C01-B2FE-28CF5748A7B8}"/>
              </a:ext>
            </a:extLst>
          </p:cNvPr>
          <p:cNvSpPr/>
          <p:nvPr/>
        </p:nvSpPr>
        <p:spPr>
          <a:xfrm>
            <a:off x="251519" y="1936738"/>
            <a:ext cx="5400601" cy="2092881"/>
          </a:xfrm>
          <a:prstGeom prst="rect">
            <a:avLst/>
          </a:prstGeom>
        </p:spPr>
        <p:txBody>
          <a:bodyPr wrap="square">
            <a:spAutoFit/>
          </a:bodyPr>
          <a:lstStyle/>
          <a:p>
            <a:pPr algn="just"/>
            <a:r>
              <a:rPr lang="ru-RU" i="1" dirty="0">
                <a:solidFill>
                  <a:srgbClr val="181818"/>
                </a:solidFill>
                <a:latin typeface="Times New Roman" panose="02020603050405020304" pitchFamily="18" charset="0"/>
              </a:rPr>
              <a:t>   </a:t>
            </a:r>
          </a:p>
          <a:p>
            <a:pPr algn="just"/>
            <a:r>
              <a:rPr lang="ru-RU" sz="1600" b="1" i="1" dirty="0">
                <a:solidFill>
                  <a:srgbClr val="181818"/>
                </a:solidFill>
                <a:latin typeface="Times New Roman" panose="02020603050405020304" pitchFamily="18" charset="0"/>
              </a:rPr>
              <a:t>    Из воспоминаний мамы  Татьяны Александровны</a:t>
            </a:r>
            <a:r>
              <a:rPr lang="ru-RU" sz="1600" i="1" dirty="0">
                <a:solidFill>
                  <a:srgbClr val="181818"/>
                </a:solidFill>
                <a:latin typeface="Times New Roman" panose="02020603050405020304" pitchFamily="18" charset="0"/>
              </a:rPr>
              <a:t>:</a:t>
            </a:r>
            <a:endParaRPr lang="ru-RU" sz="1600" dirty="0">
              <a:solidFill>
                <a:srgbClr val="212529"/>
              </a:solidFill>
              <a:latin typeface="Roboto"/>
            </a:endParaRPr>
          </a:p>
          <a:p>
            <a:pPr algn="just"/>
            <a:r>
              <a:rPr lang="ru-RU" sz="1600" i="1" dirty="0">
                <a:solidFill>
                  <a:srgbClr val="181818"/>
                </a:solidFill>
                <a:latin typeface="Times New Roman" panose="02020603050405020304" pitchFamily="18" charset="0"/>
              </a:rPr>
              <a:t> «Владислав рано научился сидеть и в 9,5 месяцев уже самостоятельно ходил. Рано научился читать и писать… и всё он делал быстро. Торопился в работе, учёбе и быстро ушёл из жизни... Когда его не стало, у меня сложилось одно чувство – ведь он торопился жить, как будто предчувствуя это… » </a:t>
            </a:r>
            <a:r>
              <a:rPr lang="ru-RU" sz="1200" i="1" dirty="0">
                <a:solidFill>
                  <a:srgbClr val="181818"/>
                </a:solidFill>
                <a:latin typeface="Times New Roman" panose="02020603050405020304" pitchFamily="18" charset="0"/>
              </a:rPr>
              <a:t>(«</a:t>
            </a:r>
            <a:r>
              <a:rPr lang="ru-RU" sz="1200" i="1" dirty="0" err="1">
                <a:solidFill>
                  <a:srgbClr val="181818"/>
                </a:solidFill>
                <a:latin typeface="Times New Roman" panose="02020603050405020304" pitchFamily="18" charset="0"/>
              </a:rPr>
              <a:t>Шамарша</a:t>
            </a:r>
            <a:r>
              <a:rPr lang="ru-RU" sz="1200" i="1" dirty="0">
                <a:solidFill>
                  <a:srgbClr val="181818"/>
                </a:solidFill>
                <a:latin typeface="Times New Roman" panose="02020603050405020304" pitchFamily="18" charset="0"/>
              </a:rPr>
              <a:t> </a:t>
            </a:r>
            <a:r>
              <a:rPr lang="ru-RU" sz="1200" i="1" dirty="0" err="1">
                <a:solidFill>
                  <a:srgbClr val="181818"/>
                </a:solidFill>
                <a:latin typeface="Times New Roman" panose="02020603050405020304" pitchFamily="18" charset="0"/>
              </a:rPr>
              <a:t>хыпаре</a:t>
            </a:r>
            <a:r>
              <a:rPr lang="ru-RU" sz="1200" i="1" dirty="0">
                <a:solidFill>
                  <a:srgbClr val="181818"/>
                </a:solidFill>
                <a:latin typeface="Times New Roman" panose="02020603050405020304" pitchFamily="18" charset="0"/>
              </a:rPr>
              <a:t>, №</a:t>
            </a:r>
            <a:endParaRPr lang="ru-RU" sz="1200" b="0" i="0" dirty="0">
              <a:solidFill>
                <a:srgbClr val="212529"/>
              </a:solidFill>
              <a:effectLst/>
              <a:latin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ветлана\Desktop\Новая папка (3)\фон2.jpg"/>
          <p:cNvPicPr>
            <a:picLocks noGrp="1" noChangeAspect="1" noChangeArrowheads="1"/>
          </p:cNvPicPr>
          <p:nvPr>
            <p:ph sz="quarter" idx="1"/>
          </p:nvPr>
        </p:nvPicPr>
        <p:blipFill>
          <a:blip r:embed="rId3" cstate="print"/>
          <a:srcRect/>
          <a:stretch>
            <a:fillRect/>
          </a:stretch>
        </p:blipFill>
        <p:spPr bwMode="auto">
          <a:xfrm>
            <a:off x="15618" y="0"/>
            <a:ext cx="9144000" cy="6858000"/>
          </a:xfrm>
          <a:prstGeom prst="rect">
            <a:avLst/>
          </a:prstGeom>
          <a:noFill/>
        </p:spPr>
      </p:pic>
      <p:sp>
        <p:nvSpPr>
          <p:cNvPr id="5" name="Прямоугольник 4">
            <a:extLst>
              <a:ext uri="{FF2B5EF4-FFF2-40B4-BE49-F238E27FC236}">
                <a16:creationId xmlns:a16="http://schemas.microsoft.com/office/drawing/2014/main" id="{5EF6ADC4-3902-4F85-B657-FA07030BB246}"/>
              </a:ext>
            </a:extLst>
          </p:cNvPr>
          <p:cNvSpPr/>
          <p:nvPr/>
        </p:nvSpPr>
        <p:spPr>
          <a:xfrm>
            <a:off x="301752" y="404664"/>
            <a:ext cx="8534400" cy="3416320"/>
          </a:xfrm>
          <a:prstGeom prst="rect">
            <a:avLst/>
          </a:prstGeom>
        </p:spPr>
        <p:txBody>
          <a:bodyPr wrap="square">
            <a:spAutoFit/>
          </a:bodyPr>
          <a:lstStyle/>
          <a:p>
            <a:pPr algn="just"/>
            <a:r>
              <a:rPr lang="ru-RU" dirty="0">
                <a:solidFill>
                  <a:srgbClr val="000000"/>
                </a:solidFill>
                <a:latin typeface="PTSerif"/>
              </a:rPr>
              <a:t>    </a:t>
            </a: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8B677782-3004-4290-B7E2-D474A3913446}"/>
              </a:ext>
            </a:extLst>
          </p:cNvPr>
          <p:cNvSpPr/>
          <p:nvPr/>
        </p:nvSpPr>
        <p:spPr>
          <a:xfrm>
            <a:off x="179512" y="152400"/>
            <a:ext cx="8856984" cy="369332"/>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  </a:t>
            </a:r>
          </a:p>
        </p:txBody>
      </p:sp>
      <p:pic>
        <p:nvPicPr>
          <p:cNvPr id="6" name="Picture 2" descr="C:\Users\Светлана\Desktop\Музей 2023\photo1681196755 (7).jpeg"/>
          <p:cNvPicPr>
            <a:picLocks noChangeAspect="1" noChangeArrowheads="1"/>
          </p:cNvPicPr>
          <p:nvPr/>
        </p:nvPicPr>
        <p:blipFill>
          <a:blip r:embed="rId4" cstate="print"/>
          <a:srcRect/>
          <a:stretch>
            <a:fillRect/>
          </a:stretch>
        </p:blipFill>
        <p:spPr bwMode="auto">
          <a:xfrm>
            <a:off x="215415" y="3933061"/>
            <a:ext cx="1651316" cy="2664290"/>
          </a:xfrm>
          <a:prstGeom prst="rect">
            <a:avLst/>
          </a:prstGeom>
          <a:ln>
            <a:noFill/>
          </a:ln>
          <a:effectLst>
            <a:softEdge rad="112500"/>
          </a:effectLst>
        </p:spPr>
      </p:pic>
      <p:pic>
        <p:nvPicPr>
          <p:cNvPr id="7" name="Picture 4" descr="C:\Users\Светлана\Desktop\Музей 2023\photo1681196755 (10).jpeg"/>
          <p:cNvPicPr>
            <a:picLocks noChangeAspect="1" noChangeArrowheads="1"/>
          </p:cNvPicPr>
          <p:nvPr/>
        </p:nvPicPr>
        <p:blipFill>
          <a:blip r:embed="rId5" cstate="print"/>
          <a:srcRect/>
          <a:stretch>
            <a:fillRect/>
          </a:stretch>
        </p:blipFill>
        <p:spPr bwMode="auto">
          <a:xfrm>
            <a:off x="1866731" y="4032315"/>
            <a:ext cx="1651316" cy="2618181"/>
          </a:xfrm>
          <a:prstGeom prst="rect">
            <a:avLst/>
          </a:prstGeom>
          <a:ln>
            <a:noFill/>
          </a:ln>
          <a:effectLst>
            <a:softEdge rad="112500"/>
          </a:effectLst>
        </p:spPr>
      </p:pic>
      <p:pic>
        <p:nvPicPr>
          <p:cNvPr id="8" name="Picture 3" descr="C:\Users\Светлана\Desktop\Музей 2023\photo1681196755 (9).jpeg"/>
          <p:cNvPicPr>
            <a:picLocks noChangeAspect="1" noChangeArrowheads="1"/>
          </p:cNvPicPr>
          <p:nvPr/>
        </p:nvPicPr>
        <p:blipFill>
          <a:blip r:embed="rId6" cstate="print"/>
          <a:srcRect/>
          <a:stretch>
            <a:fillRect/>
          </a:stretch>
        </p:blipFill>
        <p:spPr bwMode="auto">
          <a:xfrm>
            <a:off x="3518048" y="4032315"/>
            <a:ext cx="1990056" cy="2565036"/>
          </a:xfrm>
          <a:prstGeom prst="rect">
            <a:avLst/>
          </a:prstGeom>
          <a:ln>
            <a:noFill/>
          </a:ln>
          <a:effectLst>
            <a:softEdge rad="112500"/>
          </a:effectLst>
        </p:spPr>
      </p:pic>
      <p:sp>
        <p:nvSpPr>
          <p:cNvPr id="9" name="Прямоугольник 8"/>
          <p:cNvSpPr/>
          <p:nvPr/>
        </p:nvSpPr>
        <p:spPr>
          <a:xfrm>
            <a:off x="251520" y="116632"/>
            <a:ext cx="8712968" cy="3816429"/>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Одним из бесценных экспонатов школьного музея является книги о войне, о наших земляках, участвовавших в Великой Отечественной войне почетного краеведа, народного академика Чувашии, заслуженного работника культуры Чувашской Республики  Германа Николаевича </a:t>
            </a:r>
            <a:r>
              <a:rPr lang="ru-RU" sz="1600" i="1" dirty="0" err="1">
                <a:latin typeface="Times New Roman" panose="02020603050405020304" pitchFamily="18" charset="0"/>
                <a:cs typeface="Times New Roman" panose="02020603050405020304" pitchFamily="18" charset="0"/>
              </a:rPr>
              <a:t>Ларшникова</a:t>
            </a:r>
            <a:r>
              <a:rPr lang="ru-RU" sz="1600" i="1" dirty="0">
                <a:latin typeface="Times New Roman" panose="02020603050405020304" pitchFamily="18" charset="0"/>
                <a:cs typeface="Times New Roman" panose="02020603050405020304" pitchFamily="18" charset="0"/>
              </a:rPr>
              <a:t>, в которой собраны рассказы, интервью, записанные во время встреч с приглашёнными ветеранами на Уроках Мужества…</a:t>
            </a:r>
          </a:p>
          <a:p>
            <a:pPr algn="just"/>
            <a:r>
              <a:rPr lang="ru-RU" sz="1600" i="1" dirty="0">
                <a:latin typeface="Times New Roman" panose="02020603050405020304" pitchFamily="18" charset="0"/>
                <a:cs typeface="Times New Roman" panose="02020603050405020304" pitchFamily="18" charset="0"/>
              </a:rPr>
              <a:t>    Книги о войне позволяют  донести до сердца каждого человека память о тех героических событиях, дают уникальную возможность каждому лично соприкоснуться с великим подвигом старших поколений, наших отцов и дедов, прадедов.</a:t>
            </a:r>
          </a:p>
          <a:p>
            <a:pPr algn="just"/>
            <a:r>
              <a:rPr lang="ru-RU" sz="1600" i="1" dirty="0">
                <a:latin typeface="Times New Roman" panose="02020603050405020304" pitchFamily="18" charset="0"/>
                <a:cs typeface="Times New Roman" panose="02020603050405020304" pitchFamily="18" charset="0"/>
              </a:rPr>
              <a:t>     Читатель увидит на страницах книги людей необычно храбрых, беззаветно преданных своей Родине, живущих единым стремлением, как можно скорее разгромить ненавистного врага, полюбить этих скромных, простых людей. Герман Николаевич приводит множество примеров и ярких деталей, которые помогут читателю, особенно молодому поколению, глубже понять величие подвига советского народа, увидеть истоки этого подвига. Был правдив и в изображении гитлеровцев, коварных, беспощадных врагов. Потому и победа досталась нам нелегкой ценой</a:t>
            </a:r>
            <a:r>
              <a:rPr lang="ru-RU" sz="1600" b="1" i="1" dirty="0">
                <a:latin typeface="Times New Roman" panose="02020603050405020304" pitchFamily="18" charset="0"/>
                <a:cs typeface="Times New Roman" panose="02020603050405020304" pitchFamily="18" charset="0"/>
              </a:rPr>
              <a:t>.</a:t>
            </a:r>
            <a:endParaRPr lang="ru-RU" sz="1600" dirty="0"/>
          </a:p>
        </p:txBody>
      </p:sp>
      <p:sp>
        <p:nvSpPr>
          <p:cNvPr id="4" name="Прямоугольник 3">
            <a:extLst>
              <a:ext uri="{FF2B5EF4-FFF2-40B4-BE49-F238E27FC236}">
                <a16:creationId xmlns:a16="http://schemas.microsoft.com/office/drawing/2014/main" id="{95C16454-8C15-42C8-AC2A-441CD6AD609B}"/>
              </a:ext>
            </a:extLst>
          </p:cNvPr>
          <p:cNvSpPr/>
          <p:nvPr/>
        </p:nvSpPr>
        <p:spPr>
          <a:xfrm>
            <a:off x="5625956" y="3820984"/>
            <a:ext cx="3302630" cy="1077218"/>
          </a:xfrm>
          <a:prstGeom prst="rect">
            <a:avLst/>
          </a:prstGeom>
        </p:spPr>
        <p:txBody>
          <a:bodyPr wrap="square">
            <a:spAutoFit/>
          </a:bodyPr>
          <a:lstStyle/>
          <a:p>
            <a:r>
              <a:rPr lang="ru-RU" sz="1600" b="1" i="1" dirty="0">
                <a:solidFill>
                  <a:srgbClr val="000000"/>
                </a:solidFill>
                <a:latin typeface="Times New Roman" panose="02020603050405020304" pitchFamily="18" charset="0"/>
                <a:cs typeface="Times New Roman" panose="02020603050405020304" pitchFamily="18" charset="0"/>
              </a:rPr>
              <a:t>Отцы и деды в полк Бессмертный</a:t>
            </a:r>
          </a:p>
          <a:p>
            <a:r>
              <a:rPr lang="ru-RU" sz="1600" b="1" i="1" dirty="0">
                <a:solidFill>
                  <a:srgbClr val="000000"/>
                </a:solidFill>
                <a:latin typeface="Times New Roman" panose="02020603050405020304" pitchFamily="18" charset="0"/>
                <a:cs typeface="Times New Roman" panose="02020603050405020304" pitchFamily="18" charset="0"/>
              </a:rPr>
              <a:t>Рядами памяти встают.</a:t>
            </a:r>
          </a:p>
          <a:p>
            <a:r>
              <a:rPr lang="ru-RU" sz="1600" b="1" i="1" dirty="0">
                <a:solidFill>
                  <a:srgbClr val="000000"/>
                </a:solidFill>
                <a:latin typeface="Times New Roman" panose="02020603050405020304" pitchFamily="18" charset="0"/>
                <a:cs typeface="Times New Roman" panose="02020603050405020304" pitchFamily="18" charset="0"/>
              </a:rPr>
              <a:t>Их фото – символы Победы -</a:t>
            </a:r>
          </a:p>
          <a:p>
            <a:r>
              <a:rPr lang="ru-RU" sz="1600" b="1" i="1" dirty="0">
                <a:solidFill>
                  <a:srgbClr val="000000"/>
                </a:solidFill>
                <a:latin typeface="Times New Roman" panose="02020603050405020304" pitchFamily="18" charset="0"/>
                <a:cs typeface="Times New Roman" panose="02020603050405020304" pitchFamily="18" charset="0"/>
              </a:rPr>
              <a:t>Потомки бережно несут.</a:t>
            </a:r>
            <a:endParaRPr lang="ru-RU" sz="1600" b="1" i="1" dirty="0">
              <a:solidFill>
                <a:srgbClr val="000000"/>
              </a:solidFill>
              <a:effectLst/>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974479C3-B706-4572-B6E1-97B5634D4F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1045" y="4898202"/>
            <a:ext cx="1891273" cy="1712843"/>
          </a:xfrm>
          <a:prstGeom prst="rect">
            <a:avLst/>
          </a:prstGeom>
          <a:ln>
            <a:noFill/>
          </a:ln>
          <a:effectLst>
            <a:softEdge rad="112500"/>
          </a:effectLst>
        </p:spPr>
      </p:pic>
      <p:pic>
        <p:nvPicPr>
          <p:cNvPr id="13" name="Рисунок 12">
            <a:extLst>
              <a:ext uri="{FF2B5EF4-FFF2-40B4-BE49-F238E27FC236}">
                <a16:creationId xmlns:a16="http://schemas.microsoft.com/office/drawing/2014/main" id="{E27EA377-AF94-4EBD-8F2E-83A3A4817D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452317" y="4898202"/>
            <a:ext cx="1584177" cy="1699149"/>
          </a:xfrm>
          <a:prstGeom prst="rect">
            <a:avLst/>
          </a:prstGeom>
          <a:ln>
            <a:noFill/>
          </a:ln>
          <a:effectLst>
            <a:softEdge rad="112500"/>
          </a:effectLst>
        </p:spPr>
      </p:pic>
    </p:spTree>
    <p:extLst>
      <p:ext uri="{BB962C8B-B14F-4D97-AF65-F5344CB8AC3E}">
        <p14:creationId xmlns:p14="http://schemas.microsoft.com/office/powerpoint/2010/main" val="26502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0"/>
            <a:ext cx="9282268" cy="6858000"/>
          </a:xfrm>
          <a:prstGeom prst="rect">
            <a:avLst/>
          </a:prstGeom>
          <a:noFill/>
        </p:spPr>
      </p:pic>
      <p:sp>
        <p:nvSpPr>
          <p:cNvPr id="3" name="Прямоугольник 2">
            <a:extLst>
              <a:ext uri="{FF2B5EF4-FFF2-40B4-BE49-F238E27FC236}">
                <a16:creationId xmlns:a16="http://schemas.microsoft.com/office/drawing/2014/main" id="{A159DB93-0B49-4430-91D0-FA475AFC3365}"/>
              </a:ext>
            </a:extLst>
          </p:cNvPr>
          <p:cNvSpPr/>
          <p:nvPr/>
        </p:nvSpPr>
        <p:spPr>
          <a:xfrm>
            <a:off x="2286000" y="620689"/>
            <a:ext cx="5958408" cy="923330"/>
          </a:xfrm>
          <a:prstGeom prst="rect">
            <a:avLst/>
          </a:prstGeom>
        </p:spPr>
        <p:txBody>
          <a:bodyPr wrap="square">
            <a:spAutoFit/>
          </a:bodyPr>
          <a:lstStyle/>
          <a:p>
            <a:br>
              <a:rPr lang="ru-RU" dirty="0"/>
            </a:br>
            <a:br>
              <a:rPr lang="ru-RU" dirty="0"/>
            </a:br>
            <a:endParaRPr lang="ru-RU" dirty="0"/>
          </a:p>
        </p:txBody>
      </p:sp>
      <p:sp>
        <p:nvSpPr>
          <p:cNvPr id="4" name="Прямоугольник 3">
            <a:extLst>
              <a:ext uri="{FF2B5EF4-FFF2-40B4-BE49-F238E27FC236}">
                <a16:creationId xmlns:a16="http://schemas.microsoft.com/office/drawing/2014/main" id="{749C633C-41EC-4682-AA02-F5EB08A81429}"/>
              </a:ext>
            </a:extLst>
          </p:cNvPr>
          <p:cNvSpPr/>
          <p:nvPr/>
        </p:nvSpPr>
        <p:spPr>
          <a:xfrm>
            <a:off x="179512" y="228600"/>
            <a:ext cx="8534400" cy="369332"/>
          </a:xfrm>
          <a:prstGeom prst="rect">
            <a:avLst/>
          </a:prstGeom>
        </p:spPr>
        <p:txBody>
          <a:bodyPr wrap="square">
            <a:spAutoFit/>
          </a:bodyPr>
          <a:lstStyle/>
          <a:p>
            <a:pPr algn="just"/>
            <a:r>
              <a:rPr lang="ru-RU" dirty="0">
                <a:solidFill>
                  <a:srgbClr val="666666"/>
                </a:solidFill>
                <a:latin typeface="Arial" panose="020B0604020202020204" pitchFamily="34" charset="0"/>
              </a:rPr>
              <a:t>.</a:t>
            </a:r>
            <a:endParaRPr lang="ru-RU" dirty="0"/>
          </a:p>
        </p:txBody>
      </p:sp>
      <p:pic>
        <p:nvPicPr>
          <p:cNvPr id="6" name="Рисунок 5">
            <a:extLst>
              <a:ext uri="{FF2B5EF4-FFF2-40B4-BE49-F238E27FC236}">
                <a16:creationId xmlns:a16="http://schemas.microsoft.com/office/drawing/2014/main" id="{06F01FA4-B6CA-499D-B8E0-2A82D8F3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13" y="4527127"/>
            <a:ext cx="2232587" cy="1731616"/>
          </a:xfrm>
          <a:prstGeom prst="rect">
            <a:avLst/>
          </a:prstGeom>
          <a:ln>
            <a:noFill/>
          </a:ln>
          <a:effectLst>
            <a:softEdge rad="112500"/>
          </a:effectLst>
        </p:spPr>
      </p:pic>
      <p:pic>
        <p:nvPicPr>
          <p:cNvPr id="7" name="Рисунок 6">
            <a:extLst>
              <a:ext uri="{FF2B5EF4-FFF2-40B4-BE49-F238E27FC236}">
                <a16:creationId xmlns:a16="http://schemas.microsoft.com/office/drawing/2014/main" id="{64517175-82D8-4D59-A8D6-21FAB300B2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482" y="4440896"/>
            <a:ext cx="1557942" cy="1856231"/>
          </a:xfrm>
          <a:prstGeom prst="rect">
            <a:avLst/>
          </a:prstGeom>
          <a:ln>
            <a:noFill/>
          </a:ln>
          <a:effectLst>
            <a:softEdge rad="112500"/>
          </a:effectLst>
        </p:spPr>
      </p:pic>
      <p:pic>
        <p:nvPicPr>
          <p:cNvPr id="9" name="Рисунок 8">
            <a:extLst>
              <a:ext uri="{FF2B5EF4-FFF2-40B4-BE49-F238E27FC236}">
                <a16:creationId xmlns:a16="http://schemas.microsoft.com/office/drawing/2014/main" id="{D29DA29A-05F9-4FED-88E4-BEAEEAA20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2526360"/>
            <a:ext cx="1864330" cy="2155333"/>
          </a:xfrm>
          <a:prstGeom prst="rect">
            <a:avLst/>
          </a:prstGeom>
          <a:ln>
            <a:noFill/>
          </a:ln>
          <a:effectLst>
            <a:softEdge rad="112500"/>
          </a:effectLst>
        </p:spPr>
      </p:pic>
      <p:sp>
        <p:nvSpPr>
          <p:cNvPr id="13" name="Прямоугольник 12">
            <a:extLst>
              <a:ext uri="{FF2B5EF4-FFF2-40B4-BE49-F238E27FC236}">
                <a16:creationId xmlns:a16="http://schemas.microsoft.com/office/drawing/2014/main" id="{2BB00E83-F306-455F-BCC6-80D9F9F28C9D}"/>
              </a:ext>
            </a:extLst>
          </p:cNvPr>
          <p:cNvSpPr/>
          <p:nvPr/>
        </p:nvSpPr>
        <p:spPr>
          <a:xfrm>
            <a:off x="457202" y="4268388"/>
            <a:ext cx="1984647" cy="430887"/>
          </a:xfrm>
          <a:prstGeom prst="rect">
            <a:avLst/>
          </a:prstGeom>
        </p:spPr>
        <p:txBody>
          <a:bodyPr wrap="square">
            <a:spAutoFit/>
          </a:bodyPr>
          <a:lstStyle/>
          <a:p>
            <a:r>
              <a:rPr lang="ru-RU" sz="1100" i="1" dirty="0">
                <a:latin typeface="Times New Roman" panose="02020603050405020304" pitchFamily="18" charset="0"/>
                <a:cs typeface="Times New Roman" panose="02020603050405020304" pitchFamily="18" charset="0"/>
              </a:rPr>
              <a:t>«Путь коммунизма»</a:t>
            </a:r>
          </a:p>
          <a:p>
            <a:r>
              <a:rPr lang="ru-RU" sz="1100" i="1" dirty="0">
                <a:latin typeface="Times New Roman" panose="02020603050405020304" pitchFamily="18" charset="0"/>
                <a:cs typeface="Times New Roman" panose="02020603050405020304" pitchFamily="18" charset="0"/>
              </a:rPr>
              <a:t> от02.02.1988г</a:t>
            </a:r>
          </a:p>
        </p:txBody>
      </p:sp>
      <p:sp>
        <p:nvSpPr>
          <p:cNvPr id="14" name="Прямоугольник 13">
            <a:extLst>
              <a:ext uri="{FF2B5EF4-FFF2-40B4-BE49-F238E27FC236}">
                <a16:creationId xmlns:a16="http://schemas.microsoft.com/office/drawing/2014/main" id="{32229593-F3DF-439B-A9C6-462F41D97842}"/>
              </a:ext>
            </a:extLst>
          </p:cNvPr>
          <p:cNvSpPr/>
          <p:nvPr/>
        </p:nvSpPr>
        <p:spPr>
          <a:xfrm>
            <a:off x="347532" y="6165305"/>
            <a:ext cx="8616956" cy="430887"/>
          </a:xfrm>
          <a:prstGeom prst="rect">
            <a:avLst/>
          </a:prstGeom>
        </p:spPr>
        <p:txBody>
          <a:bodyPr wrap="square">
            <a:spAutoFit/>
          </a:bodyPr>
          <a:lstStyle/>
          <a:p>
            <a:r>
              <a:rPr lang="ru-RU" sz="1100" i="1" dirty="0">
                <a:latin typeface="Times New Roman" panose="02020603050405020304" pitchFamily="18" charset="0"/>
                <a:cs typeface="Times New Roman" panose="02020603050405020304" pitchFamily="18" charset="0"/>
              </a:rPr>
              <a:t>«</a:t>
            </a:r>
            <a:r>
              <a:rPr lang="ru-RU" sz="1100" i="1" dirty="0" err="1">
                <a:latin typeface="Times New Roman" panose="02020603050405020304" pitchFamily="18" charset="0"/>
                <a:cs typeface="Times New Roman" panose="02020603050405020304" pitchFamily="18" charset="0"/>
              </a:rPr>
              <a:t>Шемуршинские</a:t>
            </a:r>
            <a:r>
              <a:rPr lang="ru-RU" sz="1100" i="1" dirty="0">
                <a:latin typeface="Times New Roman" panose="02020603050405020304" pitchFamily="18" charset="0"/>
                <a:cs typeface="Times New Roman" panose="02020603050405020304" pitchFamily="18" charset="0"/>
              </a:rPr>
              <a:t> вести»</a:t>
            </a:r>
          </a:p>
          <a:p>
            <a:r>
              <a:rPr lang="ru-RU" sz="1100" i="1" dirty="0">
                <a:latin typeface="Times New Roman" panose="02020603050405020304" pitchFamily="18" charset="0"/>
                <a:cs typeface="Times New Roman" panose="02020603050405020304" pitchFamily="18" charset="0"/>
              </a:rPr>
              <a:t>               от   09.12.1922г</a:t>
            </a:r>
          </a:p>
        </p:txBody>
      </p:sp>
      <p:sp>
        <p:nvSpPr>
          <p:cNvPr id="15" name="Прямоугольник 14">
            <a:extLst>
              <a:ext uri="{FF2B5EF4-FFF2-40B4-BE49-F238E27FC236}">
                <a16:creationId xmlns:a16="http://schemas.microsoft.com/office/drawing/2014/main" id="{4BD1CFE0-4670-454A-868A-BDDC1C2D6BE1}"/>
              </a:ext>
            </a:extLst>
          </p:cNvPr>
          <p:cNvSpPr/>
          <p:nvPr/>
        </p:nvSpPr>
        <p:spPr>
          <a:xfrm>
            <a:off x="2441849" y="6021288"/>
            <a:ext cx="4378151" cy="430887"/>
          </a:xfrm>
          <a:prstGeom prst="rect">
            <a:avLst/>
          </a:prstGeom>
        </p:spPr>
        <p:txBody>
          <a:bodyPr wrap="square">
            <a:spAutoFit/>
          </a:bodyPr>
          <a:lstStyle/>
          <a:p>
            <a:r>
              <a:rPr lang="ru-RU" sz="1100" i="1" dirty="0">
                <a:latin typeface="Times New Roman" panose="02020603050405020304" pitchFamily="18" charset="0"/>
                <a:cs typeface="Times New Roman" panose="02020603050405020304" pitchFamily="18" charset="0"/>
              </a:rPr>
              <a:t>«Путь коммунизма»</a:t>
            </a:r>
          </a:p>
          <a:p>
            <a:r>
              <a:rPr lang="ru-RU" sz="1100" i="1" dirty="0">
                <a:latin typeface="Times New Roman" panose="02020603050405020304" pitchFamily="18" charset="0"/>
                <a:cs typeface="Times New Roman" panose="02020603050405020304" pitchFamily="18" charset="0"/>
              </a:rPr>
              <a:t> от09.05.1979г</a:t>
            </a:r>
          </a:p>
        </p:txBody>
      </p:sp>
      <p:sp>
        <p:nvSpPr>
          <p:cNvPr id="5" name="Прямоугольник 4">
            <a:extLst>
              <a:ext uri="{FF2B5EF4-FFF2-40B4-BE49-F238E27FC236}">
                <a16:creationId xmlns:a16="http://schemas.microsoft.com/office/drawing/2014/main" id="{92EB391A-6273-4615-9A43-5D5E84ECA7CA}"/>
              </a:ext>
            </a:extLst>
          </p:cNvPr>
          <p:cNvSpPr/>
          <p:nvPr/>
        </p:nvSpPr>
        <p:spPr>
          <a:xfrm>
            <a:off x="457200" y="228600"/>
            <a:ext cx="7931224" cy="338554"/>
          </a:xfrm>
          <a:prstGeom prst="rect">
            <a:avLst/>
          </a:prstGeom>
        </p:spPr>
        <p:txBody>
          <a:bodyPr wrap="square">
            <a:spAutoFit/>
          </a:bodyPr>
          <a:lstStyle/>
          <a:p>
            <a:endParaRPr lang="ru-RU" sz="1600" b="1" i="1" dirty="0">
              <a:solidFill>
                <a:srgbClr val="212529"/>
              </a:solidFill>
              <a:effectLst/>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5A95D5A3-7271-4B9B-9E16-26EFED912020}"/>
              </a:ext>
            </a:extLst>
          </p:cNvPr>
          <p:cNvSpPr/>
          <p:nvPr/>
        </p:nvSpPr>
        <p:spPr>
          <a:xfrm>
            <a:off x="636712" y="18122"/>
            <a:ext cx="7931224" cy="338554"/>
          </a:xfrm>
          <a:prstGeom prst="rect">
            <a:avLst/>
          </a:prstGeom>
        </p:spPr>
        <p:txBody>
          <a:bodyPr wrap="square">
            <a:spAutoFit/>
          </a:bodyPr>
          <a:lstStyle/>
          <a:p>
            <a:r>
              <a:rPr lang="ru-RU" sz="1600" b="1" dirty="0">
                <a:solidFill>
                  <a:srgbClr val="212529"/>
                </a:solidFill>
                <a:latin typeface="Roboto"/>
              </a:rPr>
              <a:t>                                                                     «</a:t>
            </a:r>
            <a:r>
              <a:rPr lang="ru-RU" sz="1600" b="1" i="1" dirty="0">
                <a:solidFill>
                  <a:srgbClr val="212529"/>
                </a:solidFill>
                <a:latin typeface="Times New Roman" panose="02020603050405020304" pitchFamily="18" charset="0"/>
                <a:cs typeface="Times New Roman" panose="02020603050405020304" pitchFamily="18" charset="0"/>
              </a:rPr>
              <a:t>Чтить будем вечно</a:t>
            </a:r>
            <a:r>
              <a:rPr lang="ru-RU" sz="1600" b="1" dirty="0">
                <a:solidFill>
                  <a:srgbClr val="212529"/>
                </a:solidFill>
                <a:latin typeface="Roboto"/>
              </a:rPr>
              <a:t>...»</a:t>
            </a:r>
            <a:endParaRPr lang="ru-RU" sz="1600" b="1" i="0" dirty="0">
              <a:solidFill>
                <a:srgbClr val="212529"/>
              </a:solidFill>
              <a:effectLst/>
              <a:latin typeface="Roboto"/>
            </a:endParaRPr>
          </a:p>
        </p:txBody>
      </p:sp>
      <p:pic>
        <p:nvPicPr>
          <p:cNvPr id="22" name="Рисунок 21">
            <a:extLst>
              <a:ext uri="{FF2B5EF4-FFF2-40B4-BE49-F238E27FC236}">
                <a16:creationId xmlns:a16="http://schemas.microsoft.com/office/drawing/2014/main" id="{E2B7ECE4-4F98-453D-BD43-393C2B3DCB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14857"/>
            <a:ext cx="2007367" cy="2078039"/>
          </a:xfrm>
          <a:prstGeom prst="rect">
            <a:avLst/>
          </a:prstGeom>
          <a:ln>
            <a:noFill/>
          </a:ln>
          <a:effectLst>
            <a:softEdge rad="112500"/>
          </a:effectLst>
        </p:spPr>
      </p:pic>
      <p:pic>
        <p:nvPicPr>
          <p:cNvPr id="24" name="Рисунок 23">
            <a:extLst>
              <a:ext uri="{FF2B5EF4-FFF2-40B4-BE49-F238E27FC236}">
                <a16:creationId xmlns:a16="http://schemas.microsoft.com/office/drawing/2014/main" id="{6E20EF15-CBE0-4A80-A064-E26AB29F3D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704" y="1052736"/>
            <a:ext cx="1368152" cy="1607976"/>
          </a:xfrm>
          <a:prstGeom prst="rect">
            <a:avLst/>
          </a:prstGeom>
          <a:ln>
            <a:noFill/>
          </a:ln>
          <a:effectLst>
            <a:softEdge rad="112500"/>
          </a:effectLst>
        </p:spPr>
      </p:pic>
      <p:sp>
        <p:nvSpPr>
          <p:cNvPr id="25" name="Прямоугольник 24">
            <a:extLst>
              <a:ext uri="{FF2B5EF4-FFF2-40B4-BE49-F238E27FC236}">
                <a16:creationId xmlns:a16="http://schemas.microsoft.com/office/drawing/2014/main" id="{D826D614-54AC-4EE2-B7C6-489C510F618F}"/>
              </a:ext>
            </a:extLst>
          </p:cNvPr>
          <p:cNvSpPr/>
          <p:nvPr/>
        </p:nvSpPr>
        <p:spPr>
          <a:xfrm>
            <a:off x="2843808" y="260649"/>
            <a:ext cx="6300192" cy="2446824"/>
          </a:xfrm>
          <a:prstGeom prst="rect">
            <a:avLst/>
          </a:prstGeom>
        </p:spPr>
        <p:txBody>
          <a:bodyPr wrap="square">
            <a:spAutoFit/>
          </a:bodyPr>
          <a:lstStyle/>
          <a:p>
            <a:pPr algn="just"/>
            <a:r>
              <a:rPr lang="ru-RU" sz="1050" dirty="0">
                <a:latin typeface="Roboto"/>
              </a:rPr>
              <a:t>    </a:t>
            </a:r>
            <a:r>
              <a:rPr lang="ru-RU" sz="1200" i="1" dirty="0">
                <a:latin typeface="Times New Roman" panose="02020603050405020304" pitchFamily="18" charset="0"/>
                <a:cs typeface="Times New Roman" panose="02020603050405020304" pitchFamily="18" charset="0"/>
              </a:rPr>
              <a:t>Учащиеся МБОУ "</a:t>
            </a:r>
            <a:r>
              <a:rPr lang="ru-RU" sz="1200" i="1" dirty="0" err="1">
                <a:latin typeface="Times New Roman" panose="02020603050405020304" pitchFamily="18" charset="0"/>
                <a:cs typeface="Times New Roman" panose="02020603050405020304" pitchFamily="18" charset="0"/>
              </a:rPr>
              <a:t>Чепкас</a:t>
            </a:r>
            <a:r>
              <a:rPr lang="ru-RU" sz="1200" i="1" dirty="0">
                <a:latin typeface="Times New Roman" panose="02020603050405020304" pitchFamily="18" charset="0"/>
                <a:cs typeface="Times New Roman" panose="02020603050405020304" pitchFamily="18" charset="0"/>
              </a:rPr>
              <a:t>- Никольская ООШ" посетили музей Боевой славы "Память" при МБОУ "</a:t>
            </a:r>
            <a:r>
              <a:rPr lang="ru-RU" sz="1200" i="1" dirty="0" err="1">
                <a:latin typeface="Times New Roman" panose="02020603050405020304" pitchFamily="18" charset="0"/>
                <a:cs typeface="Times New Roman" panose="02020603050405020304" pitchFamily="18" charset="0"/>
              </a:rPr>
              <a:t>Большебуяновская</a:t>
            </a:r>
            <a:r>
              <a:rPr lang="ru-RU" sz="1200" i="1" dirty="0">
                <a:latin typeface="Times New Roman" panose="02020603050405020304" pitchFamily="18" charset="0"/>
                <a:cs typeface="Times New Roman" panose="02020603050405020304" pitchFamily="18" charset="0"/>
              </a:rPr>
              <a:t> ООШ". Ребят радушно встретили руководитель музея </a:t>
            </a:r>
            <a:r>
              <a:rPr lang="ru-RU" sz="1200" i="1" dirty="0" err="1">
                <a:latin typeface="Times New Roman" panose="02020603050405020304" pitchFamily="18" charset="0"/>
                <a:cs typeface="Times New Roman" panose="02020603050405020304" pitchFamily="18" charset="0"/>
              </a:rPr>
              <a:t>Ендиерова</a:t>
            </a:r>
            <a:r>
              <a:rPr lang="ru-RU" sz="1200" i="1" dirty="0">
                <a:latin typeface="Times New Roman" panose="02020603050405020304" pitchFamily="18" charset="0"/>
                <a:cs typeface="Times New Roman" panose="02020603050405020304" pitchFamily="18" charset="0"/>
              </a:rPr>
              <a:t> И.И. и члены Совета музея школы.  Атмосфера Музея напомнила о войне, о людях, которые ушли и не вернулись и, наконец, о том, какой ценой далась Победа нашему народу. Ребята, затаив дыхание, слушали рассказ </a:t>
            </a:r>
            <a:r>
              <a:rPr lang="ru-RU" sz="1200" i="1" dirty="0" err="1">
                <a:latin typeface="Times New Roman" panose="02020603050405020304" pitchFamily="18" charset="0"/>
                <a:cs typeface="Times New Roman" panose="02020603050405020304" pitchFamily="18" charset="0"/>
              </a:rPr>
              <a:t>И.И.Ендиеровой</a:t>
            </a:r>
            <a:r>
              <a:rPr lang="ru-RU" sz="1200" i="1" dirty="0">
                <a:latin typeface="Times New Roman" panose="02020603050405020304" pitchFamily="18" charset="0"/>
                <a:cs typeface="Times New Roman" panose="02020603050405020304" pitchFamily="18" charset="0"/>
              </a:rPr>
              <a:t> о Великой Отечественной войне, о подвигах земляков на фронте и в тылу врага, о боевых наградах. Инна Гордеева, Юля Петрова, Мария Фомина ознакомили с экспонатами. Экспонаты музея вызвали большой интерес и восторг у детей- это пушечные гильзы, котелок, солдатская каска.... Также ознакомились с </a:t>
            </a:r>
            <a:r>
              <a:rPr lang="ru-RU" sz="1200" i="1" dirty="0" err="1">
                <a:latin typeface="Times New Roman" panose="02020603050405020304" pitchFamily="18" charset="0"/>
                <a:cs typeface="Times New Roman" panose="02020603050405020304" pitchFamily="18" charset="0"/>
              </a:rPr>
              <a:t>экспозициями"Афганская"и"Чеченская</a:t>
            </a:r>
            <a:r>
              <a:rPr lang="ru-RU" sz="1200" i="1" dirty="0">
                <a:latin typeface="Times New Roman" panose="02020603050405020304" pitchFamily="18" charset="0"/>
                <a:cs typeface="Times New Roman" panose="02020603050405020304" pitchFamily="18" charset="0"/>
              </a:rPr>
              <a:t>"(</a:t>
            </a:r>
            <a:r>
              <a:rPr lang="ru-RU" sz="1200" i="1" dirty="0" err="1">
                <a:latin typeface="Times New Roman" panose="02020603050405020304" pitchFamily="18" charset="0"/>
                <a:cs typeface="Times New Roman" panose="02020603050405020304" pitchFamily="18" charset="0"/>
              </a:rPr>
              <a:t>насайтеМБОУ»Большебуяновская</a:t>
            </a:r>
            <a:r>
              <a:rPr lang="ru-RU" sz="1200" i="1" dirty="0">
                <a:latin typeface="Times New Roman" panose="02020603050405020304" pitchFamily="18" charset="0"/>
                <a:cs typeface="Times New Roman" panose="02020603050405020304" pitchFamily="18" charset="0"/>
              </a:rPr>
              <a:t> ООШ» от 05.01.2023г)</a:t>
            </a:r>
          </a:p>
          <a:p>
            <a:pPr algn="just"/>
            <a:br>
              <a:rPr lang="ru-RU" sz="1100" i="1" dirty="0">
                <a:latin typeface="Times New Roman" panose="02020603050405020304" pitchFamily="18" charset="0"/>
                <a:cs typeface="Times New Roman" panose="02020603050405020304" pitchFamily="18" charset="0"/>
              </a:rPr>
            </a:br>
            <a:endParaRPr lang="ru-RU" sz="1100" i="1" dirty="0">
              <a:latin typeface="Times New Roman" panose="02020603050405020304" pitchFamily="18" charset="0"/>
              <a:cs typeface="Times New Roman" panose="02020603050405020304" pitchFamily="18" charset="0"/>
            </a:endParaRPr>
          </a:p>
          <a:p>
            <a:pPr algn="just"/>
            <a:endParaRPr lang="ru-RU" sz="1100" i="1" dirty="0">
              <a:latin typeface="Times New Roman" panose="02020603050405020304" pitchFamily="18" charset="0"/>
              <a:cs typeface="Times New Roman" panose="02020603050405020304" pitchFamily="18" charset="0"/>
            </a:endParaRPr>
          </a:p>
        </p:txBody>
      </p:sp>
      <p:pic>
        <p:nvPicPr>
          <p:cNvPr id="27" name="Рисунок 26">
            <a:extLst>
              <a:ext uri="{FF2B5EF4-FFF2-40B4-BE49-F238E27FC236}">
                <a16:creationId xmlns:a16="http://schemas.microsoft.com/office/drawing/2014/main" id="{E59926AF-09BA-4C93-858E-A7D9A67D74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4169" y="2414818"/>
            <a:ext cx="1577279" cy="1820106"/>
          </a:xfrm>
          <a:prstGeom prst="rect">
            <a:avLst/>
          </a:prstGeom>
          <a:ln>
            <a:noFill/>
          </a:ln>
          <a:effectLst>
            <a:softEdge rad="112500"/>
          </a:effectLst>
        </p:spPr>
      </p:pic>
      <p:pic>
        <p:nvPicPr>
          <p:cNvPr id="10" name="Рисунок 9">
            <a:extLst>
              <a:ext uri="{FF2B5EF4-FFF2-40B4-BE49-F238E27FC236}">
                <a16:creationId xmlns:a16="http://schemas.microsoft.com/office/drawing/2014/main" id="{A197EC48-4C71-4D6B-B0E9-6A2F40A7A4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896" y="3645024"/>
            <a:ext cx="2952328" cy="1731616"/>
          </a:xfrm>
          <a:prstGeom prst="rect">
            <a:avLst/>
          </a:prstGeom>
          <a:ln>
            <a:noFill/>
          </a:ln>
          <a:effectLst>
            <a:softEdge rad="112500"/>
          </a:effectLst>
        </p:spPr>
      </p:pic>
      <p:sp>
        <p:nvSpPr>
          <p:cNvPr id="17" name="Прямоугольник 16">
            <a:extLst>
              <a:ext uri="{FF2B5EF4-FFF2-40B4-BE49-F238E27FC236}">
                <a16:creationId xmlns:a16="http://schemas.microsoft.com/office/drawing/2014/main" id="{8AE8A61C-628E-4D08-A587-E777F4EC46C5}"/>
              </a:ext>
            </a:extLst>
          </p:cNvPr>
          <p:cNvSpPr/>
          <p:nvPr/>
        </p:nvSpPr>
        <p:spPr>
          <a:xfrm>
            <a:off x="4036948" y="2252683"/>
            <a:ext cx="3055332" cy="338554"/>
          </a:xfrm>
          <a:prstGeom prst="rect">
            <a:avLst/>
          </a:prstGeom>
        </p:spPr>
        <p:txBody>
          <a:bodyPr wrap="square">
            <a:spAutoFit/>
          </a:bodyPr>
          <a:lstStyle/>
          <a:p>
            <a:r>
              <a:rPr lang="ru-RU" sz="1600" b="1" i="1" dirty="0">
                <a:solidFill>
                  <a:srgbClr val="212529"/>
                </a:solidFill>
                <a:latin typeface="Times New Roman" panose="02020603050405020304" pitchFamily="18" charset="0"/>
                <a:cs typeface="Times New Roman" panose="02020603050405020304" pitchFamily="18" charset="0"/>
              </a:rPr>
              <a:t>«Исполнилось бы 45…»</a:t>
            </a:r>
            <a:endParaRPr lang="ru-RU" sz="1600" dirty="0"/>
          </a:p>
        </p:txBody>
      </p:sp>
      <p:sp>
        <p:nvSpPr>
          <p:cNvPr id="18" name="Прямоугольник 17">
            <a:extLst>
              <a:ext uri="{FF2B5EF4-FFF2-40B4-BE49-F238E27FC236}">
                <a16:creationId xmlns:a16="http://schemas.microsoft.com/office/drawing/2014/main" id="{38AFB768-2C41-4595-A6AF-6544EFEEC36E}"/>
              </a:ext>
            </a:extLst>
          </p:cNvPr>
          <p:cNvSpPr/>
          <p:nvPr/>
        </p:nvSpPr>
        <p:spPr>
          <a:xfrm>
            <a:off x="3473081" y="2252683"/>
            <a:ext cx="5670919" cy="1846659"/>
          </a:xfrm>
          <a:prstGeom prst="rect">
            <a:avLst/>
          </a:prstGeom>
        </p:spPr>
        <p:txBody>
          <a:bodyPr wrap="square">
            <a:spAutoFit/>
          </a:bodyPr>
          <a:lstStyle/>
          <a:p>
            <a:pPr algn="just"/>
            <a:r>
              <a:rPr lang="ru-RU" sz="1200" i="1" dirty="0">
                <a:solidFill>
                  <a:srgbClr val="212529"/>
                </a:solidFill>
                <a:latin typeface="Times New Roman" panose="02020603050405020304" pitchFamily="18" charset="0"/>
              </a:rPr>
              <a:t>                    </a:t>
            </a:r>
          </a:p>
          <a:p>
            <a:pPr algn="just"/>
            <a:endParaRPr lang="ru-RU" sz="1200" i="1" dirty="0">
              <a:solidFill>
                <a:srgbClr val="212529"/>
              </a:solidFill>
              <a:latin typeface="Times New Roman" panose="02020603050405020304" pitchFamily="18" charset="0"/>
            </a:endParaRPr>
          </a:p>
          <a:p>
            <a:pPr algn="just"/>
            <a:r>
              <a:rPr lang="ru-RU" sz="1200" i="1" dirty="0">
                <a:solidFill>
                  <a:srgbClr val="212529"/>
                </a:solidFill>
                <a:latin typeface="Times New Roman" panose="02020603050405020304" pitchFamily="18" charset="0"/>
              </a:rPr>
              <a:t>    В честь 20-летия со дня гибели старшего лейтенанта, командира роты связи  Владислава Митрофанова во второй Чеченской войне в МБОУ «</a:t>
            </a:r>
            <a:r>
              <a:rPr lang="ru-RU" sz="1200" i="1" dirty="0" err="1">
                <a:solidFill>
                  <a:srgbClr val="212529"/>
                </a:solidFill>
                <a:latin typeface="Times New Roman" panose="02020603050405020304" pitchFamily="18" charset="0"/>
              </a:rPr>
              <a:t>Большебуяновская</a:t>
            </a:r>
            <a:r>
              <a:rPr lang="ru-RU" sz="1200" i="1" dirty="0">
                <a:solidFill>
                  <a:srgbClr val="212529"/>
                </a:solidFill>
                <a:latin typeface="Times New Roman" panose="02020603050405020304" pitchFamily="18" charset="0"/>
              </a:rPr>
              <a:t> ООШ» под руководством учителя начальных классов, руководителем музея  </a:t>
            </a:r>
            <a:r>
              <a:rPr lang="ru-RU" sz="1200" i="1" dirty="0" err="1">
                <a:solidFill>
                  <a:srgbClr val="212529"/>
                </a:solidFill>
                <a:latin typeface="Times New Roman" panose="02020603050405020304" pitchFamily="18" charset="0"/>
              </a:rPr>
              <a:t>Ендиеровой</a:t>
            </a:r>
            <a:r>
              <a:rPr lang="ru-RU" sz="1200" i="1" dirty="0">
                <a:solidFill>
                  <a:srgbClr val="212529"/>
                </a:solidFill>
                <a:latin typeface="Times New Roman" panose="02020603050405020304" pitchFamily="18" charset="0"/>
              </a:rPr>
              <a:t> И.И. провели встречу с матерью – Татьяной Александровной Митрофановой.</a:t>
            </a:r>
            <a:r>
              <a:rPr lang="ru-RU" sz="1200" i="1" dirty="0">
                <a:latin typeface="Times New Roman" panose="02020603050405020304" pitchFamily="18" charset="0"/>
                <a:cs typeface="Times New Roman" panose="02020603050405020304" pitchFamily="18" charset="0"/>
              </a:rPr>
              <a:t> (на сайте </a:t>
            </a:r>
            <a:r>
              <a:rPr lang="ru-RU" sz="1200" i="1" dirty="0" err="1">
                <a:latin typeface="Times New Roman" panose="02020603050405020304" pitchFamily="18" charset="0"/>
                <a:cs typeface="Times New Roman" panose="02020603050405020304" pitchFamily="18" charset="0"/>
              </a:rPr>
              <a:t>МБОУ»Большебуяновская</a:t>
            </a:r>
            <a:r>
              <a:rPr lang="ru-RU" sz="1200" i="1" dirty="0">
                <a:latin typeface="Times New Roman" panose="02020603050405020304" pitchFamily="18" charset="0"/>
                <a:cs typeface="Times New Roman" panose="02020603050405020304" pitchFamily="18" charset="0"/>
              </a:rPr>
              <a:t> ООШ» от 02.12.2022г)</a:t>
            </a:r>
          </a:p>
          <a:p>
            <a:r>
              <a:rPr lang="ru-RU" dirty="0"/>
              <a:t>    </a:t>
            </a:r>
          </a:p>
        </p:txBody>
      </p:sp>
      <p:sp>
        <p:nvSpPr>
          <p:cNvPr id="8" name="Прямоугольник 7">
            <a:extLst>
              <a:ext uri="{FF2B5EF4-FFF2-40B4-BE49-F238E27FC236}">
                <a16:creationId xmlns:a16="http://schemas.microsoft.com/office/drawing/2014/main" id="{CAA06917-5132-441D-A670-4E3DEA1DD581}"/>
              </a:ext>
            </a:extLst>
          </p:cNvPr>
          <p:cNvSpPr/>
          <p:nvPr/>
        </p:nvSpPr>
        <p:spPr>
          <a:xfrm>
            <a:off x="5364088" y="3758062"/>
            <a:ext cx="3874334" cy="307777"/>
          </a:xfrm>
          <a:prstGeom prst="rect">
            <a:avLst/>
          </a:prstGeom>
        </p:spPr>
        <p:txBody>
          <a:bodyPr wrap="square">
            <a:spAutoFit/>
          </a:bodyPr>
          <a:lstStyle/>
          <a:p>
            <a:endParaRPr lang="ru-RU" sz="1400" i="1"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6372200" y="3645024"/>
            <a:ext cx="2771800" cy="1508105"/>
          </a:xfrm>
          <a:prstGeom prst="rect">
            <a:avLst/>
          </a:prstGeom>
        </p:spPr>
        <p:txBody>
          <a:bodyPr wrap="square">
            <a:spAutoFit/>
          </a:bodyPr>
          <a:lstStyle/>
          <a:p>
            <a:r>
              <a:rPr lang="ru-RU" sz="1600" b="1" i="1" dirty="0">
                <a:latin typeface="Times New Roman" pitchFamily="18" charset="0"/>
                <a:cs typeface="Times New Roman" pitchFamily="18" charset="0"/>
              </a:rPr>
              <a:t>   </a:t>
            </a:r>
          </a:p>
          <a:p>
            <a:r>
              <a:rPr lang="ru-RU" sz="1600" b="1" i="1" dirty="0">
                <a:latin typeface="Times New Roman" pitchFamily="18" charset="0"/>
                <a:cs typeface="Times New Roman" pitchFamily="18" charset="0"/>
              </a:rPr>
              <a:t>           Экскурсия в музей</a:t>
            </a:r>
          </a:p>
          <a:p>
            <a:pPr algn="just"/>
            <a:r>
              <a:rPr lang="ru-RU" sz="1200" i="1" dirty="0">
                <a:latin typeface="Times New Roman" pitchFamily="18" charset="0"/>
                <a:cs typeface="Times New Roman" pitchFamily="18" charset="0"/>
              </a:rPr>
              <a:t>Интересная и познавательная экскурсия по залу музея с разными экспозициями ,которые помогали понять и увидеть быт наших предков (на сайте школы от 05.01.2023г)</a:t>
            </a:r>
          </a:p>
        </p:txBody>
      </p:sp>
      <p:pic>
        <p:nvPicPr>
          <p:cNvPr id="28" name="Picture 5" descr="C:\Users\Светлана\Desktop\чепк1.jpg"/>
          <p:cNvPicPr>
            <a:picLocks noChangeAspect="1" noChangeArrowheads="1"/>
          </p:cNvPicPr>
          <p:nvPr/>
        </p:nvPicPr>
        <p:blipFill>
          <a:blip r:embed="rId10" cstate="print"/>
          <a:srcRect/>
          <a:stretch>
            <a:fillRect/>
          </a:stretch>
        </p:blipFill>
        <p:spPr bwMode="auto">
          <a:xfrm>
            <a:off x="7164288" y="5229200"/>
            <a:ext cx="1979712" cy="1512168"/>
          </a:xfrm>
          <a:prstGeom prst="rect">
            <a:avLst/>
          </a:prstGeom>
          <a:ln>
            <a:noFill/>
          </a:ln>
          <a:effectLst>
            <a:softEdge rad="112500"/>
          </a:effectLst>
        </p:spPr>
      </p:pic>
      <p:pic>
        <p:nvPicPr>
          <p:cNvPr id="5126" name="Picture 6" descr="C:\Users\Светлана\Desktop\чепк2.jpg"/>
          <p:cNvPicPr>
            <a:picLocks noChangeAspect="1" noChangeArrowheads="1"/>
          </p:cNvPicPr>
          <p:nvPr/>
        </p:nvPicPr>
        <p:blipFill>
          <a:blip r:embed="rId11" cstate="print"/>
          <a:srcRect/>
          <a:stretch>
            <a:fillRect/>
          </a:stretch>
        </p:blipFill>
        <p:spPr bwMode="auto">
          <a:xfrm>
            <a:off x="5580112" y="5229200"/>
            <a:ext cx="1656184" cy="1440160"/>
          </a:xfrm>
          <a:prstGeom prst="rect">
            <a:avLst/>
          </a:prstGeom>
          <a:ln>
            <a:noFill/>
          </a:ln>
          <a:effectLst>
            <a:softEdge rad="112500"/>
          </a:effectLst>
        </p:spPr>
      </p:pic>
      <p:pic>
        <p:nvPicPr>
          <p:cNvPr id="30" name="Picture 7" descr="C:\Users\Светлана\Desktop\чепк3.jpg"/>
          <p:cNvPicPr>
            <a:picLocks noChangeAspect="1" noChangeArrowheads="1"/>
          </p:cNvPicPr>
          <p:nvPr/>
        </p:nvPicPr>
        <p:blipFill>
          <a:blip r:embed="rId12" cstate="print"/>
          <a:srcRect/>
          <a:stretch>
            <a:fillRect/>
          </a:stretch>
        </p:blipFill>
        <p:spPr bwMode="auto">
          <a:xfrm>
            <a:off x="3851920" y="5229200"/>
            <a:ext cx="1728192" cy="1440160"/>
          </a:xfrm>
          <a:prstGeom prst="rect">
            <a:avLst/>
          </a:prstGeom>
          <a:ln>
            <a:noFill/>
          </a:ln>
          <a:effectLst>
            <a:softEdge rad="112500"/>
          </a:effectLst>
        </p:spPr>
      </p:pic>
    </p:spTree>
    <p:extLst>
      <p:ext uri="{BB962C8B-B14F-4D97-AF65-F5344CB8AC3E}">
        <p14:creationId xmlns:p14="http://schemas.microsoft.com/office/powerpoint/2010/main" val="22577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ветлана\Desktop\Новая папка (3)\фон2.jpg"/>
          <p:cNvPicPr>
            <a:picLocks noGrp="1" noChangeAspect="1" noChangeArrowheads="1"/>
          </p:cNvPicPr>
          <p:nvPr>
            <p:ph sz="quarter" idx="1"/>
          </p:nvPr>
        </p:nvPicPr>
        <p:blipFill>
          <a:blip r:embed="rId3" cstate="print"/>
          <a:srcRect/>
          <a:stretch>
            <a:fillRect/>
          </a:stretch>
        </p:blipFill>
        <p:spPr bwMode="auto">
          <a:xfrm>
            <a:off x="0" y="0"/>
            <a:ext cx="9178483" cy="6858000"/>
          </a:xfrm>
          <a:prstGeom prst="rect">
            <a:avLst/>
          </a:prstGeom>
          <a:noFill/>
        </p:spPr>
      </p:pic>
      <p:sp>
        <p:nvSpPr>
          <p:cNvPr id="5" name="Прямоугольник 4">
            <a:extLst>
              <a:ext uri="{FF2B5EF4-FFF2-40B4-BE49-F238E27FC236}">
                <a16:creationId xmlns:a16="http://schemas.microsoft.com/office/drawing/2014/main" id="{5EF6ADC4-3902-4F85-B657-FA07030BB246}"/>
              </a:ext>
            </a:extLst>
          </p:cNvPr>
          <p:cNvSpPr/>
          <p:nvPr/>
        </p:nvSpPr>
        <p:spPr>
          <a:xfrm>
            <a:off x="301752" y="404664"/>
            <a:ext cx="8534400" cy="3416320"/>
          </a:xfrm>
          <a:prstGeom prst="rect">
            <a:avLst/>
          </a:prstGeom>
        </p:spPr>
        <p:txBody>
          <a:bodyPr wrap="square">
            <a:spAutoFit/>
          </a:bodyPr>
          <a:lstStyle/>
          <a:p>
            <a:pPr algn="just"/>
            <a:r>
              <a:rPr lang="ru-RU" dirty="0">
                <a:solidFill>
                  <a:srgbClr val="000000"/>
                </a:solidFill>
                <a:latin typeface="PTSerif"/>
              </a:rPr>
              <a:t>    </a:t>
            </a: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p:txBody>
      </p:sp>
      <p:pic>
        <p:nvPicPr>
          <p:cNvPr id="4" name="Рисунок 3">
            <a:extLst>
              <a:ext uri="{FF2B5EF4-FFF2-40B4-BE49-F238E27FC236}">
                <a16:creationId xmlns:a16="http://schemas.microsoft.com/office/drawing/2014/main" id="{F09706AA-5164-4E67-8E17-DE13E68B2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763" y="3933056"/>
            <a:ext cx="1649132" cy="1832171"/>
          </a:xfrm>
          <a:prstGeom prst="rect">
            <a:avLst/>
          </a:prstGeom>
          <a:ln>
            <a:noFill/>
          </a:ln>
          <a:effectLst>
            <a:softEdge rad="112500"/>
          </a:effectLst>
        </p:spPr>
      </p:pic>
      <p:pic>
        <p:nvPicPr>
          <p:cNvPr id="9" name="Рисунок 8">
            <a:extLst>
              <a:ext uri="{FF2B5EF4-FFF2-40B4-BE49-F238E27FC236}">
                <a16:creationId xmlns:a16="http://schemas.microsoft.com/office/drawing/2014/main" id="{022DAF28-BCCF-453D-B5D3-BCE702719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434" y="3829828"/>
            <a:ext cx="1276045" cy="1512168"/>
          </a:xfrm>
          <a:prstGeom prst="rect">
            <a:avLst/>
          </a:prstGeom>
          <a:ln>
            <a:noFill/>
          </a:ln>
          <a:effectLst>
            <a:softEdge rad="112500"/>
          </a:effectLst>
        </p:spPr>
      </p:pic>
      <p:pic>
        <p:nvPicPr>
          <p:cNvPr id="12" name="Рисунок 11">
            <a:extLst>
              <a:ext uri="{FF2B5EF4-FFF2-40B4-BE49-F238E27FC236}">
                <a16:creationId xmlns:a16="http://schemas.microsoft.com/office/drawing/2014/main" id="{158348DF-403B-4996-A20E-848072D7B4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4230" y="3933056"/>
            <a:ext cx="1915105" cy="1909149"/>
          </a:xfrm>
          <a:prstGeom prst="rect">
            <a:avLst/>
          </a:prstGeom>
          <a:ln>
            <a:noFill/>
          </a:ln>
          <a:effectLst>
            <a:softEdge rad="112500"/>
          </a:effectLst>
        </p:spPr>
      </p:pic>
      <p:pic>
        <p:nvPicPr>
          <p:cNvPr id="14" name="Рисунок 13">
            <a:extLst>
              <a:ext uri="{FF2B5EF4-FFF2-40B4-BE49-F238E27FC236}">
                <a16:creationId xmlns:a16="http://schemas.microsoft.com/office/drawing/2014/main" id="{843E35B2-D3B9-4AB7-B7F3-407EB02307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329239" y="3947595"/>
            <a:ext cx="1563106" cy="1345285"/>
          </a:xfrm>
          <a:prstGeom prst="rect">
            <a:avLst/>
          </a:prstGeom>
          <a:ln>
            <a:noFill/>
          </a:ln>
          <a:effectLst>
            <a:softEdge rad="112500"/>
          </a:effectLst>
        </p:spPr>
      </p:pic>
      <p:pic>
        <p:nvPicPr>
          <p:cNvPr id="16" name="Рисунок 15">
            <a:extLst>
              <a:ext uri="{FF2B5EF4-FFF2-40B4-BE49-F238E27FC236}">
                <a16:creationId xmlns:a16="http://schemas.microsoft.com/office/drawing/2014/main" id="{262A6443-F0F7-477C-954E-3CA19C718E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3806" y="5341996"/>
            <a:ext cx="1569276" cy="1396415"/>
          </a:xfrm>
          <a:prstGeom prst="rect">
            <a:avLst/>
          </a:prstGeom>
          <a:ln>
            <a:noFill/>
          </a:ln>
          <a:effectLst>
            <a:softEdge rad="112500"/>
          </a:effectLst>
        </p:spPr>
      </p:pic>
      <p:pic>
        <p:nvPicPr>
          <p:cNvPr id="18" name="Рисунок 17">
            <a:extLst>
              <a:ext uri="{FF2B5EF4-FFF2-40B4-BE49-F238E27FC236}">
                <a16:creationId xmlns:a16="http://schemas.microsoft.com/office/drawing/2014/main" id="{D260FC2E-1A5E-4007-9759-3A5FA56D0D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7137" y="5329049"/>
            <a:ext cx="1172329" cy="1422307"/>
          </a:xfrm>
          <a:prstGeom prst="rect">
            <a:avLst/>
          </a:prstGeom>
          <a:ln>
            <a:noFill/>
          </a:ln>
          <a:effectLst>
            <a:softEdge rad="112500"/>
          </a:effectLst>
        </p:spPr>
      </p:pic>
      <p:sp>
        <p:nvSpPr>
          <p:cNvPr id="21" name="Прямоугольник 20">
            <a:extLst>
              <a:ext uri="{FF2B5EF4-FFF2-40B4-BE49-F238E27FC236}">
                <a16:creationId xmlns:a16="http://schemas.microsoft.com/office/drawing/2014/main" id="{C65F3873-AF1E-47A2-8EAC-5C08AB7DC2EA}"/>
              </a:ext>
            </a:extLst>
          </p:cNvPr>
          <p:cNvSpPr/>
          <p:nvPr/>
        </p:nvSpPr>
        <p:spPr>
          <a:xfrm>
            <a:off x="4450813" y="3244334"/>
            <a:ext cx="242374" cy="369332"/>
          </a:xfrm>
          <a:prstGeom prst="rect">
            <a:avLst/>
          </a:prstGeom>
        </p:spPr>
        <p:txBody>
          <a:bodyPr wrap="none">
            <a:spAutoFit/>
          </a:bodyPr>
          <a:lstStyle/>
          <a:p>
            <a:r>
              <a:rPr lang="ru-RU" i="1" dirty="0">
                <a:solidFill>
                  <a:srgbClr val="212529"/>
                </a:solidFill>
                <a:latin typeface="Times New Roman" panose="02020603050405020304" pitchFamily="18" charset="0"/>
              </a:rPr>
              <a:t> </a:t>
            </a:r>
            <a:endParaRPr lang="ru-RU" dirty="0"/>
          </a:p>
        </p:txBody>
      </p:sp>
      <p:sp>
        <p:nvSpPr>
          <p:cNvPr id="22" name="Прямоугольник 21">
            <a:extLst>
              <a:ext uri="{FF2B5EF4-FFF2-40B4-BE49-F238E27FC236}">
                <a16:creationId xmlns:a16="http://schemas.microsoft.com/office/drawing/2014/main" id="{A36FD655-C8D3-4ECB-9CFD-B2836BFB835A}"/>
              </a:ext>
            </a:extLst>
          </p:cNvPr>
          <p:cNvSpPr/>
          <p:nvPr/>
        </p:nvSpPr>
        <p:spPr>
          <a:xfrm>
            <a:off x="4450813" y="3244334"/>
            <a:ext cx="982792" cy="369332"/>
          </a:xfrm>
          <a:prstGeom prst="rect">
            <a:avLst/>
          </a:prstGeom>
        </p:spPr>
        <p:txBody>
          <a:bodyPr wrap="square">
            <a:spAutoFit/>
          </a:bodyPr>
          <a:lstStyle/>
          <a:p>
            <a:r>
              <a:rPr lang="ru-RU" i="1" dirty="0">
                <a:solidFill>
                  <a:srgbClr val="212529"/>
                </a:solidFill>
                <a:latin typeface="Times New Roman" panose="02020603050405020304" pitchFamily="18" charset="0"/>
              </a:rPr>
              <a:t> </a:t>
            </a:r>
            <a:endParaRPr lang="ru-RU" dirty="0"/>
          </a:p>
        </p:txBody>
      </p:sp>
      <p:sp>
        <p:nvSpPr>
          <p:cNvPr id="23" name="Прямоугольник 22">
            <a:extLst>
              <a:ext uri="{FF2B5EF4-FFF2-40B4-BE49-F238E27FC236}">
                <a16:creationId xmlns:a16="http://schemas.microsoft.com/office/drawing/2014/main" id="{5FBEB333-7408-4E20-B3D2-8FEF4C92B563}"/>
              </a:ext>
            </a:extLst>
          </p:cNvPr>
          <p:cNvSpPr/>
          <p:nvPr/>
        </p:nvSpPr>
        <p:spPr>
          <a:xfrm>
            <a:off x="4450812" y="1988840"/>
            <a:ext cx="1921387" cy="369332"/>
          </a:xfrm>
          <a:prstGeom prst="rect">
            <a:avLst/>
          </a:prstGeom>
        </p:spPr>
        <p:txBody>
          <a:bodyPr wrap="square">
            <a:spAutoFit/>
          </a:bodyPr>
          <a:lstStyle/>
          <a:p>
            <a:r>
              <a:rPr lang="ru-RU" i="1" dirty="0">
                <a:solidFill>
                  <a:srgbClr val="212529"/>
                </a:solidFill>
                <a:latin typeface="Times New Roman" panose="02020603050405020304" pitchFamily="18" charset="0"/>
              </a:rPr>
              <a:t> </a:t>
            </a:r>
            <a:endParaRPr lang="ru-RU" dirty="0"/>
          </a:p>
        </p:txBody>
      </p:sp>
      <p:sp>
        <p:nvSpPr>
          <p:cNvPr id="24" name="Прямоугольник 23">
            <a:extLst>
              <a:ext uri="{FF2B5EF4-FFF2-40B4-BE49-F238E27FC236}">
                <a16:creationId xmlns:a16="http://schemas.microsoft.com/office/drawing/2014/main" id="{2ABB85E4-2E6C-4330-948C-2A1A5CAF04ED}"/>
              </a:ext>
            </a:extLst>
          </p:cNvPr>
          <p:cNvSpPr/>
          <p:nvPr/>
        </p:nvSpPr>
        <p:spPr>
          <a:xfrm>
            <a:off x="4450813" y="3244334"/>
            <a:ext cx="242374" cy="369332"/>
          </a:xfrm>
          <a:prstGeom prst="rect">
            <a:avLst/>
          </a:prstGeom>
        </p:spPr>
        <p:txBody>
          <a:bodyPr wrap="none">
            <a:spAutoFit/>
          </a:bodyPr>
          <a:lstStyle/>
          <a:p>
            <a:r>
              <a:rPr lang="ru-RU" i="1" dirty="0">
                <a:solidFill>
                  <a:srgbClr val="212529"/>
                </a:solidFill>
                <a:latin typeface="Times New Roman" panose="02020603050405020304" pitchFamily="18" charset="0"/>
              </a:rPr>
              <a:t> </a:t>
            </a:r>
            <a:endParaRPr lang="ru-RU" dirty="0"/>
          </a:p>
        </p:txBody>
      </p:sp>
      <p:sp>
        <p:nvSpPr>
          <p:cNvPr id="25" name="Прямоугольник 24">
            <a:extLst>
              <a:ext uri="{FF2B5EF4-FFF2-40B4-BE49-F238E27FC236}">
                <a16:creationId xmlns:a16="http://schemas.microsoft.com/office/drawing/2014/main" id="{89E2375A-D6E9-434B-B23D-A29B39A5A652}"/>
              </a:ext>
            </a:extLst>
          </p:cNvPr>
          <p:cNvSpPr/>
          <p:nvPr/>
        </p:nvSpPr>
        <p:spPr>
          <a:xfrm>
            <a:off x="4450813" y="1661860"/>
            <a:ext cx="2242808" cy="369332"/>
          </a:xfrm>
          <a:prstGeom prst="rect">
            <a:avLst/>
          </a:prstGeom>
        </p:spPr>
        <p:txBody>
          <a:bodyPr wrap="square">
            <a:spAutoFit/>
          </a:bodyPr>
          <a:lstStyle/>
          <a:p>
            <a:r>
              <a:rPr lang="ru-RU" i="1" dirty="0">
                <a:solidFill>
                  <a:srgbClr val="212529"/>
                </a:solidFill>
                <a:latin typeface="Times New Roman" panose="02020603050405020304" pitchFamily="18" charset="0"/>
              </a:rPr>
              <a:t> </a:t>
            </a:r>
            <a:endParaRPr lang="ru-RU" dirty="0"/>
          </a:p>
        </p:txBody>
      </p:sp>
      <p:sp>
        <p:nvSpPr>
          <p:cNvPr id="26" name="Прямоугольник 25">
            <a:extLst>
              <a:ext uri="{FF2B5EF4-FFF2-40B4-BE49-F238E27FC236}">
                <a16:creationId xmlns:a16="http://schemas.microsoft.com/office/drawing/2014/main" id="{F34DA790-2B1D-4580-BE16-BB818938351F}"/>
              </a:ext>
            </a:extLst>
          </p:cNvPr>
          <p:cNvSpPr/>
          <p:nvPr/>
        </p:nvSpPr>
        <p:spPr>
          <a:xfrm>
            <a:off x="4450812" y="1661860"/>
            <a:ext cx="2137411" cy="369332"/>
          </a:xfrm>
          <a:prstGeom prst="rect">
            <a:avLst/>
          </a:prstGeom>
        </p:spPr>
        <p:txBody>
          <a:bodyPr wrap="square">
            <a:spAutoFit/>
          </a:bodyPr>
          <a:lstStyle/>
          <a:p>
            <a:r>
              <a:rPr lang="ru-RU" i="1" dirty="0">
                <a:solidFill>
                  <a:srgbClr val="212529"/>
                </a:solidFill>
                <a:latin typeface="Times New Roman" panose="02020603050405020304" pitchFamily="18" charset="0"/>
              </a:rPr>
              <a:t> </a:t>
            </a:r>
            <a:endParaRPr lang="ru-RU" dirty="0"/>
          </a:p>
        </p:txBody>
      </p:sp>
      <p:sp>
        <p:nvSpPr>
          <p:cNvPr id="27" name="Прямоугольник 26">
            <a:extLst>
              <a:ext uri="{FF2B5EF4-FFF2-40B4-BE49-F238E27FC236}">
                <a16:creationId xmlns:a16="http://schemas.microsoft.com/office/drawing/2014/main" id="{24811644-4604-41AA-8B19-D0FAFA98AFED}"/>
              </a:ext>
            </a:extLst>
          </p:cNvPr>
          <p:cNvSpPr/>
          <p:nvPr/>
        </p:nvSpPr>
        <p:spPr>
          <a:xfrm>
            <a:off x="301752" y="106018"/>
            <a:ext cx="8685233" cy="646331"/>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          Участие учащихся в проектных работах, акциях, творческих конкурсах….</a:t>
            </a:r>
          </a:p>
          <a:p>
            <a:r>
              <a:rPr lang="ru-RU" b="1" i="1" dirty="0">
                <a:latin typeface="Times New Roman" panose="02020603050405020304" pitchFamily="18" charset="0"/>
                <a:cs typeface="Times New Roman" panose="02020603050405020304" pitchFamily="18" charset="0"/>
              </a:rPr>
              <a:t> </a:t>
            </a:r>
            <a:endParaRPr lang="ru-RU" dirty="0"/>
          </a:p>
        </p:txBody>
      </p:sp>
      <p:sp>
        <p:nvSpPr>
          <p:cNvPr id="28" name="Прямоугольник 27">
            <a:extLst>
              <a:ext uri="{FF2B5EF4-FFF2-40B4-BE49-F238E27FC236}">
                <a16:creationId xmlns:a16="http://schemas.microsoft.com/office/drawing/2014/main" id="{1F1D5FDD-6926-4E32-8BAF-5DE4D8106E81}"/>
              </a:ext>
            </a:extLst>
          </p:cNvPr>
          <p:cNvSpPr/>
          <p:nvPr/>
        </p:nvSpPr>
        <p:spPr>
          <a:xfrm>
            <a:off x="6157081" y="3140967"/>
            <a:ext cx="2829904" cy="923330"/>
          </a:xfrm>
          <a:prstGeom prst="rect">
            <a:avLst/>
          </a:prstGeom>
        </p:spPr>
        <p:txBody>
          <a:bodyPr wrap="square">
            <a:spAutoFit/>
          </a:bodyPr>
          <a:lstStyle/>
          <a:p>
            <a:r>
              <a:rPr lang="ru-RU" sz="1200" i="1" dirty="0">
                <a:latin typeface="Times New Roman" panose="02020603050405020304" pitchFamily="18" charset="0"/>
                <a:cs typeface="Times New Roman" panose="02020603050405020304" pitchFamily="18" charset="0"/>
              </a:rPr>
              <a:t>                    Проектная работа</a:t>
            </a:r>
          </a:p>
          <a:p>
            <a:r>
              <a:rPr lang="ru-RU" sz="1200" b="1" i="1" dirty="0">
                <a:latin typeface="Times New Roman" panose="02020603050405020304" pitchFamily="18" charset="0"/>
                <a:cs typeface="Times New Roman" panose="02020603050405020304" pitchFamily="18" charset="0"/>
              </a:rPr>
              <a:t>         «Пусть мирно проходят года,</a:t>
            </a:r>
          </a:p>
          <a:p>
            <a:r>
              <a:rPr lang="ru-RU" sz="1200" b="1" i="1" dirty="0">
                <a:latin typeface="Times New Roman" panose="02020603050405020304" pitchFamily="18" charset="0"/>
                <a:cs typeface="Times New Roman" panose="02020603050405020304" pitchFamily="18" charset="0"/>
              </a:rPr>
              <a:t>          Пусть не будет войны никогда!»</a:t>
            </a:r>
          </a:p>
          <a:p>
            <a:endParaRPr lang="ru-RU" dirty="0"/>
          </a:p>
        </p:txBody>
      </p:sp>
      <p:sp>
        <p:nvSpPr>
          <p:cNvPr id="29" name="Прямоугольник 28">
            <a:extLst>
              <a:ext uri="{FF2B5EF4-FFF2-40B4-BE49-F238E27FC236}">
                <a16:creationId xmlns:a16="http://schemas.microsoft.com/office/drawing/2014/main" id="{7D066FC0-BFC1-420A-AC66-04998283BB7C}"/>
              </a:ext>
            </a:extLst>
          </p:cNvPr>
          <p:cNvSpPr/>
          <p:nvPr/>
        </p:nvSpPr>
        <p:spPr>
          <a:xfrm>
            <a:off x="2843808" y="3983780"/>
            <a:ext cx="1772888" cy="307777"/>
          </a:xfrm>
          <a:prstGeom prst="rect">
            <a:avLst/>
          </a:prstGeom>
        </p:spPr>
        <p:txBody>
          <a:bodyPr wrap="square">
            <a:spAutoFit/>
          </a:bodyPr>
          <a:lstStyle/>
          <a:p>
            <a:r>
              <a:rPr lang="ru-RU" sz="1400" b="1" i="1" dirty="0">
                <a:latin typeface="Times New Roman" panose="02020603050405020304" pitchFamily="18" charset="0"/>
                <a:cs typeface="Times New Roman" panose="02020603050405020304" pitchFamily="18" charset="0"/>
              </a:rPr>
              <a:t>      </a:t>
            </a:r>
            <a:endParaRPr lang="ru-RU" sz="1400" dirty="0"/>
          </a:p>
        </p:txBody>
      </p:sp>
      <p:sp>
        <p:nvSpPr>
          <p:cNvPr id="3" name="Прямоугольник 2">
            <a:extLst>
              <a:ext uri="{FF2B5EF4-FFF2-40B4-BE49-F238E27FC236}">
                <a16:creationId xmlns:a16="http://schemas.microsoft.com/office/drawing/2014/main" id="{E620FC52-C016-412D-BA5C-16EE8833B9AC}"/>
              </a:ext>
            </a:extLst>
          </p:cNvPr>
          <p:cNvSpPr/>
          <p:nvPr/>
        </p:nvSpPr>
        <p:spPr>
          <a:xfrm>
            <a:off x="84522" y="2955592"/>
            <a:ext cx="4055430" cy="1231106"/>
          </a:xfrm>
          <a:prstGeom prst="rect">
            <a:avLst/>
          </a:prstGeom>
        </p:spPr>
        <p:txBody>
          <a:bodyPr wrap="square">
            <a:spAutoFit/>
          </a:bodyPr>
          <a:lstStyle/>
          <a:p>
            <a:pPr algn="just"/>
            <a:r>
              <a:rPr lang="ru-RU" altLang="ru-RU" sz="1200" i="1" dirty="0">
                <a:latin typeface="Times New Roman" panose="02020603050405020304" pitchFamily="18" charset="0"/>
                <a:cs typeface="Times New Roman" panose="02020603050405020304" pitchFamily="18" charset="0"/>
              </a:rPr>
              <a:t>Участники  республиканского творческого конкурса "Наша благодарность ветеранам". В конкурсной работе  соединили в единое творение стихов, фотографию, рисунок и получили свой уникальный маленький шедевр - оригинальный подарок со словами благодарности ветеранам Великой Отечественной войны</a:t>
            </a:r>
            <a:r>
              <a:rPr lang="ru-RU" altLang="ru-RU" sz="1400" b="1" i="1"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30" name="Рисунок 5">
            <a:extLst>
              <a:ext uri="{FF2B5EF4-FFF2-40B4-BE49-F238E27FC236}">
                <a16:creationId xmlns:a16="http://schemas.microsoft.com/office/drawing/2014/main" id="{335D6916-CA62-4A4D-9476-79EA73CAC0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0920" y="752348"/>
            <a:ext cx="1542213" cy="2203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4">
            <a:extLst>
              <a:ext uri="{FF2B5EF4-FFF2-40B4-BE49-F238E27FC236}">
                <a16:creationId xmlns:a16="http://schemas.microsoft.com/office/drawing/2014/main" id="{3A0315BB-BA7C-4775-BBC5-BA6ED41279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9530" y="752348"/>
            <a:ext cx="2379135" cy="2203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H:\сирень\Новость Сирень ПОБЕДЫ Большебуяновская ООШ\siren4.JPG">
            <a:extLst>
              <a:ext uri="{FF2B5EF4-FFF2-40B4-BE49-F238E27FC236}">
                <a16:creationId xmlns:a16="http://schemas.microsoft.com/office/drawing/2014/main" id="{799C1EE4-75C4-43A2-8517-3630D3A857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0917" y="4225649"/>
            <a:ext cx="1725455" cy="2275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H:\сирень\Новость Сирень ПОБЕДЫ Большебуяновская ООШ\siren1.JPG">
            <a:extLst>
              <a:ext uri="{FF2B5EF4-FFF2-40B4-BE49-F238E27FC236}">
                <a16:creationId xmlns:a16="http://schemas.microsoft.com/office/drawing/2014/main" id="{D5007553-ADD1-468A-A988-95D27E31F03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1112" y="4339844"/>
            <a:ext cx="1260666" cy="1969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C31D4FFC-55E8-4AC8-85E2-F349B4E3E581}"/>
              </a:ext>
            </a:extLst>
          </p:cNvPr>
          <p:cNvSpPr/>
          <p:nvPr/>
        </p:nvSpPr>
        <p:spPr>
          <a:xfrm>
            <a:off x="301753" y="6309320"/>
            <a:ext cx="2362543" cy="523220"/>
          </a:xfrm>
          <a:prstGeom prst="rect">
            <a:avLst/>
          </a:prstGeom>
        </p:spPr>
        <p:txBody>
          <a:bodyPr wrap="square">
            <a:spAutoFit/>
          </a:bodyPr>
          <a:lstStyle/>
          <a:p>
            <a:r>
              <a:rPr lang="ru-RU" sz="1400" b="1" i="1" dirty="0">
                <a:latin typeface="Times New Roman" panose="02020603050405020304" pitchFamily="18" charset="0"/>
                <a:cs typeface="Times New Roman" panose="02020603050405020304" pitchFamily="18" charset="0"/>
              </a:rPr>
              <a:t>Всероссийская  акция «Сирень Победы!»</a:t>
            </a:r>
            <a:endParaRPr lang="ru-RU" sz="1400" dirty="0"/>
          </a:p>
        </p:txBody>
      </p:sp>
      <p:pic>
        <p:nvPicPr>
          <p:cNvPr id="8" name="Рисунок 7">
            <a:extLst>
              <a:ext uri="{FF2B5EF4-FFF2-40B4-BE49-F238E27FC236}">
                <a16:creationId xmlns:a16="http://schemas.microsoft.com/office/drawing/2014/main" id="{8566B7CD-A481-4790-83FF-67148DAF20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08305" y="1441210"/>
            <a:ext cx="1745077" cy="1682056"/>
          </a:xfrm>
          <a:prstGeom prst="rect">
            <a:avLst/>
          </a:prstGeom>
          <a:ln>
            <a:noFill/>
          </a:ln>
          <a:effectLst>
            <a:softEdge rad="112500"/>
          </a:effectLst>
        </p:spPr>
      </p:pic>
      <p:pic>
        <p:nvPicPr>
          <p:cNvPr id="34" name="Picture 2" descr="C:\Users\Светлана\Desktop\ПАПКА с телефона 2\photo1681459054 (1).jpeg"/>
          <p:cNvPicPr>
            <a:picLocks noChangeAspect="1" noChangeArrowheads="1"/>
          </p:cNvPicPr>
          <p:nvPr/>
        </p:nvPicPr>
        <p:blipFill>
          <a:blip r:embed="rId15" cstate="print"/>
          <a:srcRect/>
          <a:stretch>
            <a:fillRect/>
          </a:stretch>
        </p:blipFill>
        <p:spPr bwMode="auto">
          <a:xfrm>
            <a:off x="4211961" y="692697"/>
            <a:ext cx="3096344" cy="2624257"/>
          </a:xfrm>
          <a:prstGeom prst="rect">
            <a:avLst/>
          </a:prstGeom>
          <a:ln>
            <a:noFill/>
          </a:ln>
          <a:effectLst>
            <a:softEdge rad="112500"/>
          </a:effectLst>
        </p:spPr>
      </p:pic>
      <p:pic>
        <p:nvPicPr>
          <p:cNvPr id="35" name="Picture 3" descr="C:\Users\Светлана\Desktop\ПАПКА с телефона 2\photo1681459037.jpeg"/>
          <p:cNvPicPr>
            <a:picLocks noChangeAspect="1" noChangeArrowheads="1"/>
          </p:cNvPicPr>
          <p:nvPr/>
        </p:nvPicPr>
        <p:blipFill>
          <a:blip r:embed="rId16" cstate="print"/>
          <a:srcRect/>
          <a:stretch>
            <a:fillRect/>
          </a:stretch>
        </p:blipFill>
        <p:spPr bwMode="auto">
          <a:xfrm>
            <a:off x="4716016" y="5661248"/>
            <a:ext cx="1584176" cy="1080120"/>
          </a:xfrm>
          <a:prstGeom prst="rect">
            <a:avLst/>
          </a:prstGeom>
          <a:ln>
            <a:noFill/>
          </a:ln>
          <a:effectLst>
            <a:softEdge rad="112500"/>
          </a:effectLst>
        </p:spPr>
      </p:pic>
      <p:pic>
        <p:nvPicPr>
          <p:cNvPr id="36" name="Picture 4" descr="C:\Users\Светлана\Desktop\ПАПКА с телефона 2\photo1681459049.jpeg"/>
          <p:cNvPicPr>
            <a:picLocks noChangeAspect="1" noChangeArrowheads="1"/>
          </p:cNvPicPr>
          <p:nvPr/>
        </p:nvPicPr>
        <p:blipFill>
          <a:blip r:embed="rId17" cstate="print"/>
          <a:srcRect/>
          <a:stretch>
            <a:fillRect/>
          </a:stretch>
        </p:blipFill>
        <p:spPr bwMode="auto">
          <a:xfrm>
            <a:off x="2987824" y="5661248"/>
            <a:ext cx="1728192" cy="1080120"/>
          </a:xfrm>
          <a:prstGeom prst="rect">
            <a:avLst/>
          </a:prstGeom>
          <a:ln>
            <a:noFill/>
          </a:ln>
          <a:effectLst>
            <a:softEdge rad="112500"/>
          </a:effectLst>
        </p:spPr>
      </p:pic>
      <p:sp>
        <p:nvSpPr>
          <p:cNvPr id="37" name="Прямоугольник 36"/>
          <p:cNvSpPr/>
          <p:nvPr/>
        </p:nvSpPr>
        <p:spPr>
          <a:xfrm>
            <a:off x="3203848" y="6381328"/>
            <a:ext cx="3096344" cy="461665"/>
          </a:xfrm>
          <a:prstGeom prst="rect">
            <a:avLst/>
          </a:prstGeom>
        </p:spPr>
        <p:txBody>
          <a:bodyPr wrap="square">
            <a:spAutoFit/>
          </a:bodyPr>
          <a:lstStyle/>
          <a:p>
            <a:r>
              <a:rPr lang="ru-RU" sz="1200" i="1" dirty="0">
                <a:latin typeface="Times New Roman" panose="02020603050405020304" pitchFamily="18" charset="0"/>
                <a:cs typeface="Times New Roman" panose="02020603050405020304" pitchFamily="18" charset="0"/>
              </a:rPr>
              <a:t>                  Творческий конкурс </a:t>
            </a:r>
          </a:p>
          <a:p>
            <a:r>
              <a:rPr lang="ru-RU" sz="1200" b="1" i="1" dirty="0">
                <a:latin typeface="Times New Roman" panose="02020603050405020304" pitchFamily="18" charset="0"/>
                <a:cs typeface="Times New Roman" panose="02020603050405020304" pitchFamily="18" charset="0"/>
              </a:rPr>
              <a:t>       «День защитников Отечества»</a:t>
            </a:r>
            <a:endParaRPr lang="ru-RU" sz="1200" dirty="0"/>
          </a:p>
        </p:txBody>
      </p:sp>
      <p:sp>
        <p:nvSpPr>
          <p:cNvPr id="7" name="Прямоугольник 6">
            <a:extLst>
              <a:ext uri="{FF2B5EF4-FFF2-40B4-BE49-F238E27FC236}">
                <a16:creationId xmlns:a16="http://schemas.microsoft.com/office/drawing/2014/main" id="{28033295-316B-4152-877D-FD923017486C}"/>
              </a:ext>
            </a:extLst>
          </p:cNvPr>
          <p:cNvSpPr/>
          <p:nvPr/>
        </p:nvSpPr>
        <p:spPr>
          <a:xfrm>
            <a:off x="6438149" y="529902"/>
            <a:ext cx="2622131" cy="830997"/>
          </a:xfrm>
          <a:prstGeom prst="rect">
            <a:avLst/>
          </a:prstGeom>
        </p:spPr>
        <p:txBody>
          <a:bodyPr wrap="square">
            <a:spAutoFit/>
          </a:bodyPr>
          <a:lstStyle/>
          <a:p>
            <a:r>
              <a:rPr lang="ru-RU" sz="1200" b="1" i="1" dirty="0">
                <a:solidFill>
                  <a:srgbClr val="000000"/>
                </a:solidFill>
                <a:latin typeface="Times New Roman" panose="02020603050405020304" pitchFamily="18" charset="0"/>
                <a:cs typeface="Times New Roman" panose="02020603050405020304" pitchFamily="18" charset="0"/>
              </a:rPr>
              <a:t>Нам нужен мир! Трава в росе!</a:t>
            </a:r>
          </a:p>
          <a:p>
            <a:r>
              <a:rPr lang="ru-RU" sz="1200" b="1" i="1" dirty="0">
                <a:solidFill>
                  <a:srgbClr val="000000"/>
                </a:solidFill>
                <a:latin typeface="Times New Roman" panose="02020603050405020304" pitchFamily="18" charset="0"/>
                <a:cs typeface="Times New Roman" panose="02020603050405020304" pitchFamily="18" charset="0"/>
              </a:rPr>
              <a:t>Улыбчивое детство!</a:t>
            </a:r>
          </a:p>
          <a:p>
            <a:r>
              <a:rPr lang="ru-RU" sz="1200" b="1" i="1" dirty="0">
                <a:solidFill>
                  <a:srgbClr val="000000"/>
                </a:solidFill>
                <a:latin typeface="Times New Roman" panose="02020603050405020304" pitchFamily="18" charset="0"/>
                <a:cs typeface="Times New Roman" panose="02020603050405020304" pitchFamily="18" charset="0"/>
              </a:rPr>
              <a:t>Нам нужен мир! Прекрасный мир,</a:t>
            </a:r>
          </a:p>
          <a:p>
            <a:r>
              <a:rPr lang="ru-RU" sz="1200" b="1" i="1" dirty="0">
                <a:solidFill>
                  <a:srgbClr val="000000"/>
                </a:solidFill>
                <a:latin typeface="Times New Roman" panose="02020603050405020304" pitchFamily="18" charset="0"/>
                <a:cs typeface="Times New Roman" panose="02020603050405020304" pitchFamily="18" charset="0"/>
              </a:rPr>
              <a:t>Полученный в наследство!</a:t>
            </a:r>
            <a:endParaRPr lang="ru-RU" sz="1200"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57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15618" y="0"/>
            <a:ext cx="9144000" cy="6858000"/>
          </a:xfrm>
          <a:prstGeom prst="rect">
            <a:avLst/>
          </a:prstGeom>
          <a:noFill/>
        </p:spPr>
      </p:pic>
      <p:sp>
        <p:nvSpPr>
          <p:cNvPr id="5" name="Прямоугольник 4">
            <a:extLst>
              <a:ext uri="{FF2B5EF4-FFF2-40B4-BE49-F238E27FC236}">
                <a16:creationId xmlns:a16="http://schemas.microsoft.com/office/drawing/2014/main" id="{5EF6ADC4-3902-4F85-B657-FA07030BB246}"/>
              </a:ext>
            </a:extLst>
          </p:cNvPr>
          <p:cNvSpPr/>
          <p:nvPr/>
        </p:nvSpPr>
        <p:spPr>
          <a:xfrm>
            <a:off x="301752" y="404664"/>
            <a:ext cx="8534400" cy="3416320"/>
          </a:xfrm>
          <a:prstGeom prst="rect">
            <a:avLst/>
          </a:prstGeom>
        </p:spPr>
        <p:txBody>
          <a:bodyPr wrap="square">
            <a:spAutoFit/>
          </a:bodyPr>
          <a:lstStyle/>
          <a:p>
            <a:pPr algn="just"/>
            <a:r>
              <a:rPr lang="ru-RU" dirty="0">
                <a:solidFill>
                  <a:srgbClr val="000000"/>
                </a:solidFill>
                <a:latin typeface="PTSerif"/>
              </a:rPr>
              <a:t>    </a:t>
            </a: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AEC5FD3-A98F-4B75-A71D-63F5588E96BA}"/>
              </a:ext>
            </a:extLst>
          </p:cNvPr>
          <p:cNvSpPr/>
          <p:nvPr/>
        </p:nvSpPr>
        <p:spPr>
          <a:xfrm>
            <a:off x="301752" y="332656"/>
            <a:ext cx="8534400" cy="3693319"/>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Человек живет,  пока о нем помнят. </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Музей – позволяет закрепить эту память.</a:t>
            </a:r>
          </a:p>
          <a:p>
            <a:endParaRPr lang="ru-RU" dirty="0"/>
          </a:p>
          <a:p>
            <a:pPr algn="just"/>
            <a:r>
              <a:rPr lang="ru-RU" b="1"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Годы Великой Отечественной войны не должны уйти в забвение...никогда! Память - это то, что объединяет людей разных поколений.</a:t>
            </a:r>
          </a:p>
          <a:p>
            <a:pPr algn="just"/>
            <a:r>
              <a:rPr lang="ru-RU" i="1" dirty="0">
                <a:latin typeface="Times New Roman" panose="02020603050405020304" pitchFamily="18" charset="0"/>
                <a:cs typeface="Times New Roman" panose="02020603050405020304" pitchFamily="18" charset="0"/>
              </a:rPr>
              <a:t>   Сбор материалов о ветеранах войны продолжается: дети, внуки, правнуки  делятся воспоминаниями, приносят фотографии, ксерокопии документов…</a:t>
            </a:r>
          </a:p>
          <a:p>
            <a:pPr algn="just"/>
            <a:r>
              <a:rPr lang="ru-RU" i="1" dirty="0">
                <a:latin typeface="Times New Roman" panose="02020603050405020304" pitchFamily="18" charset="0"/>
                <a:cs typeface="Times New Roman" panose="02020603050405020304" pitchFamily="18" charset="0"/>
              </a:rPr>
              <a:t>   Наш музей вносит скромную лепту в сохранение памяти о войне…</a:t>
            </a:r>
          </a:p>
          <a:p>
            <a:pPr algn="just"/>
            <a:r>
              <a:rPr lang="ru-RU" i="1" dirty="0">
                <a:latin typeface="Times New Roman" panose="02020603050405020304" pitchFamily="18" charset="0"/>
                <a:cs typeface="Times New Roman" panose="02020603050405020304" pitchFamily="18" charset="0"/>
              </a:rPr>
              <a:t>  Экспонаты и вещи знакомы каждому ученику школы. Они вызывают чувство боли, переживания за людей, которые погибли. Защищая нашу землю, нашу малую Родину.</a:t>
            </a:r>
          </a:p>
          <a:p>
            <a:endParaRPr lang="ru-RU" i="1" dirty="0">
              <a:latin typeface="Times New Roman" panose="02020603050405020304" pitchFamily="18" charset="0"/>
              <a:cs typeface="Times New Roman" panose="02020603050405020304" pitchFamily="18" charset="0"/>
            </a:endParaRPr>
          </a:p>
          <a:p>
            <a:endParaRPr lang="ru-RU" dirty="0"/>
          </a:p>
          <a:p>
            <a:endParaRPr lang="ru-RU" dirty="0"/>
          </a:p>
        </p:txBody>
      </p:sp>
      <p:sp>
        <p:nvSpPr>
          <p:cNvPr id="6" name="Прямоугольник 5">
            <a:extLst>
              <a:ext uri="{FF2B5EF4-FFF2-40B4-BE49-F238E27FC236}">
                <a16:creationId xmlns:a16="http://schemas.microsoft.com/office/drawing/2014/main" id="{81D4E9D0-A615-4884-A50C-2895BC87F0B5}"/>
              </a:ext>
            </a:extLst>
          </p:cNvPr>
          <p:cNvSpPr/>
          <p:nvPr/>
        </p:nvSpPr>
        <p:spPr>
          <a:xfrm>
            <a:off x="107504" y="3140968"/>
            <a:ext cx="8884096" cy="2934330"/>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Музей осуществляет связь времен. Он дает нам уникальную возможность сделать своими союзниками в организации учебно-воспитательного процесса поколения тех, кто жил до нас, воспользоваться их опытом в области науки, культуры, образования. Участие детей в поисково-собирательной работе, изучении и описании музейных предметов, создании экспозиции, проведении экскурсий, вечеров, конференций способствует заполнению их досуга. Любой музей, а школьный в особенности, один из самых благодатных факторов воздействия на душу. Здесь воспитательное воздействие начинается с первых шагов. Сама обстановка, оформление, запах – всё вызывает волнение, трепет души и интерес.</a:t>
            </a:r>
          </a:p>
          <a:p>
            <a:pPr algn="just"/>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06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3074" name="Picture 2" descr="C:\Users\Светлана\Desktop\Новая папка (3)\фон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a:extLst>
              <a:ext uri="{FF2B5EF4-FFF2-40B4-BE49-F238E27FC236}">
                <a16:creationId xmlns:a16="http://schemas.microsoft.com/office/drawing/2014/main" id="{123F6C25-C190-4BA6-8377-22DFE33D1818}"/>
              </a:ext>
            </a:extLst>
          </p:cNvPr>
          <p:cNvSpPr/>
          <p:nvPr/>
        </p:nvSpPr>
        <p:spPr>
          <a:xfrm>
            <a:off x="251520" y="228601"/>
            <a:ext cx="8712968" cy="5847755"/>
          </a:xfrm>
          <a:prstGeom prst="rect">
            <a:avLst/>
          </a:prstGeom>
        </p:spPr>
        <p:txBody>
          <a:bodyPr wrap="square">
            <a:spAutoFit/>
          </a:bodyPr>
          <a:lstStyle/>
          <a:p>
            <a:pPr algn="ctr"/>
            <a:r>
              <a:rPr lang="ru-RU" sz="2000" b="1" i="1" dirty="0">
                <a:latin typeface="Times New Roman" panose="02020603050405020304" pitchFamily="18" charset="0"/>
                <a:cs typeface="Times New Roman" panose="02020603050405020304" pitchFamily="18" charset="0"/>
              </a:rPr>
              <a:t>Когда и кем создан  музей</a:t>
            </a:r>
          </a:p>
          <a:p>
            <a:pPr algn="just"/>
            <a:r>
              <a:rPr lang="ru-RU" sz="1600" b="1" i="1" dirty="0">
                <a:latin typeface="Times New Roman" panose="02020603050405020304" pitchFamily="18" charset="0"/>
                <a:cs typeface="Times New Roman" panose="02020603050405020304" pitchFamily="18" charset="0"/>
              </a:rPr>
              <a:t>     </a:t>
            </a:r>
          </a:p>
          <a:p>
            <a:pPr algn="just"/>
            <a:r>
              <a:rPr lang="ru-RU" sz="1600"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Музей Боевой славы «Поиск» открыт в </a:t>
            </a:r>
            <a:r>
              <a:rPr lang="ru-RU" sz="1600" i="1" dirty="0" err="1">
                <a:latin typeface="Times New Roman" panose="02020603050405020304" pitchFamily="18" charset="0"/>
                <a:cs typeface="Times New Roman" panose="02020603050405020304" pitchFamily="18" charset="0"/>
              </a:rPr>
              <a:t>Большебуяновской</a:t>
            </a:r>
            <a:r>
              <a:rPr lang="ru-RU" sz="1600" i="1" dirty="0">
                <a:latin typeface="Times New Roman" panose="02020603050405020304" pitchFamily="18" charset="0"/>
                <a:cs typeface="Times New Roman" panose="02020603050405020304" pitchFamily="18" charset="0"/>
              </a:rPr>
              <a:t>  средней школе к 40- </a:t>
            </a:r>
            <a:r>
              <a:rPr lang="ru-RU" sz="1600" i="1" dirty="0" err="1">
                <a:latin typeface="Times New Roman" panose="02020603050405020304" pitchFamily="18" charset="0"/>
                <a:cs typeface="Times New Roman" panose="02020603050405020304" pitchFamily="18" charset="0"/>
              </a:rPr>
              <a:t>летию</a:t>
            </a:r>
            <a:r>
              <a:rPr lang="ru-RU" sz="1600" i="1" dirty="0">
                <a:latin typeface="Times New Roman" panose="02020603050405020304" pitchFamily="18" charset="0"/>
                <a:cs typeface="Times New Roman" panose="02020603050405020304" pitchFamily="18" charset="0"/>
              </a:rPr>
              <a:t> победы над фашисткой Германией 04 апреля 1985 года. </a:t>
            </a:r>
          </a:p>
          <a:p>
            <a:pPr algn="just"/>
            <a:r>
              <a:rPr lang="ru-RU" sz="1600" i="1" dirty="0">
                <a:latin typeface="Times New Roman" panose="02020603050405020304" pitchFamily="18" charset="0"/>
                <a:cs typeface="Times New Roman" panose="02020603050405020304" pitchFamily="18" charset="0"/>
              </a:rPr>
              <a:t>     Профиль музея: военно- исторический.</a:t>
            </a:r>
          </a:p>
          <a:p>
            <a:pPr algn="just"/>
            <a:r>
              <a:rPr lang="ru-RU" sz="1600" i="1" dirty="0">
                <a:latin typeface="Times New Roman" panose="02020603050405020304" pitchFamily="18" charset="0"/>
                <a:cs typeface="Times New Roman" panose="02020603050405020304" pitchFamily="18" charset="0"/>
              </a:rPr>
              <a:t>   Создатель музея: организатор по внеклассной работе, учитель начальной военной подготовки и биологии, «Отличник общего образования» Архипов Николай Александрович. В данное время на заслуженном отдыхе.</a:t>
            </a:r>
            <a:endParaRPr lang="en-US" sz="1600" i="1" dirty="0">
              <a:latin typeface="Times New Roman" panose="02020603050405020304" pitchFamily="18" charset="0"/>
              <a:cs typeface="Times New Roman" panose="02020603050405020304" pitchFamily="18" charset="0"/>
            </a:endParaRPr>
          </a:p>
          <a:p>
            <a:pPr algn="just"/>
            <a:r>
              <a:rPr lang="en-US" sz="1600"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В 2022 году музей зарегистрировался на Портале школьных музеев РФ и получил свидетельство № 22571.</a:t>
            </a:r>
          </a:p>
          <a:p>
            <a:pPr algn="just"/>
            <a:r>
              <a:rPr lang="ru-RU" sz="1600" b="1" i="1" dirty="0">
                <a:latin typeface="Times New Roman" panose="02020603050405020304" pitchFamily="18" charset="0"/>
                <a:cs typeface="Times New Roman" panose="02020603050405020304" pitchFamily="18" charset="0"/>
              </a:rPr>
              <a:t>                            </a:t>
            </a:r>
          </a:p>
          <a:p>
            <a:pPr algn="just"/>
            <a:r>
              <a:rPr lang="ru-RU" sz="1600" b="1"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Краткая характеристика основного фонда зала Боевой Славы</a:t>
            </a:r>
            <a:r>
              <a:rPr lang="ru-RU" sz="1600" b="1" i="1" dirty="0">
                <a:latin typeface="Times New Roman" panose="02020603050405020304" pitchFamily="18" charset="0"/>
                <a:cs typeface="Times New Roman" panose="02020603050405020304" pitchFamily="18" charset="0"/>
              </a:rPr>
              <a:t>.</a:t>
            </a:r>
          </a:p>
          <a:p>
            <a:pPr algn="just"/>
            <a:r>
              <a:rPr lang="ru-RU" sz="1600"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a:t>
            </a:r>
          </a:p>
          <a:p>
            <a:pPr algn="just"/>
            <a:r>
              <a:rPr lang="ru-RU" sz="1600" i="1" dirty="0">
                <a:latin typeface="Times New Roman" panose="02020603050405020304" pitchFamily="18" charset="0"/>
                <a:cs typeface="Times New Roman" panose="02020603050405020304" pitchFamily="18" charset="0"/>
              </a:rPr>
              <a:t>    Музей занимает одну комнату с общей площадью 20 кв.м.</a:t>
            </a:r>
          </a:p>
          <a:p>
            <a:pPr algn="just"/>
            <a:r>
              <a:rPr lang="ru-RU" sz="1600" i="1" dirty="0">
                <a:latin typeface="Times New Roman" panose="02020603050405020304" pitchFamily="18" charset="0"/>
                <a:cs typeface="Times New Roman" panose="02020603050405020304" pitchFamily="18" charset="0"/>
              </a:rPr>
              <a:t>   В фонде насчитывается 142 единицы экспонатов, большая часть которых была найдена командой поисковиков учащихся школы. Благодаря им появилась в музее экспозиция, включающая в себя оригинальные фотографии, карта маршрута, боевые награды, газеты, снаряды и гильзы, саперные лопаты, осколки, пули разных калибров, предметы солдатского быта – ложки, котелки, каски, документы, книги, анкеты, горсти земли с мест захоронения наших земляков, элементы снаряжения для создания защитных укреплений, письма времен </a:t>
            </a:r>
            <a:r>
              <a:rPr lang="ru-RU" sz="1600" i="1" dirty="0" err="1">
                <a:latin typeface="Times New Roman" panose="02020603050405020304" pitchFamily="18" charset="0"/>
                <a:cs typeface="Times New Roman" panose="02020603050405020304" pitchFamily="18" charset="0"/>
              </a:rPr>
              <a:t>ВОв</a:t>
            </a:r>
            <a:r>
              <a:rPr lang="ru-RU" sz="1600" i="1" dirty="0">
                <a:latin typeface="Times New Roman" panose="02020603050405020304" pitchFamily="18" charset="0"/>
                <a:cs typeface="Times New Roman" panose="02020603050405020304" pitchFamily="18" charset="0"/>
              </a:rPr>
              <a:t>…</a:t>
            </a:r>
          </a:p>
          <a:p>
            <a:pPr algn="just"/>
            <a:r>
              <a:rPr lang="ru-RU" sz="1600" i="1" dirty="0">
                <a:latin typeface="Times New Roman" panose="02020603050405020304" pitchFamily="18" charset="0"/>
                <a:cs typeface="Times New Roman" panose="02020603050405020304" pitchFamily="18" charset="0"/>
              </a:rPr>
              <a:t>   Весь материал, собранный в музее, рассказывает об участниках Великой Отечественной войны, жителях трех деревень: д.Большое </a:t>
            </a:r>
            <a:r>
              <a:rPr lang="ru-RU" sz="1600" i="1" dirty="0" err="1">
                <a:latin typeface="Times New Roman" panose="02020603050405020304" pitchFamily="18" charset="0"/>
                <a:cs typeface="Times New Roman" panose="02020603050405020304" pitchFamily="18" charset="0"/>
              </a:rPr>
              <a:t>Буяново</a:t>
            </a:r>
            <a:r>
              <a:rPr lang="ru-RU" sz="1600" i="1" dirty="0">
                <a:latin typeface="Times New Roman" panose="02020603050405020304" pitchFamily="18" charset="0"/>
                <a:cs typeface="Times New Roman" panose="02020603050405020304" pitchFamily="18" charset="0"/>
              </a:rPr>
              <a:t>, д.Верхнее </a:t>
            </a:r>
            <a:r>
              <a:rPr lang="ru-RU" sz="1600" i="1" dirty="0" err="1">
                <a:latin typeface="Times New Roman" panose="02020603050405020304" pitchFamily="18" charset="0"/>
                <a:cs typeface="Times New Roman" panose="02020603050405020304" pitchFamily="18" charset="0"/>
              </a:rPr>
              <a:t>Буяново</a:t>
            </a:r>
            <a:r>
              <a:rPr lang="ru-RU" sz="1600" i="1" dirty="0">
                <a:latin typeface="Times New Roman" panose="02020603050405020304" pitchFamily="18" charset="0"/>
                <a:cs typeface="Times New Roman" panose="02020603050405020304" pitchFamily="18" charset="0"/>
              </a:rPr>
              <a:t>, д. Старая Шемурша.</a:t>
            </a:r>
          </a:p>
          <a:p>
            <a:pPr algn="just"/>
            <a:r>
              <a:rPr lang="ru-RU" sz="1600" i="1" dirty="0">
                <a:solidFill>
                  <a:srgbClr val="000000"/>
                </a:solidFill>
                <a:latin typeface="Arial" panose="020B0604020202020204" pitchFamily="34"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Эти уникальные предметы являются гордостью музея и  выставлены в его Экспозиции.</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Светлана\Desktop\Новая папка (3)\фон2.jpg"/>
          <p:cNvPicPr>
            <a:picLocks noGrp="1" noChangeAspect="1" noChangeArrowheads="1"/>
          </p:cNvPicPr>
          <p:nvPr>
            <p:ph sz="quarter" idx="1"/>
          </p:nvPr>
        </p:nvPicPr>
        <p:blipFill>
          <a:blip r:embed="rId2" cstate="print">
            <a:lum bright="10000" contrast="-35000"/>
          </a:blip>
          <a:srcRect/>
          <a:stretch>
            <a:fillRect/>
          </a:stretch>
        </p:blipFill>
        <p:spPr bwMode="auto">
          <a:xfrm>
            <a:off x="-1" y="0"/>
            <a:ext cx="9144000" cy="6858000"/>
          </a:xfrm>
          <a:prstGeom prst="rect">
            <a:avLst/>
          </a:prstGeom>
          <a:noFill/>
        </p:spPr>
      </p:pic>
      <p:sp>
        <p:nvSpPr>
          <p:cNvPr id="3" name="Прямоугольник 2">
            <a:extLst>
              <a:ext uri="{FF2B5EF4-FFF2-40B4-BE49-F238E27FC236}">
                <a16:creationId xmlns:a16="http://schemas.microsoft.com/office/drawing/2014/main" id="{A081E7BF-DD90-49B8-8938-B4524D8E6807}"/>
              </a:ext>
            </a:extLst>
          </p:cNvPr>
          <p:cNvSpPr/>
          <p:nvPr/>
        </p:nvSpPr>
        <p:spPr>
          <a:xfrm>
            <a:off x="467544" y="-24438096"/>
            <a:ext cx="8368608" cy="646331"/>
          </a:xfrm>
          <a:prstGeom prst="rect">
            <a:avLst/>
          </a:prstGeom>
        </p:spPr>
        <p:txBody>
          <a:bodyPr wrap="square">
            <a:spAutoFit/>
          </a:bodyPr>
          <a:lstStyle/>
          <a:p>
            <a:br>
              <a:rPr lang="ru-RU" dirty="0">
                <a:solidFill>
                  <a:srgbClr val="000000"/>
                </a:solidFill>
                <a:latin typeface="Arial" panose="020B0604020202020204" pitchFamily="34" charset="0"/>
              </a:rPr>
            </a:br>
            <a:endParaRPr lang="ru-RU" dirty="0"/>
          </a:p>
        </p:txBody>
      </p:sp>
      <p:sp>
        <p:nvSpPr>
          <p:cNvPr id="4" name="Прямоугольник 3">
            <a:extLst>
              <a:ext uri="{FF2B5EF4-FFF2-40B4-BE49-F238E27FC236}">
                <a16:creationId xmlns:a16="http://schemas.microsoft.com/office/drawing/2014/main" id="{CC2913CF-FEB6-4855-AE52-8E72431E2E54}"/>
              </a:ext>
            </a:extLst>
          </p:cNvPr>
          <p:cNvSpPr/>
          <p:nvPr/>
        </p:nvSpPr>
        <p:spPr>
          <a:xfrm>
            <a:off x="179512" y="404664"/>
            <a:ext cx="8712968" cy="3231654"/>
          </a:xfrm>
          <a:prstGeom prst="rect">
            <a:avLst/>
          </a:prstGeom>
        </p:spPr>
        <p:txBody>
          <a:bodyPr wrap="square">
            <a:spAutoFit/>
          </a:bodyPr>
          <a:lstStyle/>
          <a:p>
            <a:pPr algn="just"/>
            <a:r>
              <a:rPr lang="ru-RU" sz="2000" b="1" i="1" dirty="0">
                <a:latin typeface="Times New Roman" panose="02020603050405020304" pitchFamily="18" charset="0"/>
                <a:cs typeface="Times New Roman" panose="02020603050405020304" pitchFamily="18" charset="0"/>
              </a:rPr>
              <a:t>                      Экспозиция </a:t>
            </a:r>
            <a:r>
              <a:rPr lang="ru-RU" sz="2400" b="1" i="1" dirty="0">
                <a:solidFill>
                  <a:srgbClr val="C00000"/>
                </a:solidFill>
                <a:latin typeface="Times New Roman" panose="02020603050405020304" pitchFamily="18" charset="0"/>
                <a:cs typeface="Times New Roman" panose="02020603050405020304" pitchFamily="18" charset="0"/>
              </a:rPr>
              <a:t>«Они сражались за Родину!»</a:t>
            </a:r>
            <a:endParaRPr lang="en-US" sz="2400" b="1" i="1" dirty="0">
              <a:solidFill>
                <a:srgbClr val="C00000"/>
              </a:solidFill>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Ветераны Великой Отечественной войны, жители нашего сельского поселения принимали активное участие во всех великих сражениях, на всех  направлениях, на всех фронтах, во всех родах войск.</a:t>
            </a:r>
          </a:p>
          <a:p>
            <a:pPr algn="just"/>
            <a:r>
              <a:rPr lang="ru-RU" sz="1600" i="1" dirty="0">
                <a:latin typeface="Times New Roman" panose="02020603050405020304" pitchFamily="18" charset="0"/>
                <a:cs typeface="Times New Roman" panose="02020603050405020304" pitchFamily="18" charset="0"/>
              </a:rPr>
              <a:t>    Это и летчики, и артиллеристы, связисты, топографы, морские капитаны, военные шоферы, медицинские сестры…</a:t>
            </a:r>
          </a:p>
          <a:p>
            <a:pPr algn="just"/>
            <a:r>
              <a:rPr lang="ru-RU" sz="1600" i="1" dirty="0">
                <a:latin typeface="Times New Roman" panose="02020603050405020304" pitchFamily="18" charset="0"/>
                <a:cs typeface="Times New Roman" panose="02020603050405020304" pitchFamily="18" charset="0"/>
              </a:rPr>
              <a:t>    Все они от генерала армии до солдата-  великие патриоты Родины.</a:t>
            </a:r>
          </a:p>
          <a:p>
            <a:pPr algn="just"/>
            <a:r>
              <a:rPr lang="ru-RU" sz="1600" i="1" dirty="0">
                <a:latin typeface="Times New Roman" panose="02020603050405020304" pitchFamily="18" charset="0"/>
                <a:cs typeface="Times New Roman" panose="02020603050405020304" pitchFamily="18" charset="0"/>
              </a:rPr>
              <a:t>   В экспозициях музея как в капле росы отражена вся Великая Отечественная война и подвиг солдата- победителя</a:t>
            </a:r>
            <a:r>
              <a:rPr lang="ru-RU" sz="1600" b="1" i="1" dirty="0">
                <a:latin typeface="Times New Roman" panose="02020603050405020304" pitchFamily="18" charset="0"/>
                <a:cs typeface="Times New Roman" panose="02020603050405020304" pitchFamily="18" charset="0"/>
              </a:rPr>
              <a:t>».</a:t>
            </a:r>
          </a:p>
          <a:p>
            <a:pPr algn="just"/>
            <a:r>
              <a:rPr lang="ru-RU" sz="1600" b="1" i="1" dirty="0">
                <a:latin typeface="Times New Roman" panose="02020603050405020304" pitchFamily="18" charset="0"/>
                <a:cs typeface="Times New Roman" panose="02020603050405020304" pitchFamily="18" charset="0"/>
              </a:rPr>
              <a:t>                                                                          Честь сохранили, Отчизну спасли!</a:t>
            </a:r>
          </a:p>
          <a:p>
            <a:pPr algn="just"/>
            <a:r>
              <a:rPr lang="ru-RU" sz="1600" b="1" i="1" dirty="0">
                <a:latin typeface="Times New Roman" panose="02020603050405020304" pitchFamily="18" charset="0"/>
                <a:cs typeface="Times New Roman" panose="02020603050405020304" pitchFamily="18" charset="0"/>
              </a:rPr>
              <a:t>                                                                        Всем защитникам-фронтовикам, слава!</a:t>
            </a:r>
          </a:p>
          <a:p>
            <a:pPr algn="just"/>
            <a:endParaRPr lang="ru-RU" b="1" i="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17807A6-3439-4B21-AFE7-17EBAFB27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068960"/>
            <a:ext cx="3024336" cy="3600400"/>
          </a:xfrm>
          <a:prstGeom prst="rect">
            <a:avLst/>
          </a:prstGeom>
          <a:ln>
            <a:noFill/>
          </a:ln>
          <a:effectLst>
            <a:softEdge rad="112500"/>
          </a:effectLst>
        </p:spPr>
      </p:pic>
      <p:pic>
        <p:nvPicPr>
          <p:cNvPr id="8" name="Picture 2" descr="C:\Users\Светлана\Desktop\фото экс музея\IMG_20230407_100844_2.jpg"/>
          <p:cNvPicPr>
            <a:picLocks noChangeAspect="1" noChangeArrowheads="1"/>
          </p:cNvPicPr>
          <p:nvPr/>
        </p:nvPicPr>
        <p:blipFill>
          <a:blip r:embed="rId4" cstate="print"/>
          <a:srcRect/>
          <a:stretch>
            <a:fillRect/>
          </a:stretch>
        </p:blipFill>
        <p:spPr bwMode="auto">
          <a:xfrm>
            <a:off x="3275856" y="3290879"/>
            <a:ext cx="5544616" cy="3358383"/>
          </a:xfrm>
          <a:prstGeom prst="rect">
            <a:avLst/>
          </a:prstGeom>
          <a:ln>
            <a:noFill/>
          </a:ln>
          <a:effectLst>
            <a:softEdge rad="112500"/>
          </a:effectLst>
        </p:spPr>
      </p:pic>
      <p:sp>
        <p:nvSpPr>
          <p:cNvPr id="5" name="Прямоугольник 4">
            <a:extLst>
              <a:ext uri="{FF2B5EF4-FFF2-40B4-BE49-F238E27FC236}">
                <a16:creationId xmlns:a16="http://schemas.microsoft.com/office/drawing/2014/main" id="{4D1EEFE9-EF31-4405-AFD0-AF8B877285F2}"/>
              </a:ext>
            </a:extLst>
          </p:cNvPr>
          <p:cNvSpPr/>
          <p:nvPr/>
        </p:nvSpPr>
        <p:spPr>
          <a:xfrm>
            <a:off x="3995936" y="6381328"/>
            <a:ext cx="2376264" cy="307777"/>
          </a:xfrm>
          <a:prstGeom prst="rect">
            <a:avLst/>
          </a:prstGeom>
        </p:spPr>
        <p:txBody>
          <a:bodyPr wrap="square">
            <a:spAutoFit/>
          </a:bodyPr>
          <a:lstStyle/>
          <a:p>
            <a:r>
              <a:rPr lang="ru-RU" sz="1400" b="1" i="1" dirty="0">
                <a:latin typeface="Times New Roman" panose="02020603050405020304" pitchFamily="18" charset="0"/>
                <a:cs typeface="Times New Roman" panose="02020603050405020304" pitchFamily="18" charset="0"/>
              </a:rPr>
              <a:t>                           1986 год</a:t>
            </a:r>
            <a:endParaRPr lang="ru-RU" sz="1400" dirty="0"/>
          </a:p>
        </p:txBody>
      </p:sp>
    </p:spTree>
    <p:extLst>
      <p:ext uri="{BB962C8B-B14F-4D97-AF65-F5344CB8AC3E}">
        <p14:creationId xmlns:p14="http://schemas.microsoft.com/office/powerpoint/2010/main" val="54393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Светлана\Desktop\Новая папка (3)\фон2.jpg"/>
          <p:cNvPicPr>
            <a:picLocks noGrp="1" noChangeAspect="1" noChangeArrowheads="1"/>
          </p:cNvPicPr>
          <p:nvPr>
            <p:ph sz="quarter" idx="1"/>
          </p:nvPr>
        </p:nvPicPr>
        <p:blipFill>
          <a:blip r:embed="rId3" cstate="print"/>
          <a:srcRect/>
          <a:stretch>
            <a:fillRect/>
          </a:stretch>
        </p:blipFill>
        <p:spPr bwMode="auto">
          <a:xfrm>
            <a:off x="0" y="0"/>
            <a:ext cx="9144000" cy="6858000"/>
          </a:xfrm>
          <a:prstGeom prst="rect">
            <a:avLst/>
          </a:prstGeom>
          <a:noFill/>
        </p:spPr>
      </p:pic>
      <p:sp>
        <p:nvSpPr>
          <p:cNvPr id="3" name="Прямоугольник 2">
            <a:extLst>
              <a:ext uri="{FF2B5EF4-FFF2-40B4-BE49-F238E27FC236}">
                <a16:creationId xmlns:a16="http://schemas.microsoft.com/office/drawing/2014/main" id="{B5BAF3A6-5745-4B54-9FE8-6976DF486F0E}"/>
              </a:ext>
            </a:extLst>
          </p:cNvPr>
          <p:cNvSpPr/>
          <p:nvPr/>
        </p:nvSpPr>
        <p:spPr>
          <a:xfrm>
            <a:off x="467544" y="228600"/>
            <a:ext cx="8368608" cy="400110"/>
          </a:xfrm>
          <a:prstGeom prst="rect">
            <a:avLst/>
          </a:prstGeom>
        </p:spPr>
        <p:txBody>
          <a:bodyPr wrap="square">
            <a:spAutoFit/>
          </a:bodyPr>
          <a:lstStyle/>
          <a:p>
            <a:r>
              <a:rPr lang="ru-RU" sz="2000" b="1" i="1" dirty="0">
                <a:latin typeface="Times New Roman" panose="02020603050405020304" pitchFamily="18" charset="0"/>
                <a:cs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8D70F9C6-74B4-41BB-B7ED-2851D4CAE109}"/>
              </a:ext>
            </a:extLst>
          </p:cNvPr>
          <p:cNvSpPr/>
          <p:nvPr/>
        </p:nvSpPr>
        <p:spPr>
          <a:xfrm>
            <a:off x="307432" y="3717032"/>
            <a:ext cx="8657056" cy="2862322"/>
          </a:xfrm>
          <a:prstGeom prst="rect">
            <a:avLst/>
          </a:prstGeom>
        </p:spPr>
        <p:txBody>
          <a:bodyPr wrap="square">
            <a:spAutoFit/>
          </a:bodyPr>
          <a:lstStyle/>
          <a:p>
            <a:endParaRPr lang="ru-RU" dirty="0"/>
          </a:p>
          <a:p>
            <a:r>
              <a:rPr lang="ru-RU" b="1" i="1" dirty="0">
                <a:latin typeface="Times New Roman" panose="02020603050405020304" pitchFamily="18" charset="0"/>
                <a:cs typeface="Times New Roman" panose="02020603050405020304" pitchFamily="18" charset="0"/>
              </a:rPr>
              <a:t>   </a:t>
            </a:r>
          </a:p>
          <a:p>
            <a:endParaRPr lang="ru-RU" b="1" i="1" dirty="0">
              <a:latin typeface="Times New Roman" panose="02020603050405020304" pitchFamily="18" charset="0"/>
              <a:cs typeface="Times New Roman" panose="02020603050405020304" pitchFamily="18" charset="0"/>
            </a:endParaRPr>
          </a:p>
          <a:p>
            <a:endParaRPr lang="ru-RU" b="1" i="1" dirty="0">
              <a:latin typeface="Times New Roman" panose="02020603050405020304" pitchFamily="18" charset="0"/>
              <a:cs typeface="Times New Roman" panose="02020603050405020304" pitchFamily="18" charset="0"/>
            </a:endParaRPr>
          </a:p>
          <a:p>
            <a:endParaRPr lang="ru-RU" b="1" i="1" dirty="0">
              <a:latin typeface="Times New Roman" panose="02020603050405020304" pitchFamily="18" charset="0"/>
              <a:cs typeface="Times New Roman" panose="02020603050405020304" pitchFamily="18" charset="0"/>
            </a:endParaRPr>
          </a:p>
          <a:p>
            <a:endParaRPr lang="ru-RU" b="1" i="1"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К сожалению, в нашем сельском </a:t>
            </a:r>
            <a:r>
              <a:rPr lang="ru-RU" b="1" i="1" dirty="0" err="1">
                <a:latin typeface="Times New Roman" panose="02020603050405020304" pitchFamily="18" charset="0"/>
                <a:cs typeface="Times New Roman" panose="02020603050405020304" pitchFamily="18" charset="0"/>
              </a:rPr>
              <a:t>поселени</a:t>
            </a:r>
            <a:r>
              <a:rPr lang="ru-RU" b="1" i="1" dirty="0">
                <a:latin typeface="Times New Roman" panose="02020603050405020304" pitchFamily="18" charset="0"/>
                <a:cs typeface="Times New Roman" panose="02020603050405020304" pitchFamily="18" charset="0"/>
              </a:rPr>
              <a:t> в настоящее время уже не осталось в живых участников войны. Память о некоторых из них хранится в школьном музее. В разные годы  жили и работали в различных организациях участники сражений Великой Отечественной: </a:t>
            </a:r>
          </a:p>
        </p:txBody>
      </p:sp>
      <p:pic>
        <p:nvPicPr>
          <p:cNvPr id="6" name="Picture 2" descr="C:\Users\Светлана\Desktop\Новая папка (3)\фон2.jpg"/>
          <p:cNvPicPr>
            <a:picLocks noChangeAspect="1" noChangeArrowheads="1"/>
          </p:cNvPicPr>
          <p:nvPr/>
        </p:nvPicPr>
        <p:blipFill>
          <a:blip r:embed="rId3" cstate="print"/>
          <a:srcRect/>
          <a:stretch>
            <a:fillRect/>
          </a:stretch>
        </p:blipFill>
        <p:spPr bwMode="auto">
          <a:xfrm>
            <a:off x="-388641" y="-31359"/>
            <a:ext cx="9540552" cy="6858000"/>
          </a:xfrm>
          <a:prstGeom prst="rect">
            <a:avLst/>
          </a:prstGeom>
          <a:noFill/>
        </p:spPr>
      </p:pic>
      <p:sp>
        <p:nvSpPr>
          <p:cNvPr id="7" name="Прямоугольник 6"/>
          <p:cNvSpPr/>
          <p:nvPr/>
        </p:nvSpPr>
        <p:spPr>
          <a:xfrm>
            <a:off x="-252536" y="188640"/>
            <a:ext cx="9217024" cy="1754326"/>
          </a:xfrm>
          <a:prstGeom prst="rect">
            <a:avLst/>
          </a:prstGeom>
        </p:spPr>
        <p:txBody>
          <a:bodyPr wrap="square">
            <a:spAutoFit/>
          </a:bodyPr>
          <a:lstStyle/>
          <a:p>
            <a:r>
              <a:rPr lang="ru-RU" b="1" i="1" dirty="0">
                <a:solidFill>
                  <a:srgbClr val="333333"/>
                </a:solidFill>
                <a:latin typeface="Times New Roman" pitchFamily="18" charset="0"/>
                <a:cs typeface="Times New Roman" pitchFamily="18" charset="0"/>
              </a:rPr>
              <a:t>                                     </a:t>
            </a:r>
            <a:r>
              <a:rPr lang="ru-RU" sz="2400" b="1" i="1" dirty="0">
                <a:solidFill>
                  <a:srgbClr val="333333"/>
                </a:solidFill>
                <a:latin typeface="Times New Roman" pitchFamily="18" charset="0"/>
                <a:cs typeface="Times New Roman" pitchFamily="18" charset="0"/>
              </a:rPr>
              <a:t>Экспозиция </a:t>
            </a:r>
            <a:r>
              <a:rPr lang="ru-RU" sz="2400" b="1" i="1" dirty="0">
                <a:solidFill>
                  <a:srgbClr val="C00000"/>
                </a:solidFill>
                <a:latin typeface="Times New Roman" pitchFamily="18" charset="0"/>
                <a:cs typeface="Times New Roman" pitchFamily="18" charset="0"/>
              </a:rPr>
              <a:t>«Великая Отечественная»</a:t>
            </a:r>
            <a:br>
              <a:rPr lang="ru-RU" sz="2400" b="1" i="1" dirty="0">
                <a:solidFill>
                  <a:srgbClr val="333333"/>
                </a:solidFill>
                <a:latin typeface="Times New Roman" pitchFamily="18" charset="0"/>
                <a:cs typeface="Times New Roman" pitchFamily="18" charset="0"/>
              </a:rPr>
            </a:br>
            <a:r>
              <a:rPr lang="ru-RU" b="1" i="1" dirty="0">
                <a:solidFill>
                  <a:srgbClr val="333333"/>
                </a:solidFill>
                <a:latin typeface="Times New Roman" pitchFamily="18" charset="0"/>
                <a:cs typeface="Times New Roman" pitchFamily="18" charset="0"/>
              </a:rPr>
              <a:t>    </a:t>
            </a:r>
          </a:p>
          <a:p>
            <a:pPr algn="just"/>
            <a:r>
              <a:rPr lang="ru-RU" b="1" i="1" dirty="0">
                <a:solidFill>
                  <a:srgbClr val="333333"/>
                </a:solidFill>
                <a:latin typeface="Times New Roman" pitchFamily="18" charset="0"/>
                <a:cs typeface="Times New Roman" pitchFamily="18" charset="0"/>
              </a:rPr>
              <a:t>     </a:t>
            </a:r>
            <a:r>
              <a:rPr lang="ru-RU" sz="1600" b="1" i="1" dirty="0">
                <a:solidFill>
                  <a:srgbClr val="333333"/>
                </a:solidFill>
                <a:latin typeface="Times New Roman" pitchFamily="18" charset="0"/>
                <a:cs typeface="Times New Roman" pitchFamily="18" charset="0"/>
              </a:rPr>
              <a:t>С каждым годом – все дальше от нас героические и трагические годы Великой Отечественной войны. Эта война была одним из самых тягчайших испытаний, которое с честью выдержала наша страна. Наш долг – хранить память об этом подвиге, уважение к стойкости, мужеству, беззаветной любви к своему Отечеству и передать это следующим поколениям.</a:t>
            </a:r>
            <a:endParaRPr lang="ru-RU" sz="1600" dirty="0"/>
          </a:p>
        </p:txBody>
      </p:sp>
      <p:pic>
        <p:nvPicPr>
          <p:cNvPr id="8" name="Picture 2" descr="C:\Users\Светлана\Desktop\МУЗЕЙ конкурс\фото музея\IMG_20230327_150306_92.jpg"/>
          <p:cNvPicPr>
            <a:picLocks noChangeAspect="1" noChangeArrowheads="1"/>
          </p:cNvPicPr>
          <p:nvPr/>
        </p:nvPicPr>
        <p:blipFill>
          <a:blip r:embed="rId4" cstate="print"/>
          <a:srcRect/>
          <a:stretch>
            <a:fillRect/>
          </a:stretch>
        </p:blipFill>
        <p:spPr bwMode="auto">
          <a:xfrm>
            <a:off x="0" y="2564904"/>
            <a:ext cx="2051720" cy="4014449"/>
          </a:xfrm>
          <a:prstGeom prst="rect">
            <a:avLst/>
          </a:prstGeom>
          <a:ln>
            <a:noFill/>
          </a:ln>
          <a:effectLst>
            <a:softEdge rad="112500"/>
          </a:effectLst>
        </p:spPr>
      </p:pic>
      <p:pic>
        <p:nvPicPr>
          <p:cNvPr id="1027" name="Picture 3" descr="C:\Users\Светлана\Desktop\МУЗЕЙ конкурс\фото музея\IMG_20230327_150254_764.jpg"/>
          <p:cNvPicPr>
            <a:picLocks noChangeAspect="1" noChangeArrowheads="1"/>
          </p:cNvPicPr>
          <p:nvPr/>
        </p:nvPicPr>
        <p:blipFill>
          <a:blip r:embed="rId5" cstate="print"/>
          <a:srcRect/>
          <a:stretch>
            <a:fillRect/>
          </a:stretch>
        </p:blipFill>
        <p:spPr bwMode="auto">
          <a:xfrm>
            <a:off x="2195736" y="2564904"/>
            <a:ext cx="3816424" cy="4014449"/>
          </a:xfrm>
          <a:prstGeom prst="rect">
            <a:avLst/>
          </a:prstGeom>
          <a:ln>
            <a:noFill/>
          </a:ln>
          <a:effectLst>
            <a:softEdge rad="112500"/>
          </a:effectLst>
        </p:spPr>
      </p:pic>
      <p:sp>
        <p:nvSpPr>
          <p:cNvPr id="11" name="Прямоугольник 10"/>
          <p:cNvSpPr/>
          <p:nvPr/>
        </p:nvSpPr>
        <p:spPr>
          <a:xfrm>
            <a:off x="2286000" y="3212975"/>
            <a:ext cx="4572000" cy="369332"/>
          </a:xfrm>
          <a:prstGeom prst="rect">
            <a:avLst/>
          </a:prstGeom>
        </p:spPr>
        <p:txBody>
          <a:bodyPr wrap="square">
            <a:spAutoFit/>
          </a:bodyPr>
          <a:lstStyle/>
          <a:p>
            <a:endParaRPr lang="ru-RU" dirty="0"/>
          </a:p>
        </p:txBody>
      </p:sp>
      <p:pic>
        <p:nvPicPr>
          <p:cNvPr id="1026" name="Picture 2" descr="C:\Users\Светлана\Desktop\МУЗЕЙ конкурс\фото музея\IMG_20230327_150934_337.jpg"/>
          <p:cNvPicPr>
            <a:picLocks noChangeAspect="1" noChangeArrowheads="1"/>
          </p:cNvPicPr>
          <p:nvPr/>
        </p:nvPicPr>
        <p:blipFill>
          <a:blip r:embed="rId6" cstate="print"/>
          <a:srcRect/>
          <a:stretch>
            <a:fillRect/>
          </a:stretch>
        </p:blipFill>
        <p:spPr bwMode="auto">
          <a:xfrm>
            <a:off x="6372200" y="2636912"/>
            <a:ext cx="2476210" cy="388843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1"/>
            <a:ext cx="9144000" cy="6950077"/>
          </a:xfrm>
          <a:prstGeom prst="rect">
            <a:avLst/>
          </a:prstGeom>
          <a:noFill/>
        </p:spPr>
      </p:pic>
      <p:sp>
        <p:nvSpPr>
          <p:cNvPr id="5" name="Прямоугольник 4">
            <a:extLst>
              <a:ext uri="{FF2B5EF4-FFF2-40B4-BE49-F238E27FC236}">
                <a16:creationId xmlns:a16="http://schemas.microsoft.com/office/drawing/2014/main" id="{5EF6ADC4-3902-4F85-B657-FA07030BB246}"/>
              </a:ext>
            </a:extLst>
          </p:cNvPr>
          <p:cNvSpPr/>
          <p:nvPr/>
        </p:nvSpPr>
        <p:spPr>
          <a:xfrm>
            <a:off x="301752" y="404664"/>
            <a:ext cx="8534400" cy="3416320"/>
          </a:xfrm>
          <a:prstGeom prst="rect">
            <a:avLst/>
          </a:prstGeom>
        </p:spPr>
        <p:txBody>
          <a:bodyPr wrap="square">
            <a:spAutoFit/>
          </a:bodyPr>
          <a:lstStyle/>
          <a:p>
            <a:pPr algn="just"/>
            <a:r>
              <a:rPr lang="ru-RU" dirty="0">
                <a:solidFill>
                  <a:srgbClr val="000000"/>
                </a:solidFill>
                <a:latin typeface="PTSerif"/>
              </a:rPr>
              <a:t>    </a:t>
            </a: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a:p>
            <a:pPr algn="just"/>
            <a:endParaRPr lang="ru-RU" i="1" dirty="0">
              <a:solidFill>
                <a:srgbClr val="000000"/>
              </a:solidFill>
              <a:latin typeface="PTSerif"/>
              <a:cs typeface="Times New Roman" panose="02020603050405020304" pitchFamily="18" charset="0"/>
            </a:endParaRPr>
          </a:p>
        </p:txBody>
      </p:sp>
      <p:sp>
        <p:nvSpPr>
          <p:cNvPr id="6" name="Прямоугольник 5"/>
          <p:cNvSpPr/>
          <p:nvPr/>
        </p:nvSpPr>
        <p:spPr>
          <a:xfrm>
            <a:off x="173416" y="332656"/>
            <a:ext cx="8662736" cy="923330"/>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Макет обелиска «Вечный огонь» , «Воин-освободитель», панорама боевых сражений, Знамя Победы, флаг СССР</a:t>
            </a:r>
          </a:p>
          <a:p>
            <a:endParaRPr lang="ru-RU" b="1" i="1" dirty="0">
              <a:latin typeface="Times New Roman" panose="02020603050405020304" pitchFamily="18" charset="0"/>
              <a:cs typeface="Times New Roman" panose="02020603050405020304" pitchFamily="18" charset="0"/>
            </a:endParaRPr>
          </a:p>
        </p:txBody>
      </p:sp>
      <p:pic>
        <p:nvPicPr>
          <p:cNvPr id="1027" name="Picture 3" descr="C:\Users\Светлана\Desktop\МУЗЕЙ конкурс\фото музея\IMG_20230327_150806_924.jpg"/>
          <p:cNvPicPr>
            <a:picLocks noChangeAspect="1" noChangeArrowheads="1"/>
          </p:cNvPicPr>
          <p:nvPr/>
        </p:nvPicPr>
        <p:blipFill>
          <a:blip r:embed="rId3" cstate="print"/>
          <a:srcRect/>
          <a:stretch>
            <a:fillRect/>
          </a:stretch>
        </p:blipFill>
        <p:spPr bwMode="auto">
          <a:xfrm>
            <a:off x="122461" y="922092"/>
            <a:ext cx="2865363" cy="3816424"/>
          </a:xfrm>
          <a:prstGeom prst="rect">
            <a:avLst/>
          </a:prstGeom>
          <a:ln>
            <a:noFill/>
          </a:ln>
          <a:effectLst>
            <a:softEdge rad="112500"/>
          </a:effectLst>
        </p:spPr>
      </p:pic>
      <p:pic>
        <p:nvPicPr>
          <p:cNvPr id="1028" name="Picture 4" descr="C:\Users\Светлана\Desktop\МУЗЕЙ конкурс\фото музея\IMG_20230327_150834_546.jpg"/>
          <p:cNvPicPr>
            <a:picLocks noChangeAspect="1" noChangeArrowheads="1"/>
          </p:cNvPicPr>
          <p:nvPr/>
        </p:nvPicPr>
        <p:blipFill>
          <a:blip r:embed="rId4" cstate="print"/>
          <a:srcRect/>
          <a:stretch>
            <a:fillRect/>
          </a:stretch>
        </p:blipFill>
        <p:spPr bwMode="auto">
          <a:xfrm>
            <a:off x="2771800" y="1340767"/>
            <a:ext cx="2448272" cy="3613787"/>
          </a:xfrm>
          <a:prstGeom prst="rect">
            <a:avLst/>
          </a:prstGeom>
          <a:ln>
            <a:noFill/>
          </a:ln>
          <a:effectLst>
            <a:softEdge rad="112500"/>
          </a:effectLst>
        </p:spPr>
      </p:pic>
      <p:pic>
        <p:nvPicPr>
          <p:cNvPr id="1029" name="Picture 5" descr="C:\Users\Светлана\Desktop\МУЗЕЙ конкурс\фото музея\IMG_20230327_151014_008.jpg"/>
          <p:cNvPicPr>
            <a:picLocks noChangeAspect="1" noChangeArrowheads="1"/>
          </p:cNvPicPr>
          <p:nvPr/>
        </p:nvPicPr>
        <p:blipFill>
          <a:blip r:embed="rId5" cstate="print"/>
          <a:srcRect/>
          <a:stretch>
            <a:fillRect/>
          </a:stretch>
        </p:blipFill>
        <p:spPr bwMode="auto">
          <a:xfrm>
            <a:off x="5430760" y="920267"/>
            <a:ext cx="3384376" cy="2580740"/>
          </a:xfrm>
          <a:prstGeom prst="rect">
            <a:avLst/>
          </a:prstGeom>
          <a:ln>
            <a:noFill/>
          </a:ln>
          <a:effectLst>
            <a:softEdge rad="112500"/>
          </a:effectLst>
        </p:spPr>
      </p:pic>
      <p:pic>
        <p:nvPicPr>
          <p:cNvPr id="1030" name="Picture 6" descr="C:\Users\Светлана\Desktop\МУЗЕЙ конкурс\фото музея\IMG_20230327_151035_520.jpg"/>
          <p:cNvPicPr>
            <a:picLocks noChangeAspect="1" noChangeArrowheads="1"/>
          </p:cNvPicPr>
          <p:nvPr/>
        </p:nvPicPr>
        <p:blipFill>
          <a:blip r:embed="rId6" cstate="print"/>
          <a:srcRect/>
          <a:stretch>
            <a:fillRect/>
          </a:stretch>
        </p:blipFill>
        <p:spPr bwMode="auto">
          <a:xfrm>
            <a:off x="6397961" y="3911791"/>
            <a:ext cx="2289854" cy="2879237"/>
          </a:xfrm>
          <a:prstGeom prst="rect">
            <a:avLst/>
          </a:prstGeom>
          <a:ln>
            <a:noFill/>
          </a:ln>
          <a:effectLst>
            <a:softEdge rad="112500"/>
          </a:effectLst>
        </p:spPr>
      </p:pic>
      <p:pic>
        <p:nvPicPr>
          <p:cNvPr id="1031" name="Picture 7" descr="C:\Users\Светлана\Desktop\МУЗЕЙ конкурс\фото музея\IMG_20230327_151136_667.jpg"/>
          <p:cNvPicPr>
            <a:picLocks noChangeAspect="1" noChangeArrowheads="1"/>
          </p:cNvPicPr>
          <p:nvPr/>
        </p:nvPicPr>
        <p:blipFill>
          <a:blip r:embed="rId7" cstate="print"/>
          <a:srcRect/>
          <a:stretch>
            <a:fillRect/>
          </a:stretch>
        </p:blipFill>
        <p:spPr bwMode="auto">
          <a:xfrm>
            <a:off x="4211960" y="3861048"/>
            <a:ext cx="2160240" cy="2996952"/>
          </a:xfrm>
          <a:prstGeom prst="rect">
            <a:avLst/>
          </a:prstGeom>
          <a:ln>
            <a:noFill/>
          </a:ln>
          <a:effectLst>
            <a:softEdge rad="112500"/>
          </a:effectLst>
        </p:spPr>
      </p:pic>
      <p:sp>
        <p:nvSpPr>
          <p:cNvPr id="3" name="Прямоугольник 2">
            <a:extLst>
              <a:ext uri="{FF2B5EF4-FFF2-40B4-BE49-F238E27FC236}">
                <a16:creationId xmlns:a16="http://schemas.microsoft.com/office/drawing/2014/main" id="{2A4645E2-1C8C-4452-8685-F42CB50AA281}"/>
              </a:ext>
            </a:extLst>
          </p:cNvPr>
          <p:cNvSpPr/>
          <p:nvPr/>
        </p:nvSpPr>
        <p:spPr>
          <a:xfrm>
            <a:off x="1835696" y="5517234"/>
            <a:ext cx="4680520" cy="1200329"/>
          </a:xfrm>
          <a:prstGeom prst="rect">
            <a:avLst/>
          </a:prstGeom>
        </p:spPr>
        <p:txBody>
          <a:bodyPr wrap="square">
            <a:spAutoFit/>
          </a:bodyPr>
          <a:lstStyle/>
          <a:p>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Зна́мя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Побе́ды</a:t>
            </a:r>
            <a:r>
              <a:rPr lang="ru-RU" sz="1200" b="1" i="1" dirty="0">
                <a:latin typeface="Times New Roman" panose="02020603050405020304" pitchFamily="18" charset="0"/>
                <a:cs typeface="Times New Roman" panose="02020603050405020304" pitchFamily="18" charset="0"/>
              </a:rPr>
              <a:t> — </a:t>
            </a:r>
            <a:r>
              <a:rPr lang="ru-RU" sz="1200" b="1" i="1" dirty="0">
                <a:latin typeface="Times New Roman" panose="02020603050405020304" pitchFamily="18" charset="0"/>
                <a:cs typeface="Times New Roman" panose="02020603050405020304" pitchFamily="18" charset="0"/>
                <a:hlinkClick r:id="rId8" tooltip="Штурм (атака)">
                  <a:extLst>
                    <a:ext uri="{A12FA001-AC4F-418D-AE19-62706E023703}">
                      <ahyp:hlinkClr xmlns:ahyp="http://schemas.microsoft.com/office/drawing/2018/hyperlinkcolor" val="tx"/>
                    </a:ext>
                  </a:extLst>
                </a:hlinkClick>
              </a:rPr>
              <a:t>штурмовой</a:t>
            </a:r>
            <a:r>
              <a:rPr lang="ru-RU" sz="1200" b="1"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hlinkClick r:id="rId9" tooltip="Знамя">
                  <a:extLst>
                    <a:ext uri="{A12FA001-AC4F-418D-AE19-62706E023703}">
                      <ahyp:hlinkClr xmlns:ahyp="http://schemas.microsoft.com/office/drawing/2018/hyperlinkcolor" val="tx"/>
                    </a:ext>
                  </a:extLst>
                </a:hlinkClick>
              </a:rPr>
              <a:t>флаг</a:t>
            </a:r>
            <a:r>
              <a:rPr lang="ru-RU" sz="1200" b="1" i="1" dirty="0">
                <a:latin typeface="Times New Roman" panose="02020603050405020304" pitchFamily="18" charset="0"/>
                <a:cs typeface="Times New Roman" panose="02020603050405020304" pitchFamily="18" charset="0"/>
              </a:rPr>
              <a:t> </a:t>
            </a:r>
            <a:r>
              <a:rPr lang="ru-RU" sz="1200" b="1" i="1" u="sng"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150-й ордена Кутузова II степени </a:t>
            </a:r>
            <a:r>
              <a:rPr lang="ru-RU" sz="1200" b="1" i="1" u="sng" dirty="0" err="1">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Идрицкой</a:t>
            </a:r>
            <a:r>
              <a:rPr lang="ru-RU" sz="1200" b="1" i="1" u="sng"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 стрелковой дивизии</a:t>
            </a:r>
            <a:r>
              <a:rPr lang="ru-RU" sz="1200" b="1" i="1" dirty="0">
                <a:latin typeface="Times New Roman" panose="02020603050405020304" pitchFamily="18" charset="0"/>
                <a:cs typeface="Times New Roman" panose="02020603050405020304" pitchFamily="18" charset="0"/>
              </a:rPr>
              <a:t>, водружённый </a:t>
            </a:r>
            <a:r>
              <a:rPr lang="ru-RU" sz="1200" b="1" i="1" dirty="0">
                <a:latin typeface="Times New Roman" panose="02020603050405020304" pitchFamily="18" charset="0"/>
                <a:cs typeface="Times New Roman" panose="02020603050405020304" pitchFamily="18" charset="0"/>
                <a:hlinkClick r:id="rId11" tooltip="1 мая">
                  <a:extLst>
                    <a:ext uri="{A12FA001-AC4F-418D-AE19-62706E023703}">
                      <ahyp:hlinkClr xmlns:ahyp="http://schemas.microsoft.com/office/drawing/2018/hyperlinkcolor" val="tx"/>
                    </a:ext>
                  </a:extLst>
                </a:hlinkClick>
              </a:rPr>
              <a:t>1 мая</a:t>
            </a:r>
            <a:r>
              <a:rPr lang="ru-RU" sz="1200" b="1"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hlinkClick r:id="rId12" tooltip="1945 год">
                  <a:extLst>
                    <a:ext uri="{A12FA001-AC4F-418D-AE19-62706E023703}">
                      <ahyp:hlinkClr xmlns:ahyp="http://schemas.microsoft.com/office/drawing/2018/hyperlinkcolor" val="tx"/>
                    </a:ext>
                  </a:extLst>
                </a:hlinkClick>
              </a:rPr>
              <a:t>1945 года</a:t>
            </a:r>
            <a:r>
              <a:rPr lang="ru-RU" sz="1200" b="1" i="1" dirty="0">
                <a:latin typeface="Times New Roman" panose="02020603050405020304" pitchFamily="18" charset="0"/>
                <a:cs typeface="Times New Roman" panose="02020603050405020304" pitchFamily="18" charset="0"/>
              </a:rPr>
              <a:t> на крыше </a:t>
            </a:r>
            <a:r>
              <a:rPr lang="ru-RU" sz="1200" b="1" i="1" dirty="0">
                <a:latin typeface="Times New Roman" panose="02020603050405020304" pitchFamily="18" charset="0"/>
                <a:cs typeface="Times New Roman" panose="02020603050405020304" pitchFamily="18" charset="0"/>
                <a:hlinkClick r:id="rId13" tooltip="Рейхстаг (здание)">
                  <a:extLst>
                    <a:ext uri="{A12FA001-AC4F-418D-AE19-62706E023703}">
                      <ahyp:hlinkClr xmlns:ahyp="http://schemas.microsoft.com/office/drawing/2018/hyperlinkcolor" val="tx"/>
                    </a:ext>
                  </a:extLst>
                </a:hlinkClick>
              </a:rPr>
              <a:t>здания рейхстага</a:t>
            </a:r>
            <a:r>
              <a:rPr lang="ru-RU" sz="1200" b="1" i="1" dirty="0">
                <a:latin typeface="Times New Roman" panose="02020603050405020304" pitchFamily="18" charset="0"/>
                <a:cs typeface="Times New Roman" panose="02020603050405020304" pitchFamily="18" charset="0"/>
              </a:rPr>
              <a:t> в </a:t>
            </a:r>
            <a:r>
              <a:rPr lang="ru-RU" sz="1200" b="1" i="1" dirty="0">
                <a:latin typeface="Times New Roman" panose="02020603050405020304" pitchFamily="18" charset="0"/>
                <a:cs typeface="Times New Roman" panose="02020603050405020304" pitchFamily="18" charset="0"/>
                <a:hlinkClick r:id="rId14" tooltip="Город">
                  <a:extLst>
                    <a:ext uri="{A12FA001-AC4F-418D-AE19-62706E023703}">
                      <ahyp:hlinkClr xmlns:ahyp="http://schemas.microsoft.com/office/drawing/2018/hyperlinkcolor" val="tx"/>
                    </a:ext>
                  </a:extLst>
                </a:hlinkClick>
              </a:rPr>
              <a:t>городе</a:t>
            </a:r>
            <a:r>
              <a:rPr lang="ru-RU" sz="1200" b="1"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hlinkClick r:id="rId15" tooltip="Берлин">
                  <a:extLst>
                    <a:ext uri="{A12FA001-AC4F-418D-AE19-62706E023703}">
                      <ahyp:hlinkClr xmlns:ahyp="http://schemas.microsoft.com/office/drawing/2018/hyperlinkcolor" val="tx"/>
                    </a:ext>
                  </a:extLst>
                </a:hlinkClick>
              </a:rPr>
              <a:t>Берлине</a:t>
            </a:r>
            <a:r>
              <a:rPr lang="ru-RU" sz="1200" b="1" i="1" baseline="30000" dirty="0">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[1]</a:t>
            </a:r>
            <a:r>
              <a:rPr lang="ru-RU" sz="1200" b="1" i="1" dirty="0">
                <a:latin typeface="Times New Roman" panose="02020603050405020304" pitchFamily="18" charset="0"/>
                <a:cs typeface="Times New Roman" panose="02020603050405020304" pitchFamily="18" charset="0"/>
              </a:rPr>
              <a:t> военнослужащими </a:t>
            </a:r>
            <a:r>
              <a:rPr lang="ru-RU" sz="1200" b="1" i="1" dirty="0">
                <a:latin typeface="Times New Roman" panose="02020603050405020304" pitchFamily="18" charset="0"/>
                <a:cs typeface="Times New Roman" panose="02020603050405020304" pitchFamily="18" charset="0"/>
                <a:hlinkClick r:id="rId17" tooltip="Красная Армия">
                  <a:extLst>
                    <a:ext uri="{A12FA001-AC4F-418D-AE19-62706E023703}">
                      <ahyp:hlinkClr xmlns:ahyp="http://schemas.microsoft.com/office/drawing/2018/hyperlinkcolor" val="tx"/>
                    </a:ext>
                  </a:extLst>
                </a:hlinkClick>
              </a:rPr>
              <a:t>Красной Армии</a:t>
            </a:r>
            <a:r>
              <a:rPr lang="ru-RU" sz="1200" b="1"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hlinkClick r:id="rId18" tooltip="Берест, Алексей Прокофьевич">
                  <a:extLst>
                    <a:ext uri="{A12FA001-AC4F-418D-AE19-62706E023703}">
                      <ahyp:hlinkClr xmlns:ahyp="http://schemas.microsoft.com/office/drawing/2018/hyperlinkcolor" val="tx"/>
                    </a:ext>
                  </a:extLst>
                </a:hlinkClick>
              </a:rPr>
              <a:t>Алексеем Берестом</a:t>
            </a:r>
            <a:r>
              <a:rPr lang="ru-RU" sz="1200" b="1"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hlinkClick r:id="rId19" tooltip="Егоров, Михаил Алексеевич">
                  <a:extLst>
                    <a:ext uri="{A12FA001-AC4F-418D-AE19-62706E023703}">
                      <ahyp:hlinkClr xmlns:ahyp="http://schemas.microsoft.com/office/drawing/2018/hyperlinkcolor" val="tx"/>
                    </a:ext>
                  </a:extLst>
                </a:hlinkClick>
              </a:rPr>
              <a:t>Михаилом Егоровым</a:t>
            </a:r>
            <a:r>
              <a:rPr lang="ru-RU" sz="1200" b="1" i="1" dirty="0">
                <a:latin typeface="Times New Roman" panose="02020603050405020304" pitchFamily="18" charset="0"/>
                <a:cs typeface="Times New Roman" panose="02020603050405020304" pitchFamily="18" charset="0"/>
              </a:rPr>
              <a:t> и </a:t>
            </a:r>
            <a:r>
              <a:rPr lang="ru-RU" sz="1200" b="1" i="1" dirty="0">
                <a:latin typeface="Times New Roman" panose="02020603050405020304" pitchFamily="18" charset="0"/>
                <a:cs typeface="Times New Roman" panose="02020603050405020304" pitchFamily="18" charset="0"/>
                <a:hlinkClick r:id="rId20" tooltip="Кантария, Мелитон Варламович">
                  <a:extLst>
                    <a:ext uri="{A12FA001-AC4F-418D-AE19-62706E023703}">
                      <ahyp:hlinkClr xmlns:ahyp="http://schemas.microsoft.com/office/drawing/2018/hyperlinkcolor" val="tx"/>
                    </a:ext>
                  </a:extLst>
                </a:hlinkClick>
              </a:rPr>
              <a:t>Мелитоном </a:t>
            </a:r>
            <a:r>
              <a:rPr lang="ru-RU" sz="1200" b="1" i="1" dirty="0" err="1">
                <a:latin typeface="Times New Roman" panose="02020603050405020304" pitchFamily="18" charset="0"/>
                <a:cs typeface="Times New Roman" panose="02020603050405020304" pitchFamily="18" charset="0"/>
                <a:hlinkClick r:id="rId20" tooltip="Кантария, Мелитон Варламович">
                  <a:extLst>
                    <a:ext uri="{A12FA001-AC4F-418D-AE19-62706E023703}">
                      <ahyp:hlinkClr xmlns:ahyp="http://schemas.microsoft.com/office/drawing/2018/hyperlinkcolor" val="tx"/>
                    </a:ext>
                  </a:extLst>
                </a:hlinkClick>
              </a:rPr>
              <a:t>Кантария</a:t>
            </a:r>
            <a:r>
              <a:rPr lang="ru-RU" sz="1200" b="1" i="1"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814A59AE-887B-4279-8ECF-7EAFC64DB862}"/>
              </a:ext>
            </a:extLst>
          </p:cNvPr>
          <p:cNvSpPr/>
          <p:nvPr/>
        </p:nvSpPr>
        <p:spPr>
          <a:xfrm>
            <a:off x="173416" y="4397048"/>
            <a:ext cx="4182560" cy="1169551"/>
          </a:xfrm>
          <a:prstGeom prst="rect">
            <a:avLst/>
          </a:prstGeom>
        </p:spPr>
        <p:txBody>
          <a:bodyPr wrap="square">
            <a:spAutoFit/>
          </a:bodyPr>
          <a:lstStyle/>
          <a:p>
            <a:r>
              <a:rPr lang="ru-RU" sz="1200" b="1" i="1" dirty="0">
                <a:solidFill>
                  <a:schemeClr val="bg1"/>
                </a:solidFill>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a:t>
            </a:r>
            <a:r>
              <a:rPr lang="ru-RU" sz="1400" b="1" i="1" dirty="0" err="1">
                <a:latin typeface="Times New Roman" panose="02020603050405020304" pitchFamily="18" charset="0"/>
                <a:cs typeface="Times New Roman" panose="02020603050405020304" pitchFamily="18" charset="0"/>
              </a:rPr>
              <a:t>Во́ин-освободи́тель</a:t>
            </a:r>
            <a:r>
              <a:rPr lang="ru-RU" sz="1400" b="1" i="1" dirty="0">
                <a:latin typeface="Times New Roman" panose="02020603050405020304" pitchFamily="18" charset="0"/>
                <a:cs typeface="Times New Roman" panose="02020603050405020304" pitchFamily="18" charset="0"/>
              </a:rPr>
              <a:t>» — </a:t>
            </a:r>
            <a:r>
              <a:rPr lang="ru-RU" sz="1400" b="1" i="1" dirty="0">
                <a:latin typeface="Times New Roman" panose="02020603050405020304" pitchFamily="18" charset="0"/>
                <a:cs typeface="Times New Roman" panose="02020603050405020304" pitchFamily="18" charset="0"/>
                <a:hlinkClick r:id="rId21" tooltip="Монумент">
                  <a:extLst>
                    <a:ext uri="{A12FA001-AC4F-418D-AE19-62706E023703}">
                      <ahyp:hlinkClr xmlns:ahyp="http://schemas.microsoft.com/office/drawing/2018/hyperlinkcolor" val="tx"/>
                    </a:ext>
                  </a:extLst>
                </a:hlinkClick>
              </a:rPr>
              <a:t>монумент</a:t>
            </a:r>
            <a:r>
              <a:rPr lang="ru-RU" sz="1400" b="1" i="1" dirty="0">
                <a:latin typeface="Times New Roman" panose="02020603050405020304" pitchFamily="18" charset="0"/>
                <a:cs typeface="Times New Roman" panose="02020603050405020304" pitchFamily="18" charset="0"/>
              </a:rPr>
              <a:t> павшим в </a:t>
            </a:r>
            <a:r>
              <a:rPr lang="ru-RU" sz="1400" b="1" i="1" dirty="0">
                <a:latin typeface="Times New Roman" panose="02020603050405020304" pitchFamily="18" charset="0"/>
                <a:cs typeface="Times New Roman" panose="02020603050405020304" pitchFamily="18" charset="0"/>
                <a:hlinkClick r:id="rId22" tooltip="Штурм Берлина">
                  <a:extLst>
                    <a:ext uri="{A12FA001-AC4F-418D-AE19-62706E023703}">
                      <ahyp:hlinkClr xmlns:ahyp="http://schemas.microsoft.com/office/drawing/2018/hyperlinkcolor" val="tx"/>
                    </a:ext>
                  </a:extLst>
                </a:hlinkClick>
              </a:rPr>
              <a:t>боях за Берлин</a:t>
            </a:r>
            <a:r>
              <a:rPr lang="ru-RU" sz="1400" b="1" i="1" dirty="0">
                <a:latin typeface="Times New Roman" panose="02020603050405020304" pitchFamily="18" charset="0"/>
                <a:cs typeface="Times New Roman" panose="02020603050405020304" pitchFamily="18" charset="0"/>
              </a:rPr>
              <a:t> советским воинам на военном мемориале в </a:t>
            </a:r>
            <a:r>
              <a:rPr lang="ru-RU" sz="1400" b="1" i="1" dirty="0" err="1">
                <a:latin typeface="Times New Roman" panose="02020603050405020304" pitchFamily="18" charset="0"/>
                <a:cs typeface="Times New Roman" panose="02020603050405020304" pitchFamily="18" charset="0"/>
                <a:hlinkClick r:id="rId23" tooltip="Трептов-парк">
                  <a:extLst>
                    <a:ext uri="{A12FA001-AC4F-418D-AE19-62706E023703}">
                      <ahyp:hlinkClr xmlns:ahyp="http://schemas.microsoft.com/office/drawing/2018/hyperlinkcolor" val="tx"/>
                    </a:ext>
                  </a:extLst>
                </a:hlinkClick>
              </a:rPr>
              <a:t>Трептов</a:t>
            </a:r>
            <a:r>
              <a:rPr lang="ru-RU" sz="1400" b="1" i="1" dirty="0">
                <a:latin typeface="Times New Roman" panose="02020603050405020304" pitchFamily="18" charset="0"/>
                <a:cs typeface="Times New Roman" panose="02020603050405020304" pitchFamily="18" charset="0"/>
                <a:hlinkClick r:id="rId23" tooltip="Трептов-парк">
                  <a:extLst>
                    <a:ext uri="{A12FA001-AC4F-418D-AE19-62706E023703}">
                      <ahyp:hlinkClr xmlns:ahyp="http://schemas.microsoft.com/office/drawing/2018/hyperlinkcolor" val="tx"/>
                    </a:ext>
                  </a:extLst>
                </a:hlinkClick>
              </a:rPr>
              <a:t>-парке</a:t>
            </a:r>
            <a:r>
              <a:rPr lang="ru-RU" sz="1400" b="1" i="1" dirty="0">
                <a:latin typeface="Times New Roman" panose="02020603050405020304" pitchFamily="18" charset="0"/>
                <a:cs typeface="Times New Roman" panose="02020603050405020304" pitchFamily="18" charset="0"/>
              </a:rPr>
              <a:t> в </a:t>
            </a:r>
            <a:r>
              <a:rPr lang="ru-RU" sz="1400" b="1" i="1" dirty="0">
                <a:latin typeface="Times New Roman" panose="02020603050405020304" pitchFamily="18" charset="0"/>
                <a:cs typeface="Times New Roman" panose="02020603050405020304" pitchFamily="18" charset="0"/>
                <a:hlinkClick r:id="rId15" tooltip="Берлин">
                  <a:extLst>
                    <a:ext uri="{A12FA001-AC4F-418D-AE19-62706E023703}">
                      <ahyp:hlinkClr xmlns:ahyp="http://schemas.microsoft.com/office/drawing/2018/hyperlinkcolor" val="tx"/>
                    </a:ext>
                  </a:extLst>
                </a:hlinkClick>
              </a:rPr>
              <a:t>Берлине</a:t>
            </a:r>
            <a:r>
              <a:rPr lang="ru-RU" sz="1400" b="1" i="1" dirty="0">
                <a:latin typeface="Times New Roman" panose="02020603050405020304" pitchFamily="18" charset="0"/>
                <a:cs typeface="Times New Roman" panose="02020603050405020304" pitchFamily="18" charset="0"/>
              </a:rPr>
              <a:t>.</a:t>
            </a:r>
          </a:p>
          <a:p>
            <a:r>
              <a:rPr lang="ru-RU" sz="1400" b="1" i="1" dirty="0">
                <a:latin typeface="Times New Roman" panose="02020603050405020304" pitchFamily="18" charset="0"/>
                <a:cs typeface="Times New Roman" panose="02020603050405020304" pitchFamily="18" charset="0"/>
              </a:rPr>
              <a:t>   Вечный огонь-</a:t>
            </a:r>
            <a:r>
              <a:rPr lang="ru-RU" sz="1400" b="1" i="1" dirty="0" err="1">
                <a:latin typeface="Times New Roman" panose="02020603050405020304" pitchFamily="18" charset="0"/>
                <a:cs typeface="Times New Roman" panose="02020603050405020304" pitchFamily="18" charset="0"/>
              </a:rPr>
              <a:t>симвл</a:t>
            </a:r>
            <a:r>
              <a:rPr lang="ru-RU" sz="1400" b="1" i="1" dirty="0">
                <a:latin typeface="Times New Roman" panose="02020603050405020304" pitchFamily="18" charset="0"/>
                <a:cs typeface="Times New Roman" panose="02020603050405020304" pitchFamily="18" charset="0"/>
              </a:rPr>
              <a:t> памяти о павших героях, подвигах, жертвах фашизма.</a:t>
            </a:r>
          </a:p>
        </p:txBody>
      </p:sp>
      <p:sp>
        <p:nvSpPr>
          <p:cNvPr id="7" name="Прямоугольник 6">
            <a:extLst>
              <a:ext uri="{FF2B5EF4-FFF2-40B4-BE49-F238E27FC236}">
                <a16:creationId xmlns:a16="http://schemas.microsoft.com/office/drawing/2014/main" id="{05878BD0-3A06-45EE-8A57-33DEB7CC3634}"/>
              </a:ext>
            </a:extLst>
          </p:cNvPr>
          <p:cNvSpPr/>
          <p:nvPr/>
        </p:nvSpPr>
        <p:spPr>
          <a:xfrm>
            <a:off x="5796136" y="2912171"/>
            <a:ext cx="3133076" cy="738664"/>
          </a:xfrm>
          <a:prstGeom prst="rect">
            <a:avLst/>
          </a:prstGeom>
        </p:spPr>
        <p:txBody>
          <a:bodyPr wrap="square">
            <a:spAutoFit/>
          </a:bodyPr>
          <a:lstStyle/>
          <a:p>
            <a:r>
              <a:rPr lang="ru-RU" sz="1400" b="1" i="1" dirty="0">
                <a:solidFill>
                  <a:srgbClr val="000000"/>
                </a:solidFill>
                <a:latin typeface="Times New Roman" panose="02020603050405020304" pitchFamily="18" charset="0"/>
                <a:cs typeface="Times New Roman" panose="02020603050405020304" pitchFamily="18" charset="0"/>
              </a:rPr>
              <a:t>Панорама, отражающая события Великой Отечественной войны                               </a:t>
            </a:r>
            <a:r>
              <a:rPr lang="ru-RU" sz="1400" i="1" dirty="0">
                <a:solidFill>
                  <a:srgbClr val="000000"/>
                </a:solidFill>
                <a:latin typeface="Times New Roman" panose="02020603050405020304" pitchFamily="18" charset="0"/>
                <a:cs typeface="Times New Roman" panose="02020603050405020304" pitchFamily="18" charset="0"/>
              </a:rPr>
              <a:t>                              (</a:t>
            </a:r>
            <a:r>
              <a:rPr lang="ru-RU" sz="1200" i="1" dirty="0">
                <a:solidFill>
                  <a:srgbClr val="000000"/>
                </a:solidFill>
                <a:latin typeface="Times New Roman" panose="02020603050405020304" pitchFamily="18" charset="0"/>
                <a:cs typeface="Times New Roman" panose="02020603050405020304" pitchFamily="18" charset="0"/>
              </a:rPr>
              <a:t>Автор Евграфов С.А)</a:t>
            </a:r>
            <a:endParaRPr lang="ru-RU" sz="1400" i="1"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3381B409-7DF1-417B-A583-A8E022D60297}"/>
              </a:ext>
            </a:extLst>
          </p:cNvPr>
          <p:cNvSpPr/>
          <p:nvPr/>
        </p:nvSpPr>
        <p:spPr>
          <a:xfrm>
            <a:off x="3347864" y="3905765"/>
            <a:ext cx="1923163" cy="461665"/>
          </a:xfrm>
          <a:prstGeom prst="rect">
            <a:avLst/>
          </a:prstGeom>
        </p:spPr>
        <p:txBody>
          <a:bodyPr wrap="square">
            <a:spAutoFit/>
          </a:bodyPr>
          <a:lstStyle/>
          <a:p>
            <a:r>
              <a:rPr lang="ru-RU" sz="1200" b="1" i="1" dirty="0">
                <a:latin typeface="Times New Roman" panose="02020603050405020304" pitchFamily="18" charset="0"/>
                <a:cs typeface="Times New Roman" panose="02020603050405020304" pitchFamily="18" charset="0"/>
              </a:rPr>
              <a:t>1987г, Ульяновское танковое училище.</a:t>
            </a:r>
            <a:endParaRPr lang="ru-RU" sz="1200" dirty="0"/>
          </a:p>
        </p:txBody>
      </p:sp>
      <p:sp>
        <p:nvSpPr>
          <p:cNvPr id="9" name="Прямоугольник 8">
            <a:extLst>
              <a:ext uri="{FF2B5EF4-FFF2-40B4-BE49-F238E27FC236}">
                <a16:creationId xmlns:a16="http://schemas.microsoft.com/office/drawing/2014/main" id="{72902259-132A-4AD5-98B4-40441EDE1530}"/>
              </a:ext>
            </a:extLst>
          </p:cNvPr>
          <p:cNvSpPr/>
          <p:nvPr/>
        </p:nvSpPr>
        <p:spPr>
          <a:xfrm>
            <a:off x="6372200" y="6328490"/>
            <a:ext cx="2289854" cy="369332"/>
          </a:xfrm>
          <a:prstGeom prst="rect">
            <a:avLst/>
          </a:prstGeom>
        </p:spPr>
        <p:txBody>
          <a:bodyPr wrap="square">
            <a:spAutoFit/>
          </a:bodyPr>
          <a:lstStyle/>
          <a:p>
            <a:r>
              <a:rPr lang="ru-RU" sz="1200" b="1" i="1" dirty="0">
                <a:solidFill>
                  <a:srgbClr val="000000"/>
                </a:solidFill>
                <a:latin typeface="Times New Roman" panose="02020603050405020304" pitchFamily="18" charset="0"/>
                <a:cs typeface="Times New Roman" panose="02020603050405020304" pitchFamily="18" charset="0"/>
              </a:rPr>
              <a:t>Этому флагу более 60 лет</a:t>
            </a:r>
            <a:r>
              <a:rPr lang="ru-RU" i="1" dirty="0">
                <a:solidFill>
                  <a:srgbClr val="000000"/>
                </a:solidFill>
                <a:latin typeface="Times New Roman" panose="02020603050405020304" pitchFamily="18" charset="0"/>
                <a:cs typeface="Times New Roman" panose="02020603050405020304" pitchFamily="18" charset="0"/>
              </a:rPr>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43844" y="0"/>
            <a:ext cx="9187844" cy="6858000"/>
          </a:xfrm>
          <a:prstGeom prst="rect">
            <a:avLst/>
          </a:prstGeom>
          <a:noFill/>
        </p:spPr>
      </p:pic>
      <p:sp>
        <p:nvSpPr>
          <p:cNvPr id="3" name="Прямоугольник 2">
            <a:extLst>
              <a:ext uri="{FF2B5EF4-FFF2-40B4-BE49-F238E27FC236}">
                <a16:creationId xmlns:a16="http://schemas.microsoft.com/office/drawing/2014/main" id="{D6A45075-5177-44BD-96DB-4879CEDACDE9}"/>
              </a:ext>
            </a:extLst>
          </p:cNvPr>
          <p:cNvSpPr/>
          <p:nvPr/>
        </p:nvSpPr>
        <p:spPr>
          <a:xfrm>
            <a:off x="395536" y="116632"/>
            <a:ext cx="8440616" cy="338554"/>
          </a:xfrm>
          <a:prstGeom prst="rect">
            <a:avLst/>
          </a:prstGeom>
        </p:spPr>
        <p:txBody>
          <a:bodyPr wrap="square">
            <a:spAutoFit/>
          </a:bodyPr>
          <a:lstStyle/>
          <a:p>
            <a:pPr algn="just" fontAlgn="base"/>
            <a:r>
              <a:rPr lang="ru-RU" sz="1600" b="1" i="1" dirty="0">
                <a:solidFill>
                  <a:srgbClr val="000000"/>
                </a:solidFill>
                <a:latin typeface="ff7"/>
              </a:rPr>
              <a:t>                         </a:t>
            </a:r>
            <a:endParaRPr lang="ru-RU" b="0" i="0" dirty="0">
              <a:solidFill>
                <a:srgbClr val="000000"/>
              </a:solidFill>
              <a:effectLst/>
              <a:latin typeface="ff1"/>
            </a:endParaRPr>
          </a:p>
        </p:txBody>
      </p:sp>
      <p:sp>
        <p:nvSpPr>
          <p:cNvPr id="5" name="Прямоугольник 4"/>
          <p:cNvSpPr/>
          <p:nvPr/>
        </p:nvSpPr>
        <p:spPr>
          <a:xfrm>
            <a:off x="323528" y="260648"/>
            <a:ext cx="8512624" cy="1200329"/>
          </a:xfrm>
          <a:prstGeom prst="rect">
            <a:avLst/>
          </a:prstGeom>
        </p:spPr>
        <p:txBody>
          <a:bodyPr wrap="square">
            <a:spAutoFit/>
          </a:bodyPr>
          <a:lstStyle/>
          <a:p>
            <a:pPr algn="just"/>
            <a:r>
              <a:rPr lang="ru-RU" b="1" i="1" dirty="0">
                <a:solidFill>
                  <a:srgbClr val="3C3C3C"/>
                </a:solidFill>
                <a:latin typeface="Times New Roman" pitchFamily="18" charset="0"/>
                <a:cs typeface="Times New Roman" pitchFamily="18" charset="0"/>
              </a:rPr>
              <a:t>    </a:t>
            </a:r>
            <a:r>
              <a:rPr lang="ru-RU" i="1" dirty="0">
                <a:solidFill>
                  <a:srgbClr val="3C3C3C"/>
                </a:solidFill>
                <a:latin typeface="Times New Roman" pitchFamily="18" charset="0"/>
                <a:cs typeface="Times New Roman" pitchFamily="18" charset="0"/>
              </a:rPr>
              <a:t>В 6 витринах экспозиции представлены предметы Великой Отечественной войны 1941–1945гг.: каски советского и немецкого </a:t>
            </a:r>
            <a:r>
              <a:rPr lang="ru-RU" i="1" dirty="0" err="1">
                <a:solidFill>
                  <a:srgbClr val="3C3C3C"/>
                </a:solidFill>
                <a:latin typeface="Times New Roman" pitchFamily="18" charset="0"/>
                <a:cs typeface="Times New Roman" pitchFamily="18" charset="0"/>
              </a:rPr>
              <a:t>солдатов</a:t>
            </a:r>
            <a:r>
              <a:rPr lang="ru-RU" i="1" dirty="0">
                <a:solidFill>
                  <a:srgbClr val="3C3C3C"/>
                </a:solidFill>
                <a:latin typeface="Times New Roman" pitchFamily="18" charset="0"/>
                <a:cs typeface="Times New Roman" pitchFamily="18" charset="0"/>
              </a:rPr>
              <a:t>, награды,  офицерский ремень, фляжки, саперная лопата, гильзы, военные письма, благодарности от Сталина, извещения и </a:t>
            </a:r>
            <a:r>
              <a:rPr lang="ru-RU" i="1" dirty="0" err="1">
                <a:solidFill>
                  <a:srgbClr val="3C3C3C"/>
                </a:solidFill>
                <a:latin typeface="Times New Roman" pitchFamily="18" charset="0"/>
                <a:cs typeface="Times New Roman" pitchFamily="18" charset="0"/>
              </a:rPr>
              <a:t>др</a:t>
            </a:r>
            <a:endParaRPr lang="ru-RU" i="1" dirty="0">
              <a:latin typeface="Times New Roman" pitchFamily="18" charset="0"/>
              <a:cs typeface="Times New Roman" pitchFamily="18" charset="0"/>
            </a:endParaRPr>
          </a:p>
        </p:txBody>
      </p:sp>
      <p:pic>
        <p:nvPicPr>
          <p:cNvPr id="1026" name="Picture 2" descr="C:\Users\Светлана\Desktop\МУЗЕЙ конкурс\фото музея\IMG_20230327_150622_868.jpg"/>
          <p:cNvPicPr>
            <a:picLocks noChangeAspect="1" noChangeArrowheads="1"/>
          </p:cNvPicPr>
          <p:nvPr/>
        </p:nvPicPr>
        <p:blipFill>
          <a:blip r:embed="rId3" cstate="print"/>
          <a:srcRect/>
          <a:stretch>
            <a:fillRect/>
          </a:stretch>
        </p:blipFill>
        <p:spPr bwMode="auto">
          <a:xfrm>
            <a:off x="179511" y="2420888"/>
            <a:ext cx="3816425" cy="1800200"/>
          </a:xfrm>
          <a:prstGeom prst="rect">
            <a:avLst/>
          </a:prstGeom>
          <a:ln>
            <a:noFill/>
          </a:ln>
          <a:effectLst>
            <a:softEdge rad="112500"/>
          </a:effectLst>
        </p:spPr>
      </p:pic>
      <p:pic>
        <p:nvPicPr>
          <p:cNvPr id="1027" name="Picture 3" descr="C:\Users\Светлана\Desktop\МУЗЕЙ конкурс\фото музея\IMG_20230327_150644_616.jpg"/>
          <p:cNvPicPr>
            <a:picLocks noChangeAspect="1" noChangeArrowheads="1"/>
          </p:cNvPicPr>
          <p:nvPr/>
        </p:nvPicPr>
        <p:blipFill>
          <a:blip r:embed="rId4" cstate="print"/>
          <a:srcRect/>
          <a:stretch>
            <a:fillRect/>
          </a:stretch>
        </p:blipFill>
        <p:spPr bwMode="auto">
          <a:xfrm>
            <a:off x="179513" y="4581128"/>
            <a:ext cx="3168352" cy="2016224"/>
          </a:xfrm>
          <a:prstGeom prst="rect">
            <a:avLst/>
          </a:prstGeom>
          <a:ln>
            <a:noFill/>
          </a:ln>
          <a:effectLst>
            <a:softEdge rad="112500"/>
          </a:effectLst>
        </p:spPr>
      </p:pic>
      <p:pic>
        <p:nvPicPr>
          <p:cNvPr id="1028" name="Picture 4" descr="C:\Users\Светлана\Desktop\МУЗЕЙ конкурс\фото музея\IMG_20230327_150637_687.jpg"/>
          <p:cNvPicPr>
            <a:picLocks noChangeAspect="1" noChangeArrowheads="1"/>
          </p:cNvPicPr>
          <p:nvPr/>
        </p:nvPicPr>
        <p:blipFill>
          <a:blip r:embed="rId5" cstate="print"/>
          <a:srcRect/>
          <a:stretch>
            <a:fillRect/>
          </a:stretch>
        </p:blipFill>
        <p:spPr bwMode="auto">
          <a:xfrm>
            <a:off x="3779912" y="1844824"/>
            <a:ext cx="3096344" cy="2304256"/>
          </a:xfrm>
          <a:prstGeom prst="rect">
            <a:avLst/>
          </a:prstGeom>
          <a:ln>
            <a:noFill/>
          </a:ln>
          <a:effectLst>
            <a:softEdge rad="112500"/>
          </a:effectLst>
        </p:spPr>
      </p:pic>
      <p:pic>
        <p:nvPicPr>
          <p:cNvPr id="1029" name="Picture 5" descr="C:\Users\Светлана\Desktop\МУЗЕЙ конкурс\фото музея\IMG_20230327_150653_144.jpg"/>
          <p:cNvPicPr>
            <a:picLocks noChangeAspect="1" noChangeArrowheads="1"/>
          </p:cNvPicPr>
          <p:nvPr/>
        </p:nvPicPr>
        <p:blipFill>
          <a:blip r:embed="rId6" cstate="print"/>
          <a:srcRect/>
          <a:stretch>
            <a:fillRect/>
          </a:stretch>
        </p:blipFill>
        <p:spPr bwMode="auto">
          <a:xfrm>
            <a:off x="5292080" y="4581128"/>
            <a:ext cx="3672408" cy="2066808"/>
          </a:xfrm>
          <a:prstGeom prst="rect">
            <a:avLst/>
          </a:prstGeom>
          <a:ln>
            <a:noFill/>
          </a:ln>
          <a:effectLst>
            <a:softEdge rad="112500"/>
          </a:effectLst>
        </p:spPr>
      </p:pic>
      <p:pic>
        <p:nvPicPr>
          <p:cNvPr id="1030" name="Picture 6" descr="C:\Users\Светлана\Desktop\МУЗЕЙ конкурс\фото музея\IMG_20230327_150657_143.jpg"/>
          <p:cNvPicPr>
            <a:picLocks noChangeAspect="1" noChangeArrowheads="1"/>
          </p:cNvPicPr>
          <p:nvPr/>
        </p:nvPicPr>
        <p:blipFill>
          <a:blip r:embed="rId7" cstate="print"/>
          <a:srcRect/>
          <a:stretch>
            <a:fillRect/>
          </a:stretch>
        </p:blipFill>
        <p:spPr bwMode="auto">
          <a:xfrm>
            <a:off x="2843808" y="3969976"/>
            <a:ext cx="3168352" cy="2004668"/>
          </a:xfrm>
          <a:prstGeom prst="rect">
            <a:avLst/>
          </a:prstGeom>
          <a:ln>
            <a:noFill/>
          </a:ln>
          <a:effectLst>
            <a:softEdge rad="112500"/>
          </a:effectLst>
        </p:spPr>
      </p:pic>
      <p:pic>
        <p:nvPicPr>
          <p:cNvPr id="1031" name="Picture 7" descr="C:\Users\Светлана\Desktop\МУЗЕЙ конкурс\фото музея\IMG_20230327_150628_769.jpg"/>
          <p:cNvPicPr>
            <a:picLocks noChangeAspect="1" noChangeArrowheads="1"/>
          </p:cNvPicPr>
          <p:nvPr/>
        </p:nvPicPr>
        <p:blipFill>
          <a:blip r:embed="rId8" cstate="print"/>
          <a:srcRect/>
          <a:stretch>
            <a:fillRect/>
          </a:stretch>
        </p:blipFill>
        <p:spPr bwMode="auto">
          <a:xfrm>
            <a:off x="5724128" y="3140968"/>
            <a:ext cx="3240359" cy="201622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3" name="Прямоугольник 2">
            <a:extLst>
              <a:ext uri="{FF2B5EF4-FFF2-40B4-BE49-F238E27FC236}">
                <a16:creationId xmlns:a16="http://schemas.microsoft.com/office/drawing/2014/main" id="{E55FAD12-2E2C-4674-A01F-FBBC6752E4E6}"/>
              </a:ext>
            </a:extLst>
          </p:cNvPr>
          <p:cNvSpPr/>
          <p:nvPr/>
        </p:nvSpPr>
        <p:spPr>
          <a:xfrm>
            <a:off x="2671544" y="332656"/>
            <a:ext cx="5500856" cy="375552"/>
          </a:xfrm>
          <a:prstGeom prst="rect">
            <a:avLst/>
          </a:prstGeom>
        </p:spPr>
        <p:txBody>
          <a:bodyPr wrap="square">
            <a:spAutoFit/>
          </a:bodyPr>
          <a:lstStyle/>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91E0FC66-75B6-4450-A277-021B5B3E72D6}"/>
              </a:ext>
            </a:extLst>
          </p:cNvPr>
          <p:cNvSpPr/>
          <p:nvPr/>
        </p:nvSpPr>
        <p:spPr>
          <a:xfrm>
            <a:off x="467544" y="0"/>
            <a:ext cx="8352928" cy="7355860"/>
          </a:xfrm>
          <a:prstGeom prst="rect">
            <a:avLst/>
          </a:prstGeom>
        </p:spPr>
        <p:txBody>
          <a:bodyPr wrap="square">
            <a:spAutoFit/>
          </a:bodyPr>
          <a:lstStyle/>
          <a:p>
            <a:pPr algn="just"/>
            <a:r>
              <a:rPr lang="ru-RU" b="1" dirty="0">
                <a:solidFill>
                  <a:srgbClr val="000000"/>
                </a:solidFill>
                <a:latin typeface="PT Sans"/>
              </a:rPr>
              <a:t>                    </a:t>
            </a:r>
            <a:r>
              <a:rPr lang="ru-RU" sz="2400" b="1" i="1" dirty="0">
                <a:solidFill>
                  <a:srgbClr val="000000"/>
                </a:solidFill>
                <a:latin typeface="Times New Roman" pitchFamily="18" charset="0"/>
                <a:cs typeface="Times New Roman" pitchFamily="18" charset="0"/>
              </a:rPr>
              <a:t>Экспозиция </a:t>
            </a:r>
            <a:r>
              <a:rPr lang="ru-RU" sz="2400" b="1" i="1" dirty="0">
                <a:solidFill>
                  <a:srgbClr val="C00000"/>
                </a:solidFill>
                <a:latin typeface="Times New Roman" pitchFamily="18" charset="0"/>
                <a:cs typeface="Times New Roman" pitchFamily="18" charset="0"/>
              </a:rPr>
              <a:t>«1941-1945 в истории нашей школы»,</a:t>
            </a:r>
            <a:r>
              <a:rPr lang="ru-RU" sz="2400" i="1" dirty="0">
                <a:solidFill>
                  <a:srgbClr val="000000"/>
                </a:solidFill>
                <a:latin typeface="Times New Roman" pitchFamily="18" charset="0"/>
                <a:cs typeface="Times New Roman" pitchFamily="18" charset="0"/>
              </a:rPr>
              <a:t> </a:t>
            </a:r>
          </a:p>
          <a:p>
            <a:pPr algn="just"/>
            <a:r>
              <a:rPr lang="ru-RU" sz="1400" i="1" dirty="0">
                <a:solidFill>
                  <a:srgbClr val="000000"/>
                </a:solidFill>
                <a:latin typeface="Times New Roman" pitchFamily="18" charset="0"/>
                <a:cs typeface="Times New Roman" pitchFamily="18" charset="0"/>
              </a:rPr>
              <a:t>рассказывает об учителях и выпускниках нашей школы, которые вместе с другими солдатами Советской армии ковали победу в этой страшной войне.</a:t>
            </a:r>
            <a:r>
              <a:rPr lang="ru-RU" sz="1400" dirty="0"/>
              <a:t> </a:t>
            </a:r>
            <a:r>
              <a:rPr lang="ru-RU" sz="1400" i="1" dirty="0">
                <a:latin typeface="Times New Roman" panose="02020603050405020304" pitchFamily="18" charset="0"/>
                <a:cs typeface="Times New Roman" panose="02020603050405020304" pitchFamily="18" charset="0"/>
              </a:rPr>
              <a:t>Учителя в боях показывали пример отваги, мужества, воинского мастерства, находчивости и смекалки. Но и в самых сложных боевых обстоятельствах учитель, ставший солдатом, оставался педагогом-воспитателем, словом и делом воодушевлял бойцов на подвиги, учил искусству побеждать врага. Гордостью дивизий и полков, батальонов и рот были на фронтах многие учителя!</a:t>
            </a:r>
          </a:p>
          <a:p>
            <a:pPr algn="just"/>
            <a:r>
              <a:rPr lang="ru-RU" sz="1400" i="1" dirty="0">
                <a:solidFill>
                  <a:srgbClr val="000000"/>
                </a:solidFill>
                <a:latin typeface="Times New Roman" panose="02020603050405020304" pitchFamily="18" charset="0"/>
                <a:cs typeface="Times New Roman" panose="02020603050405020304" pitchFamily="18" charset="0"/>
              </a:rPr>
              <a:t>      После окончания войны многие учителя, оставшиеся в живых вернулись в стены родной школы и продолжили свою педагогическую деятельность.                        </a:t>
            </a:r>
            <a:r>
              <a:rPr lang="ru-RU" sz="1400" b="1" i="1" dirty="0"/>
              <a:t> </a:t>
            </a:r>
            <a:r>
              <a:rPr lang="ru-RU" sz="1200" b="1" i="1" dirty="0">
                <a:latin typeface="Times New Roman" pitchFamily="18" charset="0"/>
                <a:cs typeface="Times New Roman" pitchFamily="18" charset="0"/>
              </a:rPr>
              <a:t>…Они осилили всю тяжесть солдатских дорог.</a:t>
            </a:r>
          </a:p>
          <a:p>
            <a:pPr algn="just"/>
            <a:r>
              <a:rPr lang="ru-RU" sz="1200" b="1" i="1" dirty="0">
                <a:latin typeface="Times New Roman" pitchFamily="18" charset="0"/>
                <a:cs typeface="Times New Roman" pitchFamily="18" charset="0"/>
              </a:rPr>
              <a:t>                                                                                                                               Воевали по геройски гордо</a:t>
            </a:r>
          </a:p>
          <a:p>
            <a:pPr algn="just"/>
            <a:r>
              <a:rPr lang="ru-RU" sz="1200" b="1" i="1" dirty="0">
                <a:latin typeface="Times New Roman" pitchFamily="18" charset="0"/>
                <a:cs typeface="Times New Roman" pitchFamily="18" charset="0"/>
              </a:rPr>
              <a:t>                                                                                                                               Они учителями были, но на первый урок</a:t>
            </a:r>
          </a:p>
          <a:p>
            <a:pPr algn="just"/>
            <a:r>
              <a:rPr lang="ru-RU" sz="1200" b="1" i="1" dirty="0">
                <a:latin typeface="Times New Roman" pitchFamily="18" charset="0"/>
                <a:cs typeface="Times New Roman" pitchFamily="18" charset="0"/>
              </a:rPr>
              <a:t>                                                                                                                              </a:t>
            </a:r>
            <a:r>
              <a:rPr lang="en-US" sz="1200" b="1" i="1" dirty="0">
                <a:latin typeface="Times New Roman" pitchFamily="18" charset="0"/>
                <a:cs typeface="Times New Roman" pitchFamily="18" charset="0"/>
              </a:rPr>
              <a:t> </a:t>
            </a:r>
            <a:r>
              <a:rPr lang="ru-RU" sz="1200" b="1" i="1" dirty="0">
                <a:latin typeface="Times New Roman" pitchFamily="18" charset="0"/>
                <a:cs typeface="Times New Roman" pitchFamily="18" charset="0"/>
              </a:rPr>
              <a:t>Опоздали на четыре года.</a:t>
            </a:r>
          </a:p>
          <a:p>
            <a:pPr algn="just"/>
            <a:r>
              <a:rPr lang="ru-RU" sz="1200" b="1" i="1" dirty="0">
                <a:latin typeface="Times New Roman" pitchFamily="18" charset="0"/>
                <a:cs typeface="Times New Roman" pitchFamily="18" charset="0"/>
              </a:rPr>
              <a:t>                                                                                                                               Они от первых боев до победной весны</a:t>
            </a:r>
          </a:p>
          <a:p>
            <a:pPr algn="just"/>
            <a:r>
              <a:rPr lang="ru-RU" sz="1200" b="1" i="1" dirty="0">
                <a:latin typeface="Times New Roman" pitchFamily="18" charset="0"/>
                <a:cs typeface="Times New Roman" pitchFamily="18" charset="0"/>
              </a:rPr>
              <a:t>                                                                                                                               Полземли протоптали с автоматом.</a:t>
            </a:r>
          </a:p>
          <a:p>
            <a:pPr algn="just"/>
            <a:r>
              <a:rPr lang="ru-RU" sz="1200" b="1" i="1" dirty="0">
                <a:latin typeface="Times New Roman" pitchFamily="18" charset="0"/>
                <a:cs typeface="Times New Roman" pitchFamily="18" charset="0"/>
              </a:rPr>
              <a:t>                                                                                                                              Они учителями были накануне войны,</a:t>
            </a:r>
          </a:p>
          <a:p>
            <a:pPr algn="just"/>
            <a:r>
              <a:rPr lang="ru-RU" sz="1200" b="1" i="1" dirty="0">
                <a:latin typeface="Times New Roman" pitchFamily="18" charset="0"/>
                <a:cs typeface="Times New Roman" pitchFamily="18" charset="0"/>
              </a:rPr>
              <a:t>                                                                                                                               А к ребятам пришли в сорок пятом…</a:t>
            </a:r>
          </a:p>
          <a:p>
            <a:pPr algn="just"/>
            <a:endParaRPr lang="ru-RU" sz="1200" dirty="0">
              <a:latin typeface="Times New Roman" pitchFamily="18" charset="0"/>
              <a:cs typeface="Times New Roman" pitchFamily="18" charset="0"/>
            </a:endParaRPr>
          </a:p>
          <a:p>
            <a:pPr algn="just"/>
            <a:r>
              <a:rPr lang="ru-RU" sz="1200" b="1" i="1" dirty="0">
                <a:latin typeface="Times New Roman" pitchFamily="18" charset="0"/>
                <a:cs typeface="Times New Roman" pitchFamily="18" charset="0"/>
              </a:rPr>
              <a:t>                                                           </a:t>
            </a:r>
          </a:p>
          <a:p>
            <a:pPr algn="just"/>
            <a:r>
              <a:rPr lang="ru-RU" sz="1400" b="1" i="1" dirty="0">
                <a:latin typeface="Times New Roman" pitchFamily="18" charset="0"/>
                <a:cs typeface="Times New Roman" pitchFamily="18" charset="0"/>
              </a:rPr>
              <a:t>                                                                                                             </a:t>
            </a:r>
          </a:p>
          <a:p>
            <a:r>
              <a:rPr lang="ru-RU" sz="1400" b="1" i="1" dirty="0">
                <a:latin typeface="Times New Roman" pitchFamily="18" charset="0"/>
                <a:cs typeface="Times New Roman" pitchFamily="18" charset="0"/>
              </a:rPr>
              <a:t>                                                                                   </a:t>
            </a:r>
          </a:p>
          <a:p>
            <a:r>
              <a:rPr lang="ru-RU" sz="1400" b="1" i="1" dirty="0">
                <a:latin typeface="Times New Roman" pitchFamily="18" charset="0"/>
                <a:cs typeface="Times New Roman" pitchFamily="18" charset="0"/>
              </a:rPr>
              <a:t>                                                                                 </a:t>
            </a:r>
          </a:p>
          <a:p>
            <a:r>
              <a:rPr lang="ru-RU" sz="1400" b="1" i="1" dirty="0">
                <a:latin typeface="Times New Roman" pitchFamily="18" charset="0"/>
                <a:cs typeface="Times New Roman" pitchFamily="18" charset="0"/>
              </a:rPr>
              <a:t>                                                              (1916-1990)</a:t>
            </a:r>
          </a:p>
          <a:p>
            <a:endParaRPr lang="ru-RU" sz="1400" b="1" i="1" dirty="0">
              <a:latin typeface="Times New Roman" pitchFamily="18" charset="0"/>
              <a:cs typeface="Times New Roman" pitchFamily="18" charset="0"/>
            </a:endParaRPr>
          </a:p>
          <a:p>
            <a:endParaRPr lang="ru-RU" sz="1400" b="1" i="1" dirty="0">
              <a:latin typeface="Times New Roman" pitchFamily="18" charset="0"/>
              <a:cs typeface="Times New Roman" pitchFamily="18" charset="0"/>
            </a:endParaRPr>
          </a:p>
          <a:p>
            <a:endParaRPr lang="ru-RU" sz="1400" b="1" i="1" dirty="0">
              <a:latin typeface="Times New Roman" pitchFamily="18" charset="0"/>
              <a:cs typeface="Times New Roman" pitchFamily="18" charset="0"/>
            </a:endParaRPr>
          </a:p>
          <a:p>
            <a:r>
              <a:rPr lang="ru-RU" sz="1400" i="1" dirty="0"/>
              <a:t>Михаил </a:t>
            </a:r>
            <a:r>
              <a:rPr lang="ru-RU" sz="1200" i="1" dirty="0"/>
              <a:t>Алексее                                                           </a:t>
            </a:r>
          </a:p>
          <a:p>
            <a:endParaRPr lang="ru-RU" sz="1400" b="1" i="1" dirty="0">
              <a:latin typeface="Times New Roman" panose="02020603050405020304" pitchFamily="18" charset="0"/>
              <a:cs typeface="Times New Roman" panose="02020603050405020304" pitchFamily="18" charset="0"/>
            </a:endParaRPr>
          </a:p>
          <a:p>
            <a:endParaRPr lang="ru-RU" sz="1400" b="1" i="1" dirty="0">
              <a:latin typeface="Times New Roman" panose="02020603050405020304" pitchFamily="18" charset="0"/>
              <a:cs typeface="Times New Roman" panose="02020603050405020304" pitchFamily="18" charset="0"/>
            </a:endParaRPr>
          </a:p>
          <a:p>
            <a:endParaRPr lang="ru-RU" sz="1400" b="1" i="1" dirty="0">
              <a:latin typeface="Times New Roman" panose="02020603050405020304" pitchFamily="18" charset="0"/>
              <a:cs typeface="Times New Roman" panose="02020603050405020304" pitchFamily="18" charset="0"/>
            </a:endParaRPr>
          </a:p>
          <a:p>
            <a:endParaRPr lang="ru-RU" sz="1400" b="1" i="1" dirty="0">
              <a:latin typeface="Times New Roman" panose="02020603050405020304" pitchFamily="18" charset="0"/>
              <a:cs typeface="Times New Roman" panose="02020603050405020304" pitchFamily="18" charset="0"/>
            </a:endParaRPr>
          </a:p>
          <a:p>
            <a:pPr algn="just"/>
            <a:endParaRPr lang="ru-RU" sz="1400" i="1" dirty="0">
              <a:solidFill>
                <a:srgbClr val="000000"/>
              </a:solidFill>
              <a:latin typeface="Times New Roman" pitchFamily="18" charset="0"/>
              <a:cs typeface="Times New Roman" pitchFamily="18" charset="0"/>
            </a:endParaRPr>
          </a:p>
          <a:p>
            <a:pPr algn="just"/>
            <a:endParaRPr lang="ru-RU" sz="1400" i="1" dirty="0">
              <a:solidFill>
                <a:srgbClr val="000000"/>
              </a:solidFill>
              <a:latin typeface="Times New Roman" pitchFamily="18" charset="0"/>
              <a:cs typeface="Times New Roman" pitchFamily="18" charset="0"/>
            </a:endParaRPr>
          </a:p>
          <a:p>
            <a:pPr algn="just"/>
            <a:endParaRPr lang="ru-RU" sz="1600" b="0" i="1" dirty="0">
              <a:solidFill>
                <a:srgbClr val="000000"/>
              </a:solidFill>
              <a:effectLst/>
              <a:latin typeface="Times New Roman" pitchFamily="18" charset="0"/>
              <a:cs typeface="Times New Roman" pitchFamily="18" charset="0"/>
            </a:endParaRPr>
          </a:p>
          <a:p>
            <a:pPr algn="just"/>
            <a:r>
              <a:rPr lang="ru-RU" sz="1600" i="1" dirty="0">
                <a:solidFill>
                  <a:srgbClr val="000000"/>
                </a:solidFill>
                <a:latin typeface="Times New Roman" pitchFamily="18" charset="0"/>
                <a:cs typeface="Times New Roman" pitchFamily="18" charset="0"/>
              </a:rPr>
              <a:t>   </a:t>
            </a:r>
            <a:endParaRPr lang="ru-RU" sz="1600" b="0" i="1" dirty="0">
              <a:solidFill>
                <a:srgbClr val="000000"/>
              </a:solidFill>
              <a:effectLst/>
              <a:latin typeface="Times New Roman" pitchFamily="18" charset="0"/>
              <a:cs typeface="Times New Roman" pitchFamily="18" charset="0"/>
            </a:endParaRPr>
          </a:p>
        </p:txBody>
      </p:sp>
      <p:pic>
        <p:nvPicPr>
          <p:cNvPr id="1026" name="Picture 2" descr="C:\Users\Светлана\Desktop\МУЗЕЙ конкурс\фото музея\IMG_20230327_150709_451.jpg"/>
          <p:cNvPicPr>
            <a:picLocks noChangeAspect="1" noChangeArrowheads="1"/>
          </p:cNvPicPr>
          <p:nvPr/>
        </p:nvPicPr>
        <p:blipFill>
          <a:blip r:embed="rId3" cstate="print"/>
          <a:srcRect/>
          <a:stretch>
            <a:fillRect/>
          </a:stretch>
        </p:blipFill>
        <p:spPr bwMode="auto">
          <a:xfrm>
            <a:off x="358720" y="3998629"/>
            <a:ext cx="2448272" cy="2526715"/>
          </a:xfrm>
          <a:prstGeom prst="rect">
            <a:avLst/>
          </a:prstGeom>
          <a:ln>
            <a:noFill/>
          </a:ln>
          <a:effectLst>
            <a:softEdge rad="112500"/>
          </a:effectLst>
        </p:spPr>
      </p:pic>
      <p:sp>
        <p:nvSpPr>
          <p:cNvPr id="5" name="Прямоугольник 4">
            <a:extLst>
              <a:ext uri="{FF2B5EF4-FFF2-40B4-BE49-F238E27FC236}">
                <a16:creationId xmlns:a16="http://schemas.microsoft.com/office/drawing/2014/main" id="{ADEBD349-6741-457B-B934-13CD8F1415DD}"/>
              </a:ext>
            </a:extLst>
          </p:cNvPr>
          <p:cNvSpPr/>
          <p:nvPr/>
        </p:nvSpPr>
        <p:spPr>
          <a:xfrm>
            <a:off x="2627784" y="5517232"/>
            <a:ext cx="6264696" cy="738664"/>
          </a:xfrm>
          <a:prstGeom prst="rect">
            <a:avLst/>
          </a:prstGeom>
        </p:spPr>
        <p:txBody>
          <a:bodyPr wrap="square">
            <a:spAutoFit/>
          </a:bodyPr>
          <a:lstStyle/>
          <a:p>
            <a:pPr algn="just"/>
            <a:r>
              <a:rPr lang="ru-RU" sz="1400" b="1" i="1" dirty="0">
                <a:solidFill>
                  <a:srgbClr val="000000"/>
                </a:solidFill>
                <a:latin typeface="Times New Roman" panose="02020603050405020304" pitchFamily="18" charset="0"/>
                <a:ea typeface="Times New Roman" panose="02020603050405020304" pitchFamily="18" charset="0"/>
              </a:rPr>
              <a:t>    Глубочайшее уважение народа к учителям, совершившие славные подвиги в сражениях Великой Отечественной войны и после ее победоносного завершения вернувшиеся к педагогическому труду</a:t>
            </a:r>
            <a:endParaRPr lang="ru-RU" sz="1400" b="1" i="1" dirty="0"/>
          </a:p>
        </p:txBody>
      </p:sp>
      <p:pic>
        <p:nvPicPr>
          <p:cNvPr id="9" name="Picture 2" descr="C:\Users\Светлана\Desktop\фото из телефона\photo1681196755 (3).jpeg"/>
          <p:cNvPicPr>
            <a:picLocks noChangeAspect="1" noChangeArrowheads="1"/>
          </p:cNvPicPr>
          <p:nvPr/>
        </p:nvPicPr>
        <p:blipFill>
          <a:blip r:embed="rId4" cstate="print"/>
          <a:srcRect/>
          <a:stretch>
            <a:fillRect/>
          </a:stretch>
        </p:blipFill>
        <p:spPr bwMode="auto">
          <a:xfrm>
            <a:off x="395536" y="2348880"/>
            <a:ext cx="1584176" cy="1176527"/>
          </a:xfrm>
          <a:prstGeom prst="rect">
            <a:avLst/>
          </a:prstGeom>
          <a:noFill/>
        </p:spPr>
      </p:pic>
      <p:pic>
        <p:nvPicPr>
          <p:cNvPr id="10" name="Picture 2" descr="C:\Users\Светлана\Desktop\фото из телефона\photo1681196755.jpeg"/>
          <p:cNvPicPr>
            <a:picLocks noChangeAspect="1" noChangeArrowheads="1"/>
          </p:cNvPicPr>
          <p:nvPr/>
        </p:nvPicPr>
        <p:blipFill>
          <a:blip r:embed="rId5" cstate="print"/>
          <a:srcRect/>
          <a:stretch>
            <a:fillRect/>
          </a:stretch>
        </p:blipFill>
        <p:spPr bwMode="auto">
          <a:xfrm>
            <a:off x="3059832" y="2348880"/>
            <a:ext cx="1728192" cy="1512168"/>
          </a:xfrm>
          <a:prstGeom prst="rect">
            <a:avLst/>
          </a:prstGeom>
          <a:noFill/>
        </p:spPr>
      </p:pic>
      <p:sp>
        <p:nvSpPr>
          <p:cNvPr id="12" name="Прямоугольник 11"/>
          <p:cNvSpPr/>
          <p:nvPr/>
        </p:nvSpPr>
        <p:spPr>
          <a:xfrm>
            <a:off x="251520" y="3140968"/>
            <a:ext cx="2808312" cy="1200329"/>
          </a:xfrm>
          <a:prstGeom prst="rect">
            <a:avLst/>
          </a:prstGeom>
        </p:spPr>
        <p:txBody>
          <a:bodyPr wrap="square">
            <a:spAutoFit/>
          </a:bodyPr>
          <a:lstStyle/>
          <a:p>
            <a:r>
              <a:rPr lang="ru-RU" sz="1200" b="1" i="1" dirty="0">
                <a:latin typeface="Times New Roman" pitchFamily="18" charset="0"/>
                <a:cs typeface="Times New Roman" pitchFamily="18" charset="0"/>
              </a:rPr>
              <a:t>сержант, командир стрелкового отделения , учитель математики и физики; награжден  орденом Отечественной войны 2 ст., медалями «За боевые заслуги», «За победу над Японией»</a:t>
            </a:r>
          </a:p>
        </p:txBody>
      </p:sp>
      <p:sp>
        <p:nvSpPr>
          <p:cNvPr id="14" name="Прямоугольник 13"/>
          <p:cNvSpPr/>
          <p:nvPr/>
        </p:nvSpPr>
        <p:spPr>
          <a:xfrm>
            <a:off x="2843808" y="2276872"/>
            <a:ext cx="6120680" cy="461665"/>
          </a:xfrm>
          <a:prstGeom prst="rect">
            <a:avLst/>
          </a:prstGeom>
        </p:spPr>
        <p:txBody>
          <a:bodyPr wrap="square">
            <a:spAutoFit/>
          </a:bodyPr>
          <a:lstStyle/>
          <a:p>
            <a:r>
              <a:rPr lang="ru-RU" sz="1200" b="1" i="1" dirty="0">
                <a:latin typeface="Times New Roman" pitchFamily="18" charset="0"/>
                <a:cs typeface="Times New Roman" pitchFamily="18" charset="0"/>
              </a:rPr>
              <a:t>Яковлев Дмитрий Петрович                            </a:t>
            </a:r>
          </a:p>
          <a:p>
            <a:r>
              <a:rPr lang="ru-RU" sz="1200" b="1" i="1" dirty="0">
                <a:latin typeface="Times New Roman" pitchFamily="18" charset="0"/>
                <a:cs typeface="Times New Roman" pitchFamily="18" charset="0"/>
              </a:rPr>
              <a:t>          (1916-1990)                               </a:t>
            </a:r>
          </a:p>
        </p:txBody>
      </p:sp>
      <p:sp>
        <p:nvSpPr>
          <p:cNvPr id="15" name="Прямоугольник 14"/>
          <p:cNvSpPr/>
          <p:nvPr/>
        </p:nvSpPr>
        <p:spPr>
          <a:xfrm>
            <a:off x="2843808" y="3645024"/>
            <a:ext cx="2160240" cy="1569660"/>
          </a:xfrm>
          <a:prstGeom prst="rect">
            <a:avLst/>
          </a:prstGeom>
        </p:spPr>
        <p:txBody>
          <a:bodyPr wrap="square">
            <a:spAutoFit/>
          </a:bodyPr>
          <a:lstStyle/>
          <a:p>
            <a:r>
              <a:rPr lang="ru-RU" sz="1200" b="1" i="1" dirty="0">
                <a:latin typeface="Times New Roman" pitchFamily="18" charset="0"/>
                <a:cs typeface="Times New Roman" pitchFamily="18" charset="0"/>
              </a:rPr>
              <a:t>рядовой-минометчик 1297 стр. полка 168 стр. дивизии Центрального фронта, награжден медалями «За боевые заслуги», «За победу над Германией», орденом Отечественной войны 2 ст.; учитель начальных классов</a:t>
            </a:r>
            <a:endParaRPr lang="ru-RU" sz="1200" b="1" dirty="0">
              <a:latin typeface="Times New Roman" pitchFamily="18" charset="0"/>
              <a:cs typeface="Times New Roman" pitchFamily="18" charset="0"/>
            </a:endParaRPr>
          </a:p>
        </p:txBody>
      </p:sp>
      <p:pic>
        <p:nvPicPr>
          <p:cNvPr id="1027" name="Picture 3" descr="C:\Users\Светлана\Desktop\фото из телефона\photo1681196755 (1).jpeg"/>
          <p:cNvPicPr>
            <a:picLocks noChangeAspect="1" noChangeArrowheads="1"/>
          </p:cNvPicPr>
          <p:nvPr/>
        </p:nvPicPr>
        <p:blipFill>
          <a:blip r:embed="rId6" cstate="print"/>
          <a:srcRect/>
          <a:stretch>
            <a:fillRect/>
          </a:stretch>
        </p:blipFill>
        <p:spPr bwMode="auto">
          <a:xfrm>
            <a:off x="7020272" y="3645024"/>
            <a:ext cx="1872208" cy="1224136"/>
          </a:xfrm>
          <a:prstGeom prst="rect">
            <a:avLst/>
          </a:prstGeom>
          <a:noFill/>
        </p:spPr>
      </p:pic>
      <p:sp>
        <p:nvSpPr>
          <p:cNvPr id="17" name="Прямоугольник 16"/>
          <p:cNvSpPr/>
          <p:nvPr/>
        </p:nvSpPr>
        <p:spPr>
          <a:xfrm>
            <a:off x="5292080" y="3717032"/>
            <a:ext cx="2232248" cy="1015663"/>
          </a:xfrm>
          <a:prstGeom prst="rect">
            <a:avLst/>
          </a:prstGeom>
        </p:spPr>
        <p:txBody>
          <a:bodyPr wrap="square">
            <a:spAutoFit/>
          </a:bodyPr>
          <a:lstStyle/>
          <a:p>
            <a:r>
              <a:rPr lang="ru-RU" sz="1200" b="1" i="1" dirty="0">
                <a:latin typeface="Times New Roman" pitchFamily="18" charset="0"/>
                <a:cs typeface="Times New Roman" pitchFamily="18" charset="0"/>
              </a:rPr>
              <a:t>  Николаев Федор Леонтьевич (1908-1992), мл. сержант, учитель начальных классов и труда; награжден медалью «За победу над Германией»</a:t>
            </a:r>
          </a:p>
        </p:txBody>
      </p:sp>
      <p:sp>
        <p:nvSpPr>
          <p:cNvPr id="16" name="Прямоугольник 15"/>
          <p:cNvSpPr/>
          <p:nvPr/>
        </p:nvSpPr>
        <p:spPr>
          <a:xfrm>
            <a:off x="251520" y="2204864"/>
            <a:ext cx="6696744" cy="461665"/>
          </a:xfrm>
          <a:prstGeom prst="rect">
            <a:avLst/>
          </a:prstGeom>
        </p:spPr>
        <p:txBody>
          <a:bodyPr wrap="square">
            <a:spAutoFit/>
          </a:bodyPr>
          <a:lstStyle/>
          <a:p>
            <a:r>
              <a:rPr lang="ru-RU" sz="1200" b="1" i="1" dirty="0">
                <a:latin typeface="Times New Roman" pitchFamily="18" charset="0"/>
                <a:cs typeface="Times New Roman" pitchFamily="18" charset="0"/>
              </a:rPr>
              <a:t>  Поляков Михаил Алексеевич</a:t>
            </a:r>
          </a:p>
          <a:p>
            <a:r>
              <a:rPr lang="ru-RU" sz="1200" b="1" i="1" dirty="0">
                <a:latin typeface="Times New Roman" pitchFamily="18" charset="0"/>
                <a:cs typeface="Times New Roman" pitchFamily="18" charset="0"/>
              </a:rPr>
              <a:t>             (1925-1993) </a:t>
            </a:r>
            <a:endParaRPr lang="ru-RU" sz="12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Светлана\Desktop\Новая папка (3)\фон2.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
        <p:nvSpPr>
          <p:cNvPr id="4" name="Прямоугольник 3">
            <a:extLst>
              <a:ext uri="{FF2B5EF4-FFF2-40B4-BE49-F238E27FC236}">
                <a16:creationId xmlns:a16="http://schemas.microsoft.com/office/drawing/2014/main" id="{41325D97-4632-4025-85F1-EF2B42BE3A32}"/>
              </a:ext>
            </a:extLst>
          </p:cNvPr>
          <p:cNvSpPr/>
          <p:nvPr/>
        </p:nvSpPr>
        <p:spPr>
          <a:xfrm>
            <a:off x="179512" y="228601"/>
            <a:ext cx="8784976" cy="6401753"/>
          </a:xfrm>
          <a:prstGeom prst="rect">
            <a:avLst/>
          </a:prstGeom>
        </p:spPr>
        <p:txBody>
          <a:bodyPr wrap="square">
            <a:spAutoFit/>
          </a:bodyPr>
          <a:lstStyle/>
          <a:p>
            <a:pPr algn="just" fontAlgn="base"/>
            <a:r>
              <a:rPr lang="ru-RU" sz="2400" b="1" i="1" dirty="0">
                <a:solidFill>
                  <a:srgbClr val="000000"/>
                </a:solidFill>
                <a:latin typeface="Times New Roman" panose="02020603050405020304" pitchFamily="18" charset="0"/>
                <a:cs typeface="Times New Roman" panose="02020603050405020304" pitchFamily="18" charset="0"/>
              </a:rPr>
              <a:t>               Экспозиция «Никто не забыт, ничто не забыто!»   </a:t>
            </a:r>
          </a:p>
          <a:p>
            <a:pPr algn="just" fontAlgn="base"/>
            <a:r>
              <a:rPr lang="ru-RU" b="1" i="1" dirty="0">
                <a:solidFill>
                  <a:srgbClr val="000000"/>
                </a:solidFill>
                <a:latin typeface="ff7"/>
              </a:rPr>
              <a:t>       </a:t>
            </a:r>
            <a:r>
              <a:rPr lang="ru-RU" sz="1600" b="1" i="1" dirty="0">
                <a:solidFill>
                  <a:srgbClr val="000000"/>
                </a:solidFill>
                <a:latin typeface="Times New Roman" panose="02020603050405020304" pitchFamily="18" charset="0"/>
                <a:cs typeface="Times New Roman" panose="02020603050405020304" pitchFamily="18" charset="0"/>
              </a:rPr>
              <a:t>«…Никто не забыт, и ничто не забыто» </a:t>
            </a:r>
            <a:r>
              <a:rPr lang="ru-RU" sz="1600" i="1" dirty="0">
                <a:solidFill>
                  <a:srgbClr val="000000"/>
                </a:solidFill>
                <a:latin typeface="Times New Roman" panose="02020603050405020304" pitchFamily="18" charset="0"/>
                <a:cs typeface="Times New Roman" panose="02020603050405020304" pitchFamily="18" charset="0"/>
              </a:rPr>
              <a:t>- печальные и торжественные  слова.  </a:t>
            </a:r>
          </a:p>
          <a:p>
            <a:pPr algn="just" fontAlgn="base"/>
            <a:r>
              <a:rPr lang="ru-RU" sz="1600" b="1" i="1" dirty="0">
                <a:solidFill>
                  <a:srgbClr val="000000"/>
                </a:solidFill>
                <a:latin typeface="Times New Roman" panose="02020603050405020304" pitchFamily="18" charset="0"/>
                <a:cs typeface="Times New Roman" panose="02020603050405020304" pitchFamily="18" charset="0"/>
              </a:rPr>
              <a:t>«…Никто не забыт, и ничто не забыто» </a:t>
            </a:r>
            <a:r>
              <a:rPr lang="ru-RU" sz="1600" i="1" dirty="0">
                <a:solidFill>
                  <a:srgbClr val="000000"/>
                </a:solidFill>
                <a:latin typeface="Times New Roman" panose="02020603050405020304" pitchFamily="18" charset="0"/>
                <a:cs typeface="Times New Roman" panose="02020603050405020304" pitchFamily="18" charset="0"/>
              </a:rPr>
              <a:t>- слова глубокого смысла, обращённые не только в прошедшее, но и в будущее. Много, очень много героев ушло от нас безвозвратно. Но их имена всегда с нами, всегда в сознании народа, в повседневном труде, всегда будут в грядущем завтра. </a:t>
            </a:r>
          </a:p>
          <a:p>
            <a:pPr algn="just" fontAlgn="base"/>
            <a:r>
              <a:rPr lang="ru-RU" sz="1600" b="1" i="1" dirty="0">
                <a:solidFill>
                  <a:srgbClr val="000000"/>
                </a:solidFill>
                <a:latin typeface="Times New Roman" panose="02020603050405020304" pitchFamily="18" charset="0"/>
                <a:cs typeface="Times New Roman" panose="02020603050405020304" pitchFamily="18" charset="0"/>
              </a:rPr>
              <a:t>«…Никто не забыт, и ничто не забыто</a:t>
            </a:r>
            <a:r>
              <a:rPr lang="ru-RU" sz="1600" i="1" dirty="0">
                <a:solidFill>
                  <a:srgbClr val="000000"/>
                </a:solidFill>
                <a:latin typeface="Times New Roman" panose="02020603050405020304" pitchFamily="18" charset="0"/>
                <a:cs typeface="Times New Roman" panose="02020603050405020304" pitchFamily="18" charset="0"/>
              </a:rPr>
              <a:t>» - эти слова обращены к ветеранам войны, нашим современникам, которые не только добились победы, подняли из руин и пепла родную землю, но и небывало возвысили её своим героическим трудом. Они могут с гордостью сказать, что кровь пролита не зря. Героические, боевые и трудовые традиции, проявившиеся в период Великой Отечественной войны, живут в сегодняшних делах тружеников. Великий всенародный подвиг, ознаменовавшийся победой в 1945 г., продолжается в мирном созидательном труде миллионов людей». </a:t>
            </a:r>
          </a:p>
          <a:p>
            <a:pPr algn="just" fontAlgn="base"/>
            <a:r>
              <a:rPr lang="ru-RU" sz="1600" i="1" dirty="0">
                <a:latin typeface="Times New Roman" pitchFamily="18" charset="0"/>
                <a:cs typeface="Times New Roman" pitchFamily="18" charset="0"/>
              </a:rPr>
              <a:t>      В самых масштабных  битвах Великой Отечественной и второй мировой войны принимали  участие наши земляки. Москва, Сталинград, Курск, Дальний Восток-это не полный перечень географических наименований, где побывали наши односельчане в годы войны, где остались их могилы.                                               </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Но есть в нашем списке и фамилии земляков,  о судьбе которых информации нет,  нет данных о месте гибели и захоронения. Возможно, они   так и остались лежать там, где их настигла смерть: в обвалившихся блиндажах, в засыпанных окопах или воронках. В полях, лесах и болотах России до сих пор лежат безвестные останки воинов, погибших на той войне.</a:t>
            </a:r>
            <a:endParaRPr lang="ru-RU" sz="1600" dirty="0">
              <a:latin typeface="Times New Roman" pitchFamily="18" charset="0"/>
              <a:cs typeface="Times New Roman" pitchFamily="18" charset="0"/>
            </a:endParaRPr>
          </a:p>
          <a:p>
            <a:pPr algn="just"/>
            <a:endParaRPr lang="ru-RU" sz="1600" b="1" i="1" dirty="0">
              <a:solidFill>
                <a:srgbClr val="000000"/>
              </a:solidFill>
              <a:latin typeface="Times New Roman" panose="02020603050405020304" pitchFamily="18" charset="0"/>
              <a:cs typeface="Times New Roman" panose="02020603050405020304" pitchFamily="18" charset="0"/>
            </a:endParaRPr>
          </a:p>
          <a:p>
            <a:pPr algn="ctr" fontAlgn="base"/>
            <a:r>
              <a:rPr lang="ru-RU" sz="1600" b="1" i="1" dirty="0">
                <a:solidFill>
                  <a:srgbClr val="000000"/>
                </a:solidFill>
                <a:latin typeface="Times New Roman" panose="02020603050405020304" pitchFamily="18" charset="0"/>
                <a:cs typeface="Times New Roman" panose="02020603050405020304" pitchFamily="18" charset="0"/>
              </a:rPr>
              <a:t>Пройдут века, уйдут слова из жизни,</a:t>
            </a:r>
          </a:p>
          <a:p>
            <a:pPr algn="ctr" fontAlgn="base"/>
            <a:r>
              <a:rPr lang="ru-RU" sz="1600" b="1" i="1" dirty="0">
                <a:solidFill>
                  <a:srgbClr val="000000"/>
                </a:solidFill>
                <a:latin typeface="Times New Roman" panose="02020603050405020304" pitchFamily="18" charset="0"/>
                <a:cs typeface="Times New Roman" panose="02020603050405020304" pitchFamily="18" charset="0"/>
              </a:rPr>
              <a:t>Такие, как война, атака, бой.</a:t>
            </a:r>
          </a:p>
          <a:p>
            <a:pPr algn="ctr" fontAlgn="base"/>
            <a:r>
              <a:rPr lang="ru-RU" sz="1600" b="1" i="1" dirty="0">
                <a:solidFill>
                  <a:srgbClr val="000000"/>
                </a:solidFill>
                <a:latin typeface="Times New Roman" panose="02020603050405020304" pitchFamily="18" charset="0"/>
                <a:cs typeface="Times New Roman" panose="02020603050405020304" pitchFamily="18" charset="0"/>
              </a:rPr>
              <a:t>Но тех, кто пал когда-то за Отчизну,</a:t>
            </a:r>
          </a:p>
          <a:p>
            <a:pPr algn="ctr" fontAlgn="base"/>
            <a:r>
              <a:rPr lang="ru-RU" sz="1600" b="1" i="1" dirty="0">
                <a:solidFill>
                  <a:srgbClr val="000000"/>
                </a:solidFill>
                <a:latin typeface="Times New Roman" panose="02020603050405020304" pitchFamily="18" charset="0"/>
                <a:cs typeface="Times New Roman" panose="02020603050405020304" pitchFamily="18" charset="0"/>
              </a:rPr>
              <a:t>Чтить будем вечно – это долг святой.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Светлана\Desktop\Новая папка (3)\фон2.jpg"/>
          <p:cNvPicPr>
            <a:picLocks noChangeAspect="1" noChangeArrowheads="1"/>
          </p:cNvPicPr>
          <p:nvPr/>
        </p:nvPicPr>
        <p:blipFill>
          <a:blip r:embed="rId2" cstate="print">
            <a:lum bright="9000" contrast="-11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188640"/>
            <a:ext cx="8712968" cy="1944216"/>
          </a:xfrm>
        </p:spPr>
        <p:txBody>
          <a:bodyPr>
            <a:noAutofit/>
          </a:bodyPr>
          <a:lstStyle/>
          <a:p>
            <a:pPr algn="just"/>
            <a:r>
              <a:rPr lang="ru-RU" sz="1800" i="1" dirty="0">
                <a:latin typeface="Times New Roman" pitchFamily="18" charset="0"/>
                <a:cs typeface="Times New Roman" pitchFamily="18" charset="0"/>
              </a:rPr>
              <a:t>     </a:t>
            </a:r>
            <a:r>
              <a:rPr lang="ru-RU" sz="1600" i="1" dirty="0">
                <a:latin typeface="Times New Roman" pitchFamily="18" charset="0"/>
                <a:cs typeface="Times New Roman" pitchFamily="18" charset="0"/>
              </a:rPr>
              <a:t>Все дальше и дальше уходят от нас героические годы Великой Отечественной.        Время идет, а люди не могут забыть войну. 1418 дней и ночей шла битва не на жизнь, а на смерть, и каждый ее час это кровь, боль и горечь утрат, чудеса бесстрашия, мужества и доблести. Путь к победе полит горячей кровью наших воинов. </a:t>
            </a:r>
            <a:r>
              <a:rPr lang="ru-RU" sz="1600" b="1" i="1" dirty="0">
                <a:latin typeface="Times New Roman" pitchFamily="18" charset="0"/>
                <a:cs typeface="Times New Roman" pitchFamily="18" charset="0"/>
              </a:rPr>
              <a:t>519 человек </a:t>
            </a:r>
            <a:r>
              <a:rPr lang="ru-RU" sz="1600" i="1" dirty="0">
                <a:latin typeface="Times New Roman" pitchFamily="18" charset="0"/>
                <a:cs typeface="Times New Roman" pitchFamily="18" charset="0"/>
              </a:rPr>
              <a:t>с </a:t>
            </a:r>
            <a:r>
              <a:rPr lang="ru-RU" sz="1600" i="1" dirty="0" err="1">
                <a:latin typeface="Times New Roman" pitchFamily="18" charset="0"/>
                <a:cs typeface="Times New Roman" pitchFamily="18" charset="0"/>
              </a:rPr>
              <a:t>Большебуяновского</a:t>
            </a:r>
            <a:r>
              <a:rPr lang="ru-RU" sz="1600" i="1" dirty="0">
                <a:latin typeface="Times New Roman" pitchFamily="18" charset="0"/>
                <a:cs typeface="Times New Roman" pitchFamily="18" charset="0"/>
              </a:rPr>
              <a:t> сельского поселения   с оружием в руках ушли защищать Родину. Из них на полях сражений </a:t>
            </a:r>
            <a:r>
              <a:rPr lang="ru-RU" sz="1600" b="1" i="1" dirty="0">
                <a:latin typeface="Times New Roman" pitchFamily="18" charset="0"/>
                <a:cs typeface="Times New Roman" pitchFamily="18" charset="0"/>
              </a:rPr>
              <a:t>112 </a:t>
            </a:r>
            <a:r>
              <a:rPr lang="ru-RU" sz="1600" b="1" i="1" dirty="0" err="1">
                <a:latin typeface="Times New Roman" pitchFamily="18" charset="0"/>
                <a:cs typeface="Times New Roman" pitchFamily="18" charset="0"/>
              </a:rPr>
              <a:t>большебуяновцев</a:t>
            </a:r>
            <a:r>
              <a:rPr lang="ru-RU" sz="1600" i="1" dirty="0">
                <a:latin typeface="Times New Roman" pitchFamily="18" charset="0"/>
                <a:cs typeface="Times New Roman" pitchFamily="18" charset="0"/>
              </a:rPr>
              <a:t>,  </a:t>
            </a:r>
            <a:r>
              <a:rPr lang="ru-RU" sz="1600" b="1" i="1" dirty="0">
                <a:latin typeface="Times New Roman" pitchFamily="18" charset="0"/>
                <a:cs typeface="Times New Roman" pitchFamily="18" charset="0"/>
              </a:rPr>
              <a:t>81 </a:t>
            </a:r>
            <a:r>
              <a:rPr lang="ru-RU" sz="1600" b="1" i="1" dirty="0" err="1">
                <a:latin typeface="Times New Roman" pitchFamily="18" charset="0"/>
                <a:cs typeface="Times New Roman" pitchFamily="18" charset="0"/>
              </a:rPr>
              <a:t>старошемуршинцев</a:t>
            </a:r>
            <a:r>
              <a:rPr lang="ru-RU" sz="1600" i="1" dirty="0">
                <a:latin typeface="Times New Roman" pitchFamily="18" charset="0"/>
                <a:cs typeface="Times New Roman" pitchFamily="18" charset="0"/>
              </a:rPr>
              <a:t>, </a:t>
            </a:r>
            <a:r>
              <a:rPr lang="ru-RU" sz="1600" b="1" i="1" dirty="0">
                <a:latin typeface="Times New Roman" pitchFamily="18" charset="0"/>
                <a:cs typeface="Times New Roman" pitchFamily="18" charset="0"/>
              </a:rPr>
              <a:t>100 </a:t>
            </a:r>
            <a:r>
              <a:rPr lang="ru-RU" sz="1600" b="1" i="1" dirty="0" err="1">
                <a:latin typeface="Times New Roman" pitchFamily="18" charset="0"/>
                <a:cs typeface="Times New Roman" pitchFamily="18" charset="0"/>
              </a:rPr>
              <a:t>верхнебуяновцев</a:t>
            </a:r>
            <a:r>
              <a:rPr lang="ru-RU" sz="1600" i="1" dirty="0">
                <a:latin typeface="Times New Roman" pitchFamily="18" charset="0"/>
                <a:cs typeface="Times New Roman" pitchFamily="18" charset="0"/>
              </a:rPr>
              <a:t>  остались навечно. Они пролили кровь во имя своей Родины, во имя Победы!</a:t>
            </a:r>
          </a:p>
        </p:txBody>
      </p:sp>
      <p:sp>
        <p:nvSpPr>
          <p:cNvPr id="3" name="Прямоугольник 2">
            <a:extLst>
              <a:ext uri="{FF2B5EF4-FFF2-40B4-BE49-F238E27FC236}">
                <a16:creationId xmlns:a16="http://schemas.microsoft.com/office/drawing/2014/main" id="{1742541C-1DCF-4819-BF77-E58CADCCB942}"/>
              </a:ext>
            </a:extLst>
          </p:cNvPr>
          <p:cNvSpPr/>
          <p:nvPr/>
        </p:nvSpPr>
        <p:spPr>
          <a:xfrm>
            <a:off x="3779912" y="692696"/>
            <a:ext cx="4968552" cy="3956468"/>
          </a:xfrm>
          <a:prstGeom prst="rect">
            <a:avLst/>
          </a:prstGeom>
        </p:spPr>
        <p:txBody>
          <a:bodyPr wrap="square">
            <a:spAutoFit/>
          </a:bodyPr>
          <a:lstStyle/>
          <a:p>
            <a:pPr>
              <a:lnSpc>
                <a:spcPct val="107000"/>
              </a:lnSpc>
              <a:spcAft>
                <a:spcPts val="800"/>
              </a:spcAft>
            </a:pPr>
            <a:r>
              <a:rPr lang="ru-RU" sz="1600" b="1" i="1" dirty="0">
                <a:latin typeface="Times New Roman" pitchFamily="18" charset="0"/>
                <a:cs typeface="Times New Roman" pitchFamily="18" charset="0"/>
              </a:rPr>
              <a:t>         </a:t>
            </a:r>
          </a:p>
          <a:p>
            <a:pPr>
              <a:lnSpc>
                <a:spcPct val="107000"/>
              </a:lnSpc>
              <a:spcAft>
                <a:spcPts val="800"/>
              </a:spcAft>
            </a:pPr>
            <a:endParaRPr lang="ru-RU" sz="20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20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20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2000" b="1" i="1" dirty="0">
              <a:latin typeface="Calibri" panose="020F0502020204030204" pitchFamily="34" charset="0"/>
              <a:ea typeface="Calibri" panose="020F0502020204030204" pitchFamily="34" charset="0"/>
              <a:cs typeface="Times New Roman" panose="02020603050405020304" pitchFamily="18" charset="0"/>
            </a:endParaRPr>
          </a:p>
          <a:p>
            <a:pPr>
              <a:lnSpc>
                <a:spcPct val="80000"/>
              </a:lnSpc>
            </a:pPr>
            <a:endParaRPr lang="ru-RU" sz="2000" b="1" i="1" dirty="0">
              <a:latin typeface="Calibri" panose="020F0502020204030204" pitchFamily="34" charset="0"/>
              <a:cs typeface="Times New Roman" panose="02020603050405020304" pitchFamily="18" charset="0"/>
            </a:endParaRPr>
          </a:p>
          <a:p>
            <a:pPr>
              <a:lnSpc>
                <a:spcPct val="80000"/>
              </a:lnSpc>
            </a:pPr>
            <a:r>
              <a:rPr lang="ru-RU" sz="1400" b="1" i="1" dirty="0">
                <a:latin typeface="Times New Roman" panose="02020603050405020304" pitchFamily="18" charset="0"/>
                <a:cs typeface="Times New Roman" panose="02020603050405020304" pitchFamily="18" charset="0"/>
              </a:rPr>
              <a:t>.</a:t>
            </a:r>
            <a:r>
              <a:rPr lang="ru-RU" sz="1400" b="1" i="1" dirty="0">
                <a:solidFill>
                  <a:srgbClr val="FFC000"/>
                </a:solidFill>
                <a:latin typeface="Times New Roman" panose="02020603050405020304" pitchFamily="18" charset="0"/>
                <a:cs typeface="Times New Roman" panose="02020603050405020304" pitchFamily="18" charset="0"/>
              </a:rPr>
              <a:t> </a:t>
            </a:r>
          </a:p>
          <a:p>
            <a:pPr>
              <a:lnSpc>
                <a:spcPct val="80000"/>
              </a:lnSpc>
            </a:pPr>
            <a:endParaRPr lang="ru-RU" sz="1400" b="1" i="1" dirty="0">
              <a:solidFill>
                <a:srgbClr val="FFC000"/>
              </a:solidFill>
              <a:latin typeface="Times New Roman" panose="02020603050405020304" pitchFamily="18" charset="0"/>
              <a:cs typeface="Times New Roman" panose="02020603050405020304" pitchFamily="18" charset="0"/>
            </a:endParaRPr>
          </a:p>
          <a:p>
            <a:pPr>
              <a:lnSpc>
                <a:spcPct val="80000"/>
              </a:lnSpc>
            </a:pPr>
            <a:endParaRPr lang="ru-RU" sz="1400" b="1" i="1" dirty="0">
              <a:solidFill>
                <a:srgbClr val="FFC000"/>
              </a:solidFill>
              <a:latin typeface="Times New Roman" panose="02020603050405020304" pitchFamily="18" charset="0"/>
              <a:cs typeface="Times New Roman" panose="02020603050405020304" pitchFamily="18" charset="0"/>
            </a:endParaRPr>
          </a:p>
          <a:p>
            <a:pPr>
              <a:lnSpc>
                <a:spcPct val="80000"/>
              </a:lnSpc>
            </a:pPr>
            <a:endParaRPr lang="ru-RU" sz="1400" b="1" i="1" dirty="0">
              <a:solidFill>
                <a:srgbClr val="FFC000"/>
              </a:solidFill>
              <a:latin typeface="Times New Roman" panose="02020603050405020304" pitchFamily="18" charset="0"/>
              <a:cs typeface="Times New Roman" panose="02020603050405020304" pitchFamily="18" charset="0"/>
            </a:endParaRPr>
          </a:p>
          <a:p>
            <a:pPr>
              <a:lnSpc>
                <a:spcPct val="80000"/>
              </a:lnSpc>
            </a:pPr>
            <a:endParaRPr lang="ru-RU" sz="1400" b="1" i="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400" b="1" i="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20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C:\Users\Светлана\Desktop\МУЗЕЙ конкурс\фото музея\IMG_20230327_150454_46.jpg"/>
          <p:cNvPicPr>
            <a:picLocks noChangeAspect="1" noChangeArrowheads="1"/>
          </p:cNvPicPr>
          <p:nvPr/>
        </p:nvPicPr>
        <p:blipFill>
          <a:blip r:embed="rId3" cstate="print"/>
          <a:srcRect/>
          <a:stretch>
            <a:fillRect/>
          </a:stretch>
        </p:blipFill>
        <p:spPr bwMode="auto">
          <a:xfrm>
            <a:off x="251520" y="2348880"/>
            <a:ext cx="3240360" cy="4248472"/>
          </a:xfrm>
          <a:prstGeom prst="rect">
            <a:avLst/>
          </a:prstGeom>
          <a:ln>
            <a:noFill/>
          </a:ln>
          <a:effectLst>
            <a:softEdge rad="112500"/>
          </a:effectLst>
        </p:spPr>
      </p:pic>
      <p:sp>
        <p:nvSpPr>
          <p:cNvPr id="11" name="Прямоугольник 10"/>
          <p:cNvSpPr/>
          <p:nvPr/>
        </p:nvSpPr>
        <p:spPr>
          <a:xfrm>
            <a:off x="3491880" y="2445773"/>
            <a:ext cx="5472608" cy="2893100"/>
          </a:xfrm>
          <a:prstGeom prst="rect">
            <a:avLst/>
          </a:prstGeom>
        </p:spPr>
        <p:txBody>
          <a:bodyPr wrap="square">
            <a:spAutoFit/>
          </a:bodyPr>
          <a:lstStyle/>
          <a:p>
            <a:pPr algn="just"/>
            <a:r>
              <a:rPr lang="ru-RU" i="1" dirty="0">
                <a:solidFill>
                  <a:srgbClr val="000000"/>
                </a:solidFill>
                <a:latin typeface="Times New Roman" panose="02020603050405020304" pitchFamily="18" charset="0"/>
                <a:cs typeface="Times New Roman" panose="02020603050405020304" pitchFamily="18" charset="0"/>
              </a:rPr>
              <a:t>    </a:t>
            </a:r>
            <a:r>
              <a:rPr lang="ru-RU" sz="1600" i="1" dirty="0">
                <a:solidFill>
                  <a:srgbClr val="000000"/>
                </a:solidFill>
                <a:latin typeface="Times New Roman" panose="02020603050405020304" pitchFamily="18" charset="0"/>
                <a:cs typeface="Times New Roman" panose="02020603050405020304" pitchFamily="18" charset="0"/>
              </a:rPr>
              <a:t>Подвиг русского народа не может быть стерт временем со страниц истории. Мы должны обеспечить героям вечную память об их героическом поступке. </a:t>
            </a:r>
          </a:p>
          <a:p>
            <a:pPr algn="just"/>
            <a:r>
              <a:rPr lang="ru-RU" sz="1600" i="1" dirty="0">
                <a:solidFill>
                  <a:srgbClr val="000000"/>
                </a:solidFill>
                <a:latin typeface="Times New Roman" panose="02020603050405020304" pitchFamily="18" charset="0"/>
                <a:cs typeface="Times New Roman" panose="02020603050405020304" pitchFamily="18" charset="0"/>
              </a:rPr>
              <a:t>    Пока жива память о героях и их подвиге, живы и они сами. Последующие поколения должны благодарить тех, кто сражался за русский народ, за Отечество. Благодаря им мы ходим по свободной земле, живём под мирным небом.</a:t>
            </a:r>
          </a:p>
          <a:p>
            <a:pPr algn="just"/>
            <a:r>
              <a:rPr lang="ru-RU" sz="1600" i="1" dirty="0">
                <a:solidFill>
                  <a:srgbClr val="000000"/>
                </a:solidFill>
                <a:latin typeface="Times New Roman" panose="02020603050405020304" pitchFamily="18" charset="0"/>
                <a:cs typeface="Times New Roman" panose="02020603050405020304" pitchFamily="18" charset="0"/>
              </a:rPr>
              <a:t>    Наш гражданский долг — сохранить и передать память о тех, кто отдавал свои жизни за Родину. </a:t>
            </a:r>
          </a:p>
          <a:p>
            <a:pPr algn="just"/>
            <a:r>
              <a:rPr lang="ru-RU" sz="1600" b="1" i="1" dirty="0">
                <a:solidFill>
                  <a:srgbClr val="000000"/>
                </a:solidFill>
                <a:latin typeface="Times New Roman" panose="02020603050405020304" pitchFamily="18" charset="0"/>
                <a:cs typeface="Times New Roman" panose="02020603050405020304" pitchFamily="18" charset="0"/>
              </a:rPr>
              <a:t>   </a:t>
            </a:r>
          </a:p>
          <a:p>
            <a:pPr algn="just"/>
            <a:r>
              <a:rPr lang="ru-RU" sz="2000" b="1" i="1" dirty="0">
                <a:solidFill>
                  <a:srgbClr val="000000"/>
                </a:solidFill>
                <a:latin typeface="Times New Roman" panose="02020603050405020304" pitchFamily="18" charset="0"/>
                <a:cs typeface="Times New Roman" panose="02020603050405020304" pitchFamily="18" charset="0"/>
              </a:rPr>
              <a:t>    </a:t>
            </a:r>
            <a:endParaRPr lang="ru-RU" sz="2000" b="1" i="1"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D7BCE5D8-4B28-4C91-B96A-B20D60F4D9B6}"/>
              </a:ext>
            </a:extLst>
          </p:cNvPr>
          <p:cNvSpPr/>
          <p:nvPr/>
        </p:nvSpPr>
        <p:spPr>
          <a:xfrm>
            <a:off x="3491880" y="4869159"/>
            <a:ext cx="5472608" cy="1200329"/>
          </a:xfrm>
          <a:prstGeom prst="rect">
            <a:avLst/>
          </a:prstGeom>
        </p:spPr>
        <p:txBody>
          <a:bodyPr wrap="square">
            <a:spAutoFit/>
          </a:bodyPr>
          <a:lstStyle/>
          <a:p>
            <a:pPr algn="ctr"/>
            <a:r>
              <a:rPr lang="ru-RU" dirty="0">
                <a:solidFill>
                  <a:srgbClr val="272626"/>
                </a:solidFill>
                <a:latin typeface="Ubuntu"/>
              </a:rPr>
              <a:t>   </a:t>
            </a:r>
            <a:r>
              <a:rPr lang="ru-RU" b="1" i="1" dirty="0">
                <a:solidFill>
                  <a:srgbClr val="272626"/>
                </a:solidFill>
                <a:latin typeface="Times New Roman" panose="02020603050405020304" pitchFamily="18" charset="0"/>
                <a:cs typeface="Times New Roman" panose="02020603050405020304" pitchFamily="18" charset="0"/>
              </a:rPr>
              <a:t>Никто не забыт, и ничто не забыто, </a:t>
            </a:r>
          </a:p>
          <a:p>
            <a:pPr algn="ctr"/>
            <a:r>
              <a:rPr lang="ru-RU" b="1" i="1" dirty="0">
                <a:solidFill>
                  <a:srgbClr val="272626"/>
                </a:solidFill>
                <a:latin typeface="Times New Roman" panose="02020603050405020304" pitchFamily="18" charset="0"/>
                <a:cs typeface="Times New Roman" panose="02020603050405020304" pitchFamily="18" charset="0"/>
              </a:rPr>
              <a:t>и в сердце     надежда живет. </a:t>
            </a:r>
          </a:p>
          <a:p>
            <a:pPr algn="ctr"/>
            <a:r>
              <a:rPr lang="ru-RU" b="1" i="1" dirty="0">
                <a:solidFill>
                  <a:srgbClr val="272626"/>
                </a:solidFill>
                <a:latin typeface="Times New Roman" panose="02020603050405020304" pitchFamily="18" charset="0"/>
                <a:cs typeface="Times New Roman" panose="02020603050405020304" pitchFamily="18" charset="0"/>
              </a:rPr>
              <a:t>Что мир тот, что дедами был отвоеван,</a:t>
            </a:r>
          </a:p>
          <a:p>
            <a:pPr algn="ctr"/>
            <a:r>
              <a:rPr lang="ru-RU" b="1" i="1" dirty="0">
                <a:solidFill>
                  <a:srgbClr val="272626"/>
                </a:solidFill>
                <a:latin typeface="Times New Roman" panose="02020603050405020304" pitchFamily="18" charset="0"/>
                <a:cs typeface="Times New Roman" panose="02020603050405020304" pitchFamily="18" charset="0"/>
              </a:rPr>
              <a:t> нами будет сохранен!</a:t>
            </a:r>
            <a:endParaRPr lang="ru-RU" b="1" i="1" dirty="0">
              <a:solidFill>
                <a:srgbClr val="272626"/>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6182</TotalTime>
  <Words>2928</Words>
  <Application>Microsoft Office PowerPoint</Application>
  <PresentationFormat>Экран (4:3)</PresentationFormat>
  <Paragraphs>279</Paragraphs>
  <Slides>16</Slides>
  <Notes>3</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16</vt:i4>
      </vt:variant>
    </vt:vector>
  </HeadingPairs>
  <TitlesOfParts>
    <vt:vector size="31" baseType="lpstr">
      <vt:lpstr>Arial</vt:lpstr>
      <vt:lpstr>Bookman Old Style</vt:lpstr>
      <vt:lpstr>Calibri</vt:lpstr>
      <vt:lpstr>Cambria</vt:lpstr>
      <vt:lpstr>ff1</vt:lpstr>
      <vt:lpstr>ff7</vt:lpstr>
      <vt:lpstr>Gill Sans MT</vt:lpstr>
      <vt:lpstr>PT Sans</vt:lpstr>
      <vt:lpstr>PTSerif</vt:lpstr>
      <vt:lpstr>Roboto</vt:lpstr>
      <vt:lpstr>Times New Roman</vt:lpstr>
      <vt:lpstr>Ubuntu</vt:lpstr>
      <vt:lpstr>Wingdings</vt:lpstr>
      <vt:lpstr>Wingdings 3</vt:lpstr>
      <vt:lpstr>Начальная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Все дальше и дальше уходят от нас героические годы Великой Отечественной.        Время идет, а люди не могут забыть войну. 1418 дней и ночей шла битва не на жизнь, а на смерть, и каждый ее час это кровь, боль и горечь утрат, чудеса бесстрашия, мужества и доблести. Путь к победе полит горячей кровью наших воинов. 519 человек с Большебуяновского сельского поселения   с оружием в руках ушли защищать Родину. Из них на полях сражений 112 большебуяновцев,  81 старошемуршинцев, 100 верхнебуяновцев  остались навечно. Они пролили кровь во имя своей Родины, во имя Победы!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admin</cp:lastModifiedBy>
  <cp:revision>202</cp:revision>
  <dcterms:created xsi:type="dcterms:W3CDTF">2023-03-22T11:13:40Z</dcterms:created>
  <dcterms:modified xsi:type="dcterms:W3CDTF">2023-12-05T17:52:52Z</dcterms:modified>
</cp:coreProperties>
</file>