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8" r:id="rId28"/>
    <p:sldId id="283" r:id="rId29"/>
    <p:sldId id="284" r:id="rId30"/>
    <p:sldId id="321" r:id="rId31"/>
    <p:sldId id="289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104" y="-4749"/>
            <a:ext cx="10647045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659" y="1104137"/>
            <a:ext cx="8002905" cy="3395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2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909" y="1482077"/>
            <a:ext cx="9740900" cy="307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Организация</a:t>
            </a:r>
            <a:r>
              <a:rPr sz="4000" u="none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4000" u="none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spc="-10" dirty="0">
                <a:solidFill>
                  <a:srgbClr val="006FC0"/>
                </a:solidFill>
                <a:latin typeface="Arial"/>
                <a:cs typeface="Arial"/>
              </a:rPr>
              <a:t>проведение государственной</a:t>
            </a:r>
            <a:r>
              <a:rPr sz="4000" u="none" spc="-2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итоговой</a:t>
            </a:r>
            <a:r>
              <a:rPr sz="4000" u="none" spc="-2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spc="-10" dirty="0">
                <a:solidFill>
                  <a:srgbClr val="006FC0"/>
                </a:solidFill>
                <a:latin typeface="Arial"/>
                <a:cs typeface="Arial"/>
              </a:rPr>
              <a:t>аттестации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4000" u="none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образовательным</a:t>
            </a:r>
            <a:r>
              <a:rPr sz="4000" u="none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spc="-10" dirty="0">
                <a:solidFill>
                  <a:srgbClr val="006FC0"/>
                </a:solidFill>
                <a:latin typeface="Arial"/>
                <a:cs typeface="Arial"/>
              </a:rPr>
              <a:t>программам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основного</a:t>
            </a:r>
            <a:r>
              <a:rPr sz="4000" u="none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4000" u="none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spc="-10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endParaRPr sz="400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  <a:spcBef>
                <a:spcPts val="10"/>
              </a:spcBef>
            </a:pP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4000" u="none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u="none" dirty="0">
                <a:solidFill>
                  <a:srgbClr val="006FC0"/>
                </a:solidFill>
                <a:latin typeface="Arial"/>
                <a:cs typeface="Arial"/>
              </a:rPr>
              <a:t>2024</a:t>
            </a:r>
            <a:r>
              <a:rPr sz="4000" b="0" u="none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u="none" spc="-20" dirty="0">
                <a:solidFill>
                  <a:srgbClr val="006FC0"/>
                </a:solidFill>
                <a:latin typeface="Arial"/>
                <a:cs typeface="Arial"/>
              </a:rPr>
              <a:t>году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742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100"/>
              </a:spcBef>
            </a:pPr>
            <a:r>
              <a:rPr sz="3600" u="none" spc="-20" dirty="0">
                <a:solidFill>
                  <a:srgbClr val="006FC0"/>
                </a:solidFill>
                <a:latin typeface="Arial"/>
                <a:cs typeface="Arial"/>
              </a:rPr>
              <a:t>Продолжительность</a:t>
            </a:r>
            <a:r>
              <a:rPr sz="3600" u="none" spc="-1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проведения</a:t>
            </a:r>
            <a:r>
              <a:rPr sz="3200" u="none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spc="-25" dirty="0">
                <a:solidFill>
                  <a:srgbClr val="006FC0"/>
                </a:solidFill>
                <a:latin typeface="Arial"/>
                <a:cs typeface="Arial"/>
              </a:rPr>
              <a:t>ОГЭ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167" y="880587"/>
            <a:ext cx="7526682" cy="51910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36598" y="6092445"/>
            <a:ext cx="829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Calibri"/>
                <a:cs typeface="Calibri"/>
              </a:rPr>
              <a:t>Продолжительность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выполнения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экзаменационной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работы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лицами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ОВЗ,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инвалидами,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детьми-</a:t>
            </a:r>
            <a:r>
              <a:rPr sz="2000" b="1" dirty="0">
                <a:latin typeface="Calibri"/>
                <a:cs typeface="Calibri"/>
              </a:rPr>
              <a:t>инвалидами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увеличивается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1,5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часа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858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Перечень</a:t>
            </a:r>
            <a:r>
              <a:rPr sz="36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средств,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используемых</a:t>
            </a:r>
            <a:r>
              <a:rPr sz="3600" u="none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3600" u="none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ОГЭ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865" y="1070559"/>
            <a:ext cx="937514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Calibri"/>
                <a:cs typeface="Calibri"/>
              </a:rPr>
              <a:t>Во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время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проведения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ГИА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рабочем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столе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участника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находятся: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гелевая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капиллярная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ручка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чернилами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черного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цвета;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документ,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удостоверяющий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личность;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средства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воспитания;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лекарства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(при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необходимости);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продукты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питания,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упаковка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будет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отвлекать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других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участников;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черновики.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b="1" i="1" spc="-10" dirty="0">
                <a:latin typeface="Calibri"/>
                <a:cs typeface="Calibri"/>
              </a:rPr>
              <a:t>Дополнительно</a:t>
            </a:r>
            <a:r>
              <a:rPr sz="2000" b="1" i="1" spc="-10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разрешено: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208" y="3645406"/>
            <a:ext cx="8824208" cy="3059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718" y="288404"/>
            <a:ext cx="110724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Шкала</a:t>
            </a:r>
            <a:r>
              <a:rPr sz="2800" u="none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перевода</a:t>
            </a:r>
            <a:r>
              <a:rPr sz="28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первичных</a:t>
            </a:r>
            <a:r>
              <a:rPr sz="28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баллов</a:t>
            </a:r>
            <a:r>
              <a:rPr sz="28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8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dirty="0">
                <a:solidFill>
                  <a:srgbClr val="006FC0"/>
                </a:solidFill>
                <a:latin typeface="Arial"/>
                <a:cs typeface="Arial"/>
              </a:rPr>
              <a:t>пятибалльную</a:t>
            </a:r>
            <a:r>
              <a:rPr sz="2800" u="none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u="none" spc="-10" dirty="0">
                <a:solidFill>
                  <a:srgbClr val="006FC0"/>
                </a:solidFill>
                <a:latin typeface="Arial"/>
                <a:cs typeface="Arial"/>
              </a:rPr>
              <a:t>систему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71842"/>
              </p:ext>
            </p:extLst>
          </p:nvPr>
        </p:nvGraphicFramePr>
        <p:xfrm>
          <a:off x="1265313" y="830338"/>
          <a:ext cx="9362438" cy="592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8090"/>
                <a:gridCol w="1988819"/>
                <a:gridCol w="1988820"/>
                <a:gridCol w="1443354"/>
                <a:gridCol w="1443355"/>
              </a:tblGrid>
              <a:tr h="289560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балл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предмету: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Отметка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пятибалльной</a:t>
                      </a:r>
                      <a:r>
                        <a:rPr sz="16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9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"2"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"3"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"4"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"5"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15189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23-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0" marR="118745" indent="2540" algn="ctr">
                        <a:lnSpc>
                          <a:spcPct val="1151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(не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4б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критериям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ГК1-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ГК4)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29-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0" marR="118110" indent="2540" algn="ctr">
                        <a:lnSpc>
                          <a:spcPct val="1151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(не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6б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критериям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ГК1-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ГК4)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(не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80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2б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геометрии)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22-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11-21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22-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34-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43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21-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36-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26-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23-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28-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23-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32-</a:t>
                      </a:r>
                      <a:r>
                        <a:rPr sz="1800" spc="-2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800" spc="-25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11-16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17-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Иностранные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языки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29-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46-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58-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68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7595" marR="5080" indent="-2335530">
              <a:lnSpc>
                <a:spcPct val="100000"/>
              </a:lnSpc>
              <a:spcBef>
                <a:spcPts val="95"/>
              </a:spcBef>
            </a:pP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Особенности</a:t>
            </a:r>
            <a:r>
              <a:rPr sz="32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организации</a:t>
            </a:r>
            <a:r>
              <a:rPr sz="3200" u="none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r>
              <a:rPr sz="3200" u="none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sz="3200" u="none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учащихся</a:t>
            </a:r>
            <a:r>
              <a:rPr sz="32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3200" u="none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spc="-20" dirty="0">
                <a:solidFill>
                  <a:srgbClr val="006FC0"/>
                </a:solidFill>
                <a:latin typeface="Arial"/>
                <a:cs typeface="Arial"/>
              </a:rPr>
              <a:t>ОВЗ, </a:t>
            </a:r>
            <a:r>
              <a:rPr sz="3200" u="none" dirty="0">
                <a:solidFill>
                  <a:srgbClr val="006FC0"/>
                </a:solidFill>
                <a:latin typeface="Arial"/>
                <a:cs typeface="Arial"/>
              </a:rPr>
              <a:t>инвалидов,</a:t>
            </a:r>
            <a:r>
              <a:rPr sz="3200" u="none" spc="-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u="none" spc="-25" dirty="0">
                <a:solidFill>
                  <a:srgbClr val="006FC0"/>
                </a:solidFill>
                <a:latin typeface="Arial"/>
                <a:cs typeface="Arial"/>
              </a:rPr>
              <a:t>детей-</a:t>
            </a:r>
            <a:r>
              <a:rPr sz="3200" u="none" spc="-10" dirty="0">
                <a:solidFill>
                  <a:srgbClr val="006FC0"/>
                </a:solidFill>
                <a:latin typeface="Arial"/>
                <a:cs typeface="Arial"/>
              </a:rPr>
              <a:t>инвалидов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626" y="1132801"/>
            <a:ext cx="10681335" cy="314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Для участников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ОВЗ, </a:t>
            </a:r>
            <a:r>
              <a:rPr sz="1800" spc="-25" dirty="0">
                <a:latin typeface="Calibri"/>
                <a:cs typeface="Calibri"/>
              </a:rPr>
              <a:t>детей-</a:t>
            </a:r>
            <a:r>
              <a:rPr sz="1800" dirty="0">
                <a:latin typeface="Calibri"/>
                <a:cs typeface="Calibri"/>
              </a:rPr>
              <a:t>инвалидов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инвалидов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организация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экзаменов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осуществляется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учетом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состояния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здоровья,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особенностей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психофизического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развития.</a:t>
            </a:r>
            <a:endParaRPr sz="1800">
              <a:latin typeface="Calibri"/>
              <a:cs typeface="Calibri"/>
            </a:endParaRPr>
          </a:p>
          <a:p>
            <a:pPr marL="12700" marR="128905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организации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и/или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специальных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экзаменов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участнику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родителю </a:t>
            </a:r>
            <a:r>
              <a:rPr sz="1800" dirty="0">
                <a:latin typeface="Calibri"/>
                <a:cs typeface="Calibri"/>
              </a:rPr>
              <a:t>(законному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представителю)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необходимо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подаче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заявления:</a:t>
            </a:r>
            <a:endParaRPr sz="1800">
              <a:latin typeface="Calibri"/>
              <a:cs typeface="Calibri"/>
            </a:endParaRPr>
          </a:p>
          <a:p>
            <a:pPr marL="356870" marR="422909" indent="-344805">
              <a:lnSpc>
                <a:spcPct val="100000"/>
              </a:lnSpc>
              <a:spcBef>
                <a:spcPts val="170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1800" dirty="0">
                <a:latin typeface="Calibri"/>
                <a:cs typeface="Calibri"/>
              </a:rPr>
              <a:t>указать </a:t>
            </a:r>
            <a:r>
              <a:rPr sz="1800" b="1" dirty="0">
                <a:latin typeface="Calibri"/>
                <a:cs typeface="Calibri"/>
              </a:rPr>
              <a:t>номер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дату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выдачи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документа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заключения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психолого-медико-</a:t>
            </a:r>
            <a:r>
              <a:rPr sz="1800" b="1" dirty="0">
                <a:latin typeface="Calibri"/>
                <a:cs typeface="Calibri"/>
              </a:rPr>
              <a:t>педагогической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комиссии </a:t>
            </a:r>
            <a:r>
              <a:rPr sz="1800" b="1" dirty="0">
                <a:latin typeface="Calibri"/>
                <a:cs typeface="Calibri"/>
              </a:rPr>
              <a:t>(ПМПК)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и/или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справки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установлении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инвалидности;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0"/>
              </a:spcBef>
              <a:buFont typeface="Microsoft Sans Serif"/>
              <a:buChar char="•"/>
            </a:pP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Microsoft Sans Serif"/>
              <a:buChar char="•"/>
              <a:tabLst>
                <a:tab pos="356870" algn="l"/>
              </a:tabLst>
            </a:pPr>
            <a:r>
              <a:rPr sz="1800" dirty="0">
                <a:latin typeface="Calibri"/>
                <a:cs typeface="Calibri"/>
              </a:rPr>
              <a:t>приложить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заявлению скан заключения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психолого-медико-</a:t>
            </a:r>
            <a:r>
              <a:rPr sz="1800" b="1" dirty="0">
                <a:latin typeface="Calibri"/>
                <a:cs typeface="Calibri"/>
              </a:rPr>
              <a:t>педагогической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комиссии (ПМПК) </a:t>
            </a:r>
            <a:r>
              <a:rPr sz="1800" spc="-10" dirty="0">
                <a:latin typeface="Calibri"/>
                <a:cs typeface="Calibri"/>
              </a:rPr>
              <a:t>и/или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справки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установлении</a:t>
            </a:r>
            <a:r>
              <a:rPr sz="1800" b="1" spc="-10" dirty="0">
                <a:latin typeface="Calibri"/>
                <a:cs typeface="Calibri"/>
              </a:rPr>
              <a:t> инвалидности.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832" y="4736604"/>
            <a:ext cx="8803005" cy="1576070"/>
          </a:xfrm>
          <a:prstGeom prst="rect">
            <a:avLst/>
          </a:prstGeom>
          <a:solidFill>
            <a:srgbClr val="B8CDE4"/>
          </a:solidFill>
          <a:ln w="24384">
            <a:solidFill>
              <a:srgbClr val="8A3836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85"/>
              </a:spcBef>
            </a:pPr>
            <a:r>
              <a:rPr sz="2000" dirty="0">
                <a:latin typeface="Calibri"/>
                <a:cs typeface="Calibri"/>
              </a:rPr>
              <a:t>Справка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установлении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инвалидности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и/или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заключение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ПМПК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дает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право:</a:t>
            </a:r>
            <a:endParaRPr sz="2000">
              <a:latin typeface="Calibri"/>
              <a:cs typeface="Calibri"/>
            </a:endParaRPr>
          </a:p>
          <a:p>
            <a:pPr marL="88265" marR="245110" indent="14605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34315" algn="l"/>
              </a:tabLst>
            </a:pPr>
            <a:r>
              <a:rPr sz="2000" dirty="0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добавление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1,5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продолжительности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экзаменов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учебным </a:t>
            </a:r>
            <a:r>
              <a:rPr sz="2000" dirty="0">
                <a:latin typeface="Calibri"/>
                <a:cs typeface="Calibri"/>
              </a:rPr>
              <a:t>предметам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ОГЭ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иностранным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языкам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(раздел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«Говорение»)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минут;</a:t>
            </a:r>
            <a:endParaRPr sz="2000">
              <a:latin typeface="Calibri"/>
              <a:cs typeface="Calibri"/>
            </a:endParaRPr>
          </a:p>
          <a:p>
            <a:pPr marL="88265" marR="1254125" indent="-13970">
              <a:lnSpc>
                <a:spcPct val="100000"/>
              </a:lnSpc>
              <a:buFont typeface="Microsoft Sans Serif"/>
              <a:buChar char="•"/>
              <a:tabLst>
                <a:tab pos="175895" algn="l"/>
              </a:tabLst>
            </a:pPr>
            <a:r>
              <a:rPr sz="2000" dirty="0">
                <a:latin typeface="Calibri"/>
                <a:cs typeface="Calibri"/>
              </a:rPr>
              <a:t>	выбор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проведения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экзаменов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ОГЭ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и/или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ГВЭ,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сокращение количества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экзаменов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двух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обязательных.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84" y="205574"/>
            <a:ext cx="7606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Создание</a:t>
            </a:r>
            <a:r>
              <a:rPr sz="3600" u="none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специальных</a:t>
            </a:r>
            <a:r>
              <a:rPr sz="3600" u="none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условий: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384" y="672914"/>
            <a:ext cx="6671309" cy="33185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увеличение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продолжительности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экзамена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1,5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часа;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организация</a:t>
            </a:r>
            <a:r>
              <a:rPr sz="22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перерывов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приема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пищи;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проведение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ГИА-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дому;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увеличенные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шрифты;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необходимость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звукоусиливающей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аппаратуре;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сдача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экзамена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компьютере;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наличие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ассистента;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550" y="4148334"/>
            <a:ext cx="9162415" cy="939165"/>
          </a:xfrm>
          <a:prstGeom prst="rect">
            <a:avLst/>
          </a:prstGeom>
          <a:solidFill>
            <a:srgbClr val="B8CDE4"/>
          </a:solidFill>
          <a:ln w="24384">
            <a:solidFill>
              <a:srgbClr val="8A3836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120"/>
              </a:spcBef>
            </a:pPr>
            <a:r>
              <a:rPr sz="3200" b="1" dirty="0">
                <a:latin typeface="Calibri"/>
                <a:cs typeface="Calibri"/>
              </a:rPr>
              <a:t>!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Заключение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ПМПК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создании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специальных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условий</a:t>
            </a:r>
            <a:endParaRPr sz="2400">
              <a:latin typeface="Calibri"/>
              <a:cs typeface="Calibri"/>
            </a:endParaRPr>
          </a:p>
          <a:p>
            <a:pPr marL="85090" algn="ctr">
              <a:lnSpc>
                <a:spcPct val="100000"/>
              </a:lnSpc>
              <a:spcBef>
                <a:spcPts val="345"/>
              </a:spcBef>
            </a:pPr>
            <a:r>
              <a:rPr sz="2400" b="1" dirty="0">
                <a:latin typeface="Calibri"/>
                <a:cs typeface="Calibri"/>
              </a:rPr>
              <a:t>при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проведении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ГИА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016" y="5230361"/>
            <a:ext cx="9162415" cy="1515110"/>
          </a:xfrm>
          <a:prstGeom prst="rect">
            <a:avLst/>
          </a:prstGeom>
          <a:solidFill>
            <a:srgbClr val="B8CDE4"/>
          </a:solidFill>
          <a:ln w="24384">
            <a:solidFill>
              <a:srgbClr val="8A3836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98755" marR="106045" indent="5715" algn="ctr">
              <a:lnSpc>
                <a:spcPct val="100000"/>
              </a:lnSpc>
              <a:spcBef>
                <a:spcPts val="160"/>
              </a:spcBef>
            </a:pPr>
            <a:r>
              <a:rPr sz="2400" spc="-10" dirty="0">
                <a:latin typeface="Calibri"/>
                <a:cs typeface="Calibri"/>
              </a:rPr>
              <a:t>Медицинские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заключения,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справки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мед.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учреждений, </a:t>
            </a:r>
            <a:r>
              <a:rPr sz="2400" dirty="0">
                <a:latin typeface="Calibri"/>
                <a:cs typeface="Calibri"/>
              </a:rPr>
              <a:t>индивидуальная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программа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реабилитации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ЯВЛЯЮТСЯ документами,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основании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которых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происходит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организация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спец. условий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456" y="205574"/>
            <a:ext cx="8364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Неинвазивный</a:t>
            </a:r>
            <a:r>
              <a:rPr sz="3600" u="none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мониторинг</a:t>
            </a:r>
            <a:r>
              <a:rPr sz="36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глюкозы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281" y="835152"/>
            <a:ext cx="11296650" cy="5721350"/>
            <a:chOff x="423281" y="835152"/>
            <a:chExt cx="11296650" cy="5721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81" y="835152"/>
              <a:ext cx="11296278" cy="5193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20" y="5477255"/>
              <a:ext cx="1078992" cy="1078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602" y="66497"/>
            <a:ext cx="5328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Сроки</a:t>
            </a:r>
            <a:r>
              <a:rPr sz="36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проведения</a:t>
            </a:r>
            <a:r>
              <a:rPr sz="3600" u="none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11" y="572515"/>
            <a:ext cx="102114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Для</a:t>
            </a:r>
            <a:r>
              <a:rPr sz="18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проведения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ОГЭ</a:t>
            </a:r>
            <a:r>
              <a:rPr sz="18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и</a:t>
            </a:r>
            <a:r>
              <a:rPr sz="18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ГВЭ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предусматривается</a:t>
            </a:r>
            <a:r>
              <a:rPr sz="18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единое</a:t>
            </a:r>
            <a:r>
              <a:rPr sz="18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расписание</a:t>
            </a:r>
            <a:r>
              <a:rPr sz="18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экзаменов,</a:t>
            </a: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продолжительность проведения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экзаменов,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требования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к</a:t>
            </a: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использованию</a:t>
            </a:r>
            <a:r>
              <a:rPr sz="18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средств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обучения и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воспитания,</a:t>
            </a:r>
            <a:r>
              <a:rPr sz="1800" spc="-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используемых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при</a:t>
            </a:r>
            <a:r>
              <a:rPr sz="18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проведении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экзаменов,</a:t>
            </a:r>
            <a:r>
              <a:rPr sz="18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которые</a:t>
            </a: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ежегодно</a:t>
            </a:r>
            <a:r>
              <a:rPr sz="18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утверждаются</a:t>
            </a:r>
            <a:r>
              <a:rPr sz="18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приказом</a:t>
            </a:r>
            <a:r>
              <a:rPr sz="180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Министерства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просвещения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РФ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Федеральной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 службы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по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надзору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сфере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образования</a:t>
            </a:r>
            <a:r>
              <a:rPr sz="18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науки.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3230886"/>
            <a:ext cx="2520950" cy="1222375"/>
          </a:xfrm>
          <a:prstGeom prst="rect">
            <a:avLst/>
          </a:prstGeom>
          <a:solidFill>
            <a:srgbClr val="4F80BC"/>
          </a:solidFill>
          <a:ln w="24383">
            <a:solidFill>
              <a:srgbClr val="385D89"/>
            </a:solidFill>
          </a:ln>
        </p:spPr>
        <p:txBody>
          <a:bodyPr vert="horz" wrap="square" lIns="0" tIns="30861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430"/>
              </a:spcBef>
            </a:pPr>
            <a:r>
              <a:rPr sz="3600" spc="-10" dirty="0">
                <a:latin typeface="Calibri"/>
                <a:cs typeface="Calibri"/>
              </a:rPr>
              <a:t>Периоды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0865" y="2026920"/>
            <a:ext cx="2520950" cy="1222375"/>
          </a:xfrm>
          <a:prstGeom prst="rect">
            <a:avLst/>
          </a:prstGeom>
          <a:solidFill>
            <a:srgbClr val="4F80BC"/>
          </a:solidFill>
          <a:ln w="24384">
            <a:solidFill>
              <a:srgbClr val="385D89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267335" marR="253365" indent="130810">
              <a:lnSpc>
                <a:spcPct val="100000"/>
              </a:lnSpc>
              <a:spcBef>
                <a:spcPts val="1275"/>
              </a:spcBef>
            </a:pPr>
            <a:r>
              <a:rPr sz="2800" spc="-10" dirty="0">
                <a:latin typeface="Calibri"/>
                <a:cs typeface="Calibri"/>
              </a:rPr>
              <a:t>Досрочный </a:t>
            </a:r>
            <a:r>
              <a:rPr sz="2800" spc="-20" dirty="0">
                <a:latin typeface="Calibri"/>
                <a:cs typeface="Calibri"/>
              </a:rPr>
              <a:t>(апрель-май)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1734" y="3422897"/>
            <a:ext cx="2520950" cy="1225550"/>
          </a:xfrm>
          <a:prstGeom prst="rect">
            <a:avLst/>
          </a:prstGeom>
          <a:solidFill>
            <a:srgbClr val="4F80BC"/>
          </a:solidFill>
          <a:ln w="24384">
            <a:solidFill>
              <a:srgbClr val="385D89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400685" marR="392430" indent="106045">
              <a:lnSpc>
                <a:spcPct val="100000"/>
              </a:lnSpc>
              <a:spcBef>
                <a:spcPts val="1300"/>
              </a:spcBef>
            </a:pPr>
            <a:r>
              <a:rPr sz="2800" spc="-10" dirty="0">
                <a:latin typeface="Calibri"/>
                <a:cs typeface="Calibri"/>
              </a:rPr>
              <a:t>Основной (май-июль)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1734" y="4794503"/>
            <a:ext cx="2520950" cy="1222375"/>
          </a:xfrm>
          <a:prstGeom prst="rect">
            <a:avLst/>
          </a:prstGeom>
          <a:solidFill>
            <a:srgbClr val="4F80BC"/>
          </a:solidFill>
          <a:ln w="24384">
            <a:solidFill>
              <a:srgbClr val="385D89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583565" marR="127635" indent="-442595">
              <a:lnSpc>
                <a:spcPct val="100000"/>
              </a:lnSpc>
              <a:spcBef>
                <a:spcPts val="1810"/>
              </a:spcBef>
            </a:pPr>
            <a:r>
              <a:rPr sz="2400" spc="-20" dirty="0">
                <a:latin typeface="Calibri"/>
                <a:cs typeface="Calibri"/>
              </a:rPr>
              <a:t>Дополнительный </a:t>
            </a:r>
            <a:r>
              <a:rPr sz="2400" spc="-10" dirty="0">
                <a:latin typeface="Calibri"/>
                <a:cs typeface="Calibri"/>
              </a:rPr>
              <a:t>(сентябрь)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2856" y="2340870"/>
            <a:ext cx="2520950" cy="1225550"/>
          </a:xfrm>
          <a:prstGeom prst="rect">
            <a:avLst/>
          </a:prstGeom>
          <a:solidFill>
            <a:srgbClr val="4F80BC"/>
          </a:solidFill>
          <a:ln w="24384">
            <a:solidFill>
              <a:srgbClr val="385D89"/>
            </a:solidFill>
          </a:ln>
        </p:spPr>
        <p:txBody>
          <a:bodyPr vert="horz" wrap="square" lIns="0" tIns="377825" rIns="0" bIns="0" rtlCol="0">
            <a:spAutoFit/>
          </a:bodyPr>
          <a:lstStyle/>
          <a:p>
            <a:pPr marL="491490">
              <a:lnSpc>
                <a:spcPct val="100000"/>
              </a:lnSpc>
              <a:spcBef>
                <a:spcPts val="2975"/>
              </a:spcBef>
            </a:pPr>
            <a:r>
              <a:rPr sz="2800" spc="-10" dirty="0">
                <a:latin typeface="Calibri"/>
                <a:cs typeface="Calibri"/>
              </a:rPr>
              <a:t>Основные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5904" y="4187945"/>
            <a:ext cx="2524125" cy="1225550"/>
          </a:xfrm>
          <a:prstGeom prst="rect">
            <a:avLst/>
          </a:prstGeom>
          <a:solidFill>
            <a:srgbClr val="4F80BC"/>
          </a:solidFill>
          <a:ln w="24384">
            <a:solidFill>
              <a:srgbClr val="385D89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2985"/>
              </a:spcBef>
            </a:pPr>
            <a:r>
              <a:rPr sz="2800" spc="-10" dirty="0">
                <a:latin typeface="Calibri"/>
                <a:cs typeface="Calibri"/>
              </a:rPr>
              <a:t>Резервные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65436" y="2354586"/>
            <a:ext cx="1012825" cy="1112520"/>
          </a:xfrm>
          <a:custGeom>
            <a:avLst/>
            <a:gdLst/>
            <a:ahLst/>
            <a:cxnLst/>
            <a:rect l="l" t="t" r="r" b="b"/>
            <a:pathLst>
              <a:path w="1012825" h="1112520">
                <a:moveTo>
                  <a:pt x="956794" y="52072"/>
                </a:moveTo>
                <a:lnTo>
                  <a:pt x="0" y="1103756"/>
                </a:lnTo>
                <a:lnTo>
                  <a:pt x="9404" y="1112386"/>
                </a:lnTo>
                <a:lnTo>
                  <a:pt x="966157" y="60587"/>
                </a:lnTo>
                <a:lnTo>
                  <a:pt x="956794" y="52072"/>
                </a:lnTo>
                <a:close/>
              </a:path>
              <a:path w="1012825" h="1112520">
                <a:moveTo>
                  <a:pt x="1000758" y="42665"/>
                </a:moveTo>
                <a:lnTo>
                  <a:pt x="965352" y="42665"/>
                </a:lnTo>
                <a:lnTo>
                  <a:pt x="974725" y="51168"/>
                </a:lnTo>
                <a:lnTo>
                  <a:pt x="966157" y="60587"/>
                </a:lnTo>
                <a:lnTo>
                  <a:pt x="989736" y="82029"/>
                </a:lnTo>
                <a:lnTo>
                  <a:pt x="1000758" y="42665"/>
                </a:lnTo>
                <a:close/>
              </a:path>
              <a:path w="1012825" h="1112520">
                <a:moveTo>
                  <a:pt x="965352" y="42665"/>
                </a:moveTo>
                <a:lnTo>
                  <a:pt x="956794" y="52072"/>
                </a:lnTo>
                <a:lnTo>
                  <a:pt x="966157" y="60587"/>
                </a:lnTo>
                <a:lnTo>
                  <a:pt x="974725" y="51168"/>
                </a:lnTo>
                <a:lnTo>
                  <a:pt x="965352" y="42665"/>
                </a:lnTo>
                <a:close/>
              </a:path>
              <a:path w="1012825" h="1112520">
                <a:moveTo>
                  <a:pt x="1012704" y="0"/>
                </a:moveTo>
                <a:lnTo>
                  <a:pt x="933329" y="30733"/>
                </a:lnTo>
                <a:lnTo>
                  <a:pt x="956794" y="52072"/>
                </a:lnTo>
                <a:lnTo>
                  <a:pt x="965352" y="42665"/>
                </a:lnTo>
                <a:lnTo>
                  <a:pt x="1000758" y="42665"/>
                </a:lnTo>
                <a:lnTo>
                  <a:pt x="101270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1422" y="4218432"/>
            <a:ext cx="922019" cy="904875"/>
          </a:xfrm>
          <a:custGeom>
            <a:avLst/>
            <a:gdLst/>
            <a:ahLst/>
            <a:cxnLst/>
            <a:rect l="l" t="t" r="r" b="b"/>
            <a:pathLst>
              <a:path w="922020" h="904875">
                <a:moveTo>
                  <a:pt x="863181" y="855861"/>
                </a:moveTo>
                <a:lnTo>
                  <a:pt x="841006" y="878459"/>
                </a:lnTo>
                <a:lnTo>
                  <a:pt x="922019" y="904627"/>
                </a:lnTo>
                <a:lnTo>
                  <a:pt x="908304" y="864743"/>
                </a:lnTo>
                <a:lnTo>
                  <a:pt x="872236" y="864743"/>
                </a:lnTo>
                <a:lnTo>
                  <a:pt x="863181" y="855861"/>
                </a:lnTo>
                <a:close/>
              </a:path>
              <a:path w="922020" h="904875">
                <a:moveTo>
                  <a:pt x="872051" y="846822"/>
                </a:moveTo>
                <a:lnTo>
                  <a:pt x="863181" y="855861"/>
                </a:lnTo>
                <a:lnTo>
                  <a:pt x="872236" y="864743"/>
                </a:lnTo>
                <a:lnTo>
                  <a:pt x="881113" y="855713"/>
                </a:lnTo>
                <a:lnTo>
                  <a:pt x="872051" y="846822"/>
                </a:lnTo>
                <a:close/>
              </a:path>
              <a:path w="922020" h="904875">
                <a:moveTo>
                  <a:pt x="894334" y="824115"/>
                </a:moveTo>
                <a:lnTo>
                  <a:pt x="872051" y="846822"/>
                </a:lnTo>
                <a:lnTo>
                  <a:pt x="881113" y="855713"/>
                </a:lnTo>
                <a:lnTo>
                  <a:pt x="872236" y="864743"/>
                </a:lnTo>
                <a:lnTo>
                  <a:pt x="908304" y="864743"/>
                </a:lnTo>
                <a:lnTo>
                  <a:pt x="894334" y="824115"/>
                </a:lnTo>
                <a:close/>
              </a:path>
              <a:path w="922020" h="904875">
                <a:moveTo>
                  <a:pt x="8883" y="0"/>
                </a:moveTo>
                <a:lnTo>
                  <a:pt x="0" y="9156"/>
                </a:lnTo>
                <a:lnTo>
                  <a:pt x="863181" y="855861"/>
                </a:lnTo>
                <a:lnTo>
                  <a:pt x="872051" y="846822"/>
                </a:lnTo>
                <a:lnTo>
                  <a:pt x="88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4532" y="3752081"/>
            <a:ext cx="900430" cy="76200"/>
          </a:xfrm>
          <a:custGeom>
            <a:avLst/>
            <a:gdLst/>
            <a:ahLst/>
            <a:cxnLst/>
            <a:rect l="l" t="t" r="r" b="b"/>
            <a:pathLst>
              <a:path w="900429" h="76200">
                <a:moveTo>
                  <a:pt x="823842" y="0"/>
                </a:moveTo>
                <a:lnTo>
                  <a:pt x="823842" y="76200"/>
                </a:lnTo>
                <a:lnTo>
                  <a:pt x="887342" y="44450"/>
                </a:lnTo>
                <a:lnTo>
                  <a:pt x="836536" y="44450"/>
                </a:lnTo>
                <a:lnTo>
                  <a:pt x="836536" y="31750"/>
                </a:lnTo>
                <a:lnTo>
                  <a:pt x="887342" y="31750"/>
                </a:lnTo>
                <a:lnTo>
                  <a:pt x="823842" y="0"/>
                </a:lnTo>
                <a:close/>
              </a:path>
              <a:path w="900429" h="76200">
                <a:moveTo>
                  <a:pt x="82384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23842" y="44450"/>
                </a:lnTo>
                <a:lnTo>
                  <a:pt x="823842" y="31750"/>
                </a:lnTo>
                <a:close/>
              </a:path>
              <a:path w="900429" h="76200">
                <a:moveTo>
                  <a:pt x="887342" y="31750"/>
                </a:moveTo>
                <a:lnTo>
                  <a:pt x="836536" y="31750"/>
                </a:lnTo>
                <a:lnTo>
                  <a:pt x="836536" y="44450"/>
                </a:lnTo>
                <a:lnTo>
                  <a:pt x="887342" y="44450"/>
                </a:lnTo>
                <a:lnTo>
                  <a:pt x="900042" y="38100"/>
                </a:lnTo>
                <a:lnTo>
                  <a:pt x="887342" y="317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8164" y="1985765"/>
            <a:ext cx="722630" cy="4032885"/>
          </a:xfrm>
          <a:custGeom>
            <a:avLst/>
            <a:gdLst/>
            <a:ahLst/>
            <a:cxnLst/>
            <a:rect l="l" t="t" r="r" b="b"/>
            <a:pathLst>
              <a:path w="722629" h="4032885">
                <a:moveTo>
                  <a:pt x="0" y="0"/>
                </a:moveTo>
                <a:lnTo>
                  <a:pt x="72802" y="1222"/>
                </a:lnTo>
                <a:lnTo>
                  <a:pt x="140606" y="4728"/>
                </a:lnTo>
                <a:lnTo>
                  <a:pt x="201960" y="10276"/>
                </a:lnTo>
                <a:lnTo>
                  <a:pt x="255412" y="17626"/>
                </a:lnTo>
                <a:lnTo>
                  <a:pt x="299512" y="26534"/>
                </a:lnTo>
                <a:lnTo>
                  <a:pt x="353851" y="48061"/>
                </a:lnTo>
                <a:lnTo>
                  <a:pt x="361187" y="60197"/>
                </a:lnTo>
                <a:lnTo>
                  <a:pt x="361187" y="1956073"/>
                </a:lnTo>
                <a:lnTo>
                  <a:pt x="368524" y="1968208"/>
                </a:lnTo>
                <a:lnTo>
                  <a:pt x="422863" y="1989728"/>
                </a:lnTo>
                <a:lnTo>
                  <a:pt x="466963" y="1998632"/>
                </a:lnTo>
                <a:lnTo>
                  <a:pt x="520415" y="2005976"/>
                </a:lnTo>
                <a:lnTo>
                  <a:pt x="581769" y="2011521"/>
                </a:lnTo>
                <a:lnTo>
                  <a:pt x="649573" y="2015024"/>
                </a:lnTo>
                <a:lnTo>
                  <a:pt x="722376" y="2016245"/>
                </a:lnTo>
                <a:lnTo>
                  <a:pt x="649573" y="2017468"/>
                </a:lnTo>
                <a:lnTo>
                  <a:pt x="581769" y="2020974"/>
                </a:lnTo>
                <a:lnTo>
                  <a:pt x="520415" y="2026522"/>
                </a:lnTo>
                <a:lnTo>
                  <a:pt x="466963" y="2033872"/>
                </a:lnTo>
                <a:lnTo>
                  <a:pt x="422863" y="2042781"/>
                </a:lnTo>
                <a:lnTo>
                  <a:pt x="368524" y="2064311"/>
                </a:lnTo>
                <a:lnTo>
                  <a:pt x="361187" y="2076449"/>
                </a:lnTo>
                <a:lnTo>
                  <a:pt x="361187" y="3972318"/>
                </a:lnTo>
                <a:lnTo>
                  <a:pt x="353851" y="3984449"/>
                </a:lnTo>
                <a:lnTo>
                  <a:pt x="299512" y="4005976"/>
                </a:lnTo>
                <a:lnTo>
                  <a:pt x="255412" y="4014886"/>
                </a:lnTo>
                <a:lnTo>
                  <a:pt x="201960" y="4022239"/>
                </a:lnTo>
                <a:lnTo>
                  <a:pt x="140606" y="4027790"/>
                </a:lnTo>
                <a:lnTo>
                  <a:pt x="72802" y="4031299"/>
                </a:lnTo>
                <a:lnTo>
                  <a:pt x="0" y="403252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2013" y="6086847"/>
            <a:ext cx="11664950" cy="591820"/>
          </a:xfrm>
          <a:prstGeom prst="rect">
            <a:avLst/>
          </a:prstGeom>
          <a:ln w="24384">
            <a:solidFill>
              <a:srgbClr val="548DD5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участников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ГИА-</a:t>
            </a:r>
            <a:r>
              <a:rPr sz="1800" dirty="0">
                <a:latin typeface="Calibri"/>
                <a:cs typeface="Calibri"/>
              </a:rPr>
              <a:t>9,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имеющих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возможности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уважительным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причинам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(болезнь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иные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обстоятельства),</a:t>
            </a:r>
            <a:endParaRPr sz="18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подтвержденным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документально,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пройти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ГИА-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основные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сроки,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экзамены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проводятся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досрочный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7565" y="78422"/>
            <a:ext cx="3842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Проведение</a:t>
            </a:r>
            <a:r>
              <a:rPr sz="3600" u="none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615" y="825499"/>
            <a:ext cx="11353165" cy="221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210185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день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проведения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экзамена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учащийся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прибывает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ППЭ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200" b="1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ранее</a:t>
            </a:r>
            <a:r>
              <a:rPr sz="2200" b="1" i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09.00</a:t>
            </a:r>
            <a:r>
              <a:rPr sz="22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 московскому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времени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сопровождении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представителя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школы.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Допуск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ППЭ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осуществляется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200" b="1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наличии</a:t>
            </a:r>
            <a:r>
              <a:rPr sz="2200" b="1" i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документа</a:t>
            </a:r>
            <a:r>
              <a:rPr sz="2200" b="1" i="1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404040"/>
                </a:solidFill>
                <a:latin typeface="Calibri"/>
                <a:cs typeface="Calibri"/>
              </a:rPr>
              <a:t>удостоверяющего</a:t>
            </a:r>
            <a:r>
              <a:rPr sz="2200" b="1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личность</a:t>
            </a:r>
            <a:r>
              <a:rPr sz="2200" b="1" i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200" b="1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spc="-25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наличии</a:t>
            </a:r>
            <a:r>
              <a:rPr sz="2200" b="1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b="1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списках</a:t>
            </a:r>
            <a:r>
              <a:rPr sz="2200" b="1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404040"/>
                </a:solidFill>
                <a:latin typeface="Calibri"/>
                <a:cs typeface="Calibri"/>
              </a:rPr>
              <a:t>распределения.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случае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опоздания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участника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экзамен,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он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допускается</a:t>
            </a:r>
            <a:r>
              <a:rPr sz="22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ППЭ,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этом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время</a:t>
            </a:r>
            <a:r>
              <a:rPr sz="2200" b="1" i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404040"/>
                </a:solidFill>
                <a:latin typeface="Calibri"/>
                <a:cs typeface="Calibri"/>
              </a:rPr>
              <a:t>экзамена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i="1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200" b="1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404040"/>
                </a:solidFill>
                <a:latin typeface="Calibri"/>
                <a:cs typeface="Calibri"/>
              </a:rPr>
              <a:t>продлевается.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616" y="3084588"/>
            <a:ext cx="11015980" cy="1511935"/>
          </a:xfrm>
          <a:prstGeom prst="rect">
            <a:avLst/>
          </a:prstGeom>
          <a:ln w="24384">
            <a:solidFill>
              <a:srgbClr val="548ED5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170" marR="2298065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Calibri"/>
                <a:cs typeface="Calibri"/>
              </a:rPr>
              <a:t>Во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время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экзамена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обучающиеся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выходят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из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аудитории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 </a:t>
            </a:r>
            <a:r>
              <a:rPr sz="2400" spc="-25" dirty="0">
                <a:latin typeface="Calibri"/>
                <a:cs typeface="Calibri"/>
              </a:rPr>
              <a:t>перемещаются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ППЭ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сопровождении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одного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организаторов.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выходе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аудитории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обучающиеся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оставляют экзаменационные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материалы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черновики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на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рабочем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столе.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9902" y="272249"/>
            <a:ext cx="3017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20" dirty="0">
                <a:solidFill>
                  <a:srgbClr val="006FC0"/>
                </a:solidFill>
                <a:latin typeface="Arial"/>
                <a:cs typeface="Arial"/>
              </a:rPr>
              <a:t>ЗАПРЕЩЕНО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852" y="792463"/>
            <a:ext cx="10587355" cy="2636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8890">
              <a:lnSpc>
                <a:spcPct val="124100"/>
              </a:lnSpc>
              <a:spcBef>
                <a:spcPts val="105"/>
              </a:spcBef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latin typeface="Calibri"/>
                <a:cs typeface="Calibri"/>
              </a:rPr>
              <a:t>	Наличие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средств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связи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,электронно-</a:t>
            </a:r>
            <a:r>
              <a:rPr sz="2000" b="1" spc="-10" dirty="0">
                <a:latin typeface="Calibri"/>
                <a:cs typeface="Calibri"/>
              </a:rPr>
              <a:t>вычислительной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техники,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фото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аудио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видеоаппаратуры, </a:t>
            </a:r>
            <a:r>
              <a:rPr sz="2000" b="1" dirty="0">
                <a:latin typeface="Calibri"/>
                <a:cs typeface="Calibri"/>
              </a:rPr>
              <a:t>справочных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материалов,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письменных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заметок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иных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средств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хранения и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передачи информации.</a:t>
            </a:r>
            <a:endParaRPr sz="2000">
              <a:latin typeface="Calibri"/>
              <a:cs typeface="Calibri"/>
            </a:endParaRPr>
          </a:p>
          <a:p>
            <a:pPr marL="12700" marR="1978660" indent="-9525">
              <a:lnSpc>
                <a:spcPct val="125099"/>
              </a:lnSpc>
              <a:spcBef>
                <a:spcPts val="215"/>
              </a:spcBef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latin typeface="Calibri"/>
                <a:cs typeface="Calibri"/>
              </a:rPr>
              <a:t>	Вынос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аудитории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ППЭ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экзаменационных материалов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бумажном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или </a:t>
            </a:r>
            <a:r>
              <a:rPr sz="2000" b="1" spc="-10" dirty="0">
                <a:latin typeface="Calibri"/>
                <a:cs typeface="Calibri"/>
              </a:rPr>
              <a:t>электронном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носителях, </a:t>
            </a:r>
            <a:r>
              <a:rPr sz="2000" b="1" dirty="0">
                <a:latin typeface="Calibri"/>
                <a:cs typeface="Calibri"/>
              </a:rPr>
              <a:t>их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фотографирование.</a:t>
            </a:r>
            <a:endParaRPr sz="2000">
              <a:latin typeface="Calibri"/>
              <a:cs typeface="Calibri"/>
            </a:endParaRPr>
          </a:p>
          <a:p>
            <a:pPr marL="12700" marR="193040" indent="-9525">
              <a:lnSpc>
                <a:spcPct val="100000"/>
              </a:lnSpc>
              <a:spcBef>
                <a:spcPts val="600"/>
              </a:spcBef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latin typeface="Calibri"/>
                <a:cs typeface="Calibri"/>
              </a:rPr>
              <a:t>	Оказание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содействия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другим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участникам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ОГЭ,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том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числе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передача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им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указанных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средств</a:t>
            </a:r>
            <a:r>
              <a:rPr sz="2000" b="1" spc="-50" dirty="0">
                <a:latin typeface="Calibri"/>
                <a:cs typeface="Calibri"/>
              </a:rPr>
              <a:t> и </a:t>
            </a:r>
            <a:r>
              <a:rPr sz="2000" b="1" spc="-10" dirty="0">
                <a:latin typeface="Calibri"/>
                <a:cs typeface="Calibri"/>
              </a:rPr>
              <a:t>материалов.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311" y="5346191"/>
            <a:ext cx="1246632" cy="124663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56303" y="5309615"/>
            <a:ext cx="2270760" cy="1316990"/>
            <a:chOff x="3956303" y="5309615"/>
            <a:chExt cx="2270760" cy="13169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7263" y="5367527"/>
              <a:ext cx="2127504" cy="11551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303" y="5309615"/>
              <a:ext cx="2270760" cy="13167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17270" y="5367534"/>
              <a:ext cx="2127250" cy="1155065"/>
            </a:xfrm>
            <a:custGeom>
              <a:avLst/>
              <a:gdLst/>
              <a:ahLst/>
              <a:cxnLst/>
              <a:rect l="l" t="t" r="r" b="b"/>
              <a:pathLst>
                <a:path w="2127250" h="1155065">
                  <a:moveTo>
                    <a:pt x="0" y="0"/>
                  </a:moveTo>
                  <a:lnTo>
                    <a:pt x="2127123" y="1154931"/>
                  </a:lnTo>
                </a:path>
              </a:pathLst>
            </a:custGeom>
            <a:ln w="85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2511" y="5141976"/>
            <a:ext cx="1399032" cy="14020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129016" y="5288279"/>
            <a:ext cx="1859280" cy="1359535"/>
            <a:chOff x="8129016" y="5288279"/>
            <a:chExt cx="1859280" cy="13595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6072" y="5343143"/>
              <a:ext cx="1712976" cy="1200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9016" y="5288279"/>
              <a:ext cx="1859279" cy="13594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96072" y="5343150"/>
              <a:ext cx="1713230" cy="1198245"/>
            </a:xfrm>
            <a:custGeom>
              <a:avLst/>
              <a:gdLst/>
              <a:ahLst/>
              <a:cxnLst/>
              <a:rect l="l" t="t" r="r" b="b"/>
              <a:pathLst>
                <a:path w="1713229" h="1198245">
                  <a:moveTo>
                    <a:pt x="0" y="0"/>
                  </a:moveTo>
                  <a:lnTo>
                    <a:pt x="1712976" y="1197794"/>
                  </a:lnTo>
                </a:path>
              </a:pathLst>
            </a:custGeom>
            <a:ln w="85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2888" y="3646932"/>
            <a:ext cx="10841990" cy="1274445"/>
          </a:xfrm>
          <a:prstGeom prst="rect">
            <a:avLst/>
          </a:prstGeom>
          <a:solidFill>
            <a:srgbClr val="B8CDE4"/>
          </a:solidFill>
          <a:ln w="9144">
            <a:solidFill>
              <a:srgbClr val="548ED5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Calibri"/>
                <a:cs typeface="Calibri"/>
              </a:rPr>
              <a:t>Участники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ГИА-</a:t>
            </a:r>
            <a:r>
              <a:rPr sz="1800" dirty="0">
                <a:latin typeface="Calibri"/>
                <a:cs typeface="Calibri"/>
              </a:rPr>
              <a:t>9,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допустившие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нарушение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порядка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экзамена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удаляются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из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ППЭ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данному</a:t>
            </a:r>
            <a:endParaRPr sz="1800">
              <a:latin typeface="Calibri"/>
              <a:cs typeface="Calibri"/>
            </a:endParaRPr>
          </a:p>
          <a:p>
            <a:pPr marL="89535" marR="179705" indent="-635">
              <a:lnSpc>
                <a:spcPct val="113999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факту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составляется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акт,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передаётся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рассмотрение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ГЭК.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факт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нарушения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участником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ГИА-</a:t>
            </a:r>
            <a:r>
              <a:rPr sz="1800" spc="-50" dirty="0">
                <a:latin typeface="Calibri"/>
                <a:cs typeface="Calibri"/>
              </a:rPr>
              <a:t>9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порядка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проведения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экзамена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подтверждается,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ГЭК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принимает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аннулировании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результатов </a:t>
            </a:r>
            <a:r>
              <a:rPr sz="1800" dirty="0">
                <a:latin typeface="Calibri"/>
                <a:cs typeface="Calibri"/>
              </a:rPr>
              <a:t>участника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ГИА-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соответствующему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учебному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предмету.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885" y="-25209"/>
            <a:ext cx="8918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Повторная</a:t>
            </a:r>
            <a:r>
              <a:rPr sz="3600" u="none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сдача</a:t>
            </a:r>
            <a:r>
              <a:rPr sz="3600" u="none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3600" u="none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резервные</a:t>
            </a:r>
            <a:r>
              <a:rPr sz="3600" u="none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сроки</a:t>
            </a:r>
            <a:r>
              <a:rPr sz="36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основного</a:t>
            </a:r>
            <a:r>
              <a:rPr sz="3600" u="none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периода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941" y="1085494"/>
            <a:ext cx="11028680" cy="56083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Повторно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сдаче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ГИА-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соответствующему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учебному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предмету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текущем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году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0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решению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ГЭК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допускаются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обучающиеся:</a:t>
            </a:r>
            <a:endParaRPr sz="2000">
              <a:latin typeface="Calibri"/>
              <a:cs typeface="Calibri"/>
            </a:endParaRPr>
          </a:p>
          <a:p>
            <a:pPr marL="356870" marR="5080" indent="-344805">
              <a:lnSpc>
                <a:spcPct val="120100"/>
              </a:lnSpc>
              <a:spcBef>
                <a:spcPts val="65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получившие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ГИА-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неудовлетворительный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результат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более</a:t>
            </a:r>
            <a:r>
              <a:rPr sz="2200" b="1" u="sng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чем</a:t>
            </a:r>
            <a:r>
              <a:rPr sz="22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двум</a:t>
            </a:r>
            <a:r>
              <a:rPr sz="2200" b="1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учебным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(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кроме</a:t>
            </a:r>
            <a:r>
              <a:rPr sz="2200" b="1" u="sng" spc="-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участников</a:t>
            </a:r>
            <a:r>
              <a:rPr sz="22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ГИА,</a:t>
            </a:r>
            <a:r>
              <a:rPr sz="22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проходящих</a:t>
            </a:r>
            <a:r>
              <a:rPr sz="22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ГИА-9</a:t>
            </a:r>
            <a:r>
              <a:rPr sz="2200" u="sng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только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обязательным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учебным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предметам);</a:t>
            </a:r>
            <a:endParaRPr sz="2200">
              <a:latin typeface="Calibri"/>
              <a:cs typeface="Calibri"/>
            </a:endParaRPr>
          </a:p>
          <a:p>
            <a:pPr marL="356870" marR="1426210" indent="-344805">
              <a:lnSpc>
                <a:spcPct val="100000"/>
              </a:lnSpc>
              <a:spcBef>
                <a:spcPts val="720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явившиеся</a:t>
            </a:r>
            <a:r>
              <a:rPr sz="22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на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экзамены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уважительным</a:t>
            </a:r>
            <a:r>
              <a:rPr sz="2200" b="1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причинам,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подтвержденным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документально;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05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завершившие</a:t>
            </a:r>
            <a:r>
              <a:rPr sz="2200" b="1" u="sng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выполнение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экзаменационной</a:t>
            </a:r>
            <a:r>
              <a:rPr sz="22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работы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уважительным</a:t>
            </a:r>
            <a:r>
              <a:rPr sz="2200" b="1" u="sng" spc="-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причинам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подтвержденные</a:t>
            </a:r>
            <a:r>
              <a:rPr sz="22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документально;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апелляция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которых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 нарушении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установленного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порядка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проведения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была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удовлетворена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56870" marR="321945" indent="-344805">
              <a:lnSpc>
                <a:spcPct val="100000"/>
              </a:lnSpc>
              <a:spcBef>
                <a:spcPts val="505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результаты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которых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были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аннулированы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ГЭК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случае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выявления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фактов</a:t>
            </a:r>
            <a:r>
              <a:rPr sz="2200" b="1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нарушений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установленного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порядка</a:t>
            </a:r>
            <a:r>
              <a:rPr sz="22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ГИА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совершенных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лицами,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присутствующими</a:t>
            </a:r>
            <a:r>
              <a:rPr sz="22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пункте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проведения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экзаменов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(далее</a:t>
            </a:r>
            <a:r>
              <a:rPr sz="2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ППЭ)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день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экзамена,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иными (неустановленными)</a:t>
            </a:r>
            <a:r>
              <a:rPr sz="2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лицами.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1" y="490550"/>
            <a:ext cx="7326808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Повестка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собрания:</a:t>
            </a:r>
            <a:endParaRPr sz="2400" dirty="0">
              <a:latin typeface="Cambria"/>
              <a:cs typeface="Cambria"/>
            </a:endParaRPr>
          </a:p>
          <a:p>
            <a:pPr marL="12700" marR="641350"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Знакомство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 итоговой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аттестацией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2024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году:</a:t>
            </a:r>
            <a:endParaRPr sz="2400" dirty="0">
              <a:latin typeface="Cambria"/>
              <a:cs typeface="Cambria"/>
            </a:endParaRPr>
          </a:p>
          <a:p>
            <a:pPr marL="189865" indent="-177800">
              <a:spcBef>
                <a:spcPts val="25"/>
              </a:spcBef>
              <a:buChar char="-"/>
              <a:tabLst>
                <a:tab pos="190500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ормативные документы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sz="24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формы</a:t>
            </a:r>
            <a:r>
              <a:rPr sz="2400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lang="ru-RU" sz="2400" spc="-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словия допуска к ГИА, итоговое собеседование;</a:t>
            </a: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редметы, продолжительность, баллы;</a:t>
            </a: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собенности организации ГИА для учащихся с ОВЗ;</a:t>
            </a: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роки проведения, повторная сдача;</a:t>
            </a: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тоговые отметки;</a:t>
            </a:r>
          </a:p>
          <a:p>
            <a:pPr marL="189865" indent="-177800">
              <a:spcBef>
                <a:spcPts val="5"/>
              </a:spcBef>
              <a:buChar char="-"/>
              <a:tabLst>
                <a:tab pos="190500" algn="l"/>
              </a:tabLst>
            </a:pPr>
            <a:endParaRPr lang="ru-RU" sz="2400" spc="-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253" y="4195420"/>
            <a:ext cx="4322572" cy="23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428" y="-25209"/>
            <a:ext cx="6179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Повторная</a:t>
            </a:r>
            <a:r>
              <a:rPr sz="3600" u="none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сдача</a:t>
            </a:r>
            <a:r>
              <a:rPr sz="3600" u="none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3600" u="none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дополнительный</a:t>
            </a:r>
            <a:r>
              <a:rPr sz="3600" u="none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период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953" y="940179"/>
            <a:ext cx="10984865" cy="46069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Повторно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сдаче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ГИА-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соответствующему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учебному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предмету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дополнительный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период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допускаются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обучающиеся:</a:t>
            </a:r>
            <a:endParaRPr sz="2000">
              <a:latin typeface="Calibri"/>
              <a:cs typeface="Calibri"/>
            </a:endParaRPr>
          </a:p>
          <a:p>
            <a:pPr marL="356870" marR="81915" indent="-344805">
              <a:lnSpc>
                <a:spcPct val="120000"/>
              </a:lnSpc>
              <a:spcBef>
                <a:spcPts val="70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получившие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ГИА-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неудовлетворительный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результат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более</a:t>
            </a:r>
            <a:r>
              <a:rPr sz="2200" b="1" u="sng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чем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двум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учебным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2200" b="1" u="sng" spc="-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(по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обязательным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учебным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2200" b="1" u="sng" spc="-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случае</a:t>
            </a:r>
            <a:r>
              <a:rPr sz="22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сдачи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двух</a:t>
            </a:r>
            <a:r>
              <a:rPr sz="2200" b="1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обязательных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предметов);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20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явившиеся</a:t>
            </a:r>
            <a:r>
              <a:rPr sz="22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на</a:t>
            </a:r>
            <a:r>
              <a:rPr sz="2200" b="1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экзамены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уважительным</a:t>
            </a:r>
            <a:r>
              <a:rPr sz="22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причинам,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подтвержденным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документально</a:t>
            </a:r>
            <a:r>
              <a:rPr sz="22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резервные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сроки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основного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периода;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05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завершившие</a:t>
            </a:r>
            <a:r>
              <a:rPr sz="2200" b="1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выполнение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экзаменационной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работы</a:t>
            </a:r>
            <a:r>
              <a:rPr sz="22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уважительным</a:t>
            </a:r>
            <a:r>
              <a:rPr sz="2200" b="1" u="sng" spc="-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причинам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подтвержденные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документально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резервные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сроки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основного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периода;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результаты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которых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были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аннулированы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ГЭК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случае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выявления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фактов</a:t>
            </a:r>
            <a:r>
              <a:rPr sz="2200" b="1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нарушений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установленного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порядка</a:t>
            </a:r>
            <a:r>
              <a:rPr sz="2200" b="1" u="sng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ГИА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05"/>
              </a:spcBef>
              <a:buSzPct val="106818"/>
              <a:buFont typeface="Microsoft Sans Serif"/>
              <a:buChar char="•"/>
              <a:tabLst>
                <a:tab pos="356870" algn="l"/>
              </a:tabLst>
            </a:pP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допущенные</a:t>
            </a:r>
            <a:r>
              <a:rPr sz="2200" b="1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к</a:t>
            </a:r>
            <a:r>
              <a:rPr sz="22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ГИА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в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основной</a:t>
            </a:r>
            <a:r>
              <a:rPr sz="22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период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проведения,</a:t>
            </a:r>
            <a:r>
              <a:rPr sz="2200" b="1" u="sng" spc="-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но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получивших</a:t>
            </a:r>
            <a:r>
              <a:rPr sz="2200" b="1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допуск</a:t>
            </a:r>
            <a:r>
              <a:rPr sz="22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позднее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131" rIns="0" bIns="0" rtlCol="0">
            <a:spAutoFit/>
          </a:bodyPr>
          <a:lstStyle/>
          <a:p>
            <a:pPr marL="2592705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Повторная</a:t>
            </a:r>
            <a:r>
              <a:rPr sz="3600" u="none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сдача</a:t>
            </a:r>
            <a:r>
              <a:rPr sz="3600" u="none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через</a:t>
            </a:r>
            <a:r>
              <a:rPr sz="3600" u="none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год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826008"/>
            <a:ext cx="11365992" cy="52669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2979" y="347649"/>
            <a:ext cx="254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Апелляция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810" y="5680659"/>
            <a:ext cx="10386695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315"/>
              </a:spcBef>
            </a:pPr>
            <a:r>
              <a:rPr sz="1800" spc="-10" dirty="0">
                <a:latin typeface="Calibri"/>
                <a:cs typeface="Calibri"/>
              </a:rPr>
              <a:t>Апелляция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рассматривается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содержания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структуры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заданий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предметам,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вопросам,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связанным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оцениванием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выполнения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заданий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кратким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ответом,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нарушением </a:t>
            </a:r>
            <a:r>
              <a:rPr sz="1800" dirty="0">
                <a:latin typeface="Calibri"/>
                <a:cs typeface="Calibri"/>
              </a:rPr>
              <a:t>Порядка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ГИА,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неправильным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заполнением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бланка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доп.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2183" y="1463027"/>
            <a:ext cx="4261485" cy="3816350"/>
          </a:xfrm>
          <a:prstGeom prst="rect">
            <a:avLst/>
          </a:prstGeom>
          <a:solidFill>
            <a:srgbClr val="8EB3E3"/>
          </a:solidFill>
          <a:ln w="24383">
            <a:solidFill>
              <a:srgbClr val="385D89"/>
            </a:solidFill>
          </a:ln>
        </p:spPr>
        <p:txBody>
          <a:bodyPr vert="horz" wrap="square" lIns="0" tIns="506095" rIns="0" bIns="0" rtlCol="0">
            <a:spAutoFit/>
          </a:bodyPr>
          <a:lstStyle/>
          <a:p>
            <a:pPr marL="556260" marR="546735" indent="-3810" algn="ctr">
              <a:lnSpc>
                <a:spcPct val="100000"/>
              </a:lnSpc>
              <a:spcBef>
                <a:spcPts val="3985"/>
              </a:spcBef>
            </a:pPr>
            <a:r>
              <a:rPr sz="3600" b="1" dirty="0">
                <a:latin typeface="Calibri"/>
                <a:cs typeface="Calibri"/>
              </a:rPr>
              <a:t>На </a:t>
            </a:r>
            <a:r>
              <a:rPr sz="3600" b="1" spc="-10" dirty="0">
                <a:latin typeface="Calibri"/>
                <a:cs typeface="Calibri"/>
              </a:rPr>
              <a:t>нарушение установленного порядка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330"/>
              </a:spcBef>
            </a:pPr>
            <a:r>
              <a:rPr sz="3600" b="1" dirty="0">
                <a:latin typeface="Calibri"/>
                <a:cs typeface="Calibri"/>
              </a:rPr>
              <a:t>НЕ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ВЫХОДЯ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ИЗ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ППЭ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0023" y="1463027"/>
            <a:ext cx="4261485" cy="3816350"/>
          </a:xfrm>
          <a:prstGeom prst="rect">
            <a:avLst/>
          </a:prstGeom>
          <a:solidFill>
            <a:srgbClr val="8EB3E3"/>
          </a:solidFill>
          <a:ln w="24384">
            <a:solidFill>
              <a:srgbClr val="385D89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marL="508634" marR="496570" indent="-4445" algn="ctr">
              <a:lnSpc>
                <a:spcPct val="100000"/>
              </a:lnSpc>
              <a:spcBef>
                <a:spcPts val="1705"/>
              </a:spcBef>
            </a:pPr>
            <a:r>
              <a:rPr sz="3600" b="1" dirty="0">
                <a:latin typeface="Calibri"/>
                <a:cs typeface="Calibri"/>
              </a:rPr>
              <a:t>О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несогласии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spc="-50" dirty="0">
                <a:latin typeface="Calibri"/>
                <a:cs typeface="Calibri"/>
              </a:rPr>
              <a:t>с </a:t>
            </a:r>
            <a:r>
              <a:rPr sz="3600" b="1" spc="-10" dirty="0">
                <a:latin typeface="Calibri"/>
                <a:cs typeface="Calibri"/>
              </a:rPr>
              <a:t>выставленными баллами</a:t>
            </a:r>
            <a:endParaRPr sz="3600">
              <a:latin typeface="Calibri"/>
              <a:cs typeface="Calibri"/>
            </a:endParaRPr>
          </a:p>
          <a:p>
            <a:pPr marL="242570" marR="234315" algn="ctr">
              <a:lnSpc>
                <a:spcPct val="100000"/>
              </a:lnSpc>
              <a:spcBef>
                <a:spcPts val="4385"/>
              </a:spcBef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дня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после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публикации результатов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98" y="358521"/>
            <a:ext cx="11483340" cy="583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Досрочное</a:t>
            </a:r>
            <a:r>
              <a:rPr sz="3600" b="1" spc="-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завершение</a:t>
            </a:r>
            <a:r>
              <a:rPr sz="36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3600" b="1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уважительной</a:t>
            </a:r>
            <a:r>
              <a:rPr sz="36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Arial"/>
                <a:cs typeface="Arial"/>
              </a:rPr>
              <a:t>причине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3600">
              <a:latin typeface="Arial"/>
              <a:cs typeface="Arial"/>
            </a:endParaRPr>
          </a:p>
          <a:p>
            <a:pPr marL="5062855" marR="1586230" indent="-344805">
              <a:lnSpc>
                <a:spcPct val="100000"/>
              </a:lnSpc>
              <a:buSzPct val="129166"/>
              <a:buFont typeface="Microsoft Sans Serif"/>
              <a:buChar char="•"/>
              <a:tabLst>
                <a:tab pos="5062855" algn="l"/>
              </a:tabLst>
            </a:pPr>
            <a:r>
              <a:rPr sz="3600" dirty="0">
                <a:latin typeface="Calibri"/>
                <a:cs typeface="Calibri"/>
              </a:rPr>
              <a:t>участник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ГИА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принимает </a:t>
            </a:r>
            <a:r>
              <a:rPr sz="3600" dirty="0">
                <a:latin typeface="Calibri"/>
                <a:cs typeface="Calibri"/>
              </a:rPr>
              <a:t>решение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завершении экзамена;</a:t>
            </a:r>
            <a:endParaRPr sz="3600">
              <a:latin typeface="Calibri"/>
              <a:cs typeface="Calibri"/>
            </a:endParaRPr>
          </a:p>
          <a:p>
            <a:pPr marL="5062855" marR="29209" indent="-344805">
              <a:lnSpc>
                <a:spcPct val="100000"/>
              </a:lnSpc>
              <a:spcBef>
                <a:spcPts val="869"/>
              </a:spcBef>
              <a:buSzPct val="129166"/>
              <a:buFont typeface="Microsoft Sans Serif"/>
              <a:buChar char="•"/>
              <a:tabLst>
                <a:tab pos="5062855" algn="l"/>
              </a:tabLst>
            </a:pPr>
            <a:r>
              <a:rPr sz="3600" spc="-10" dirty="0">
                <a:latin typeface="Calibri"/>
                <a:cs typeface="Calibri"/>
              </a:rPr>
              <a:t>медицинский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работник </a:t>
            </a:r>
            <a:r>
              <a:rPr sz="3600" dirty="0">
                <a:latin typeface="Calibri"/>
                <a:cs typeface="Calibri"/>
              </a:rPr>
              <a:t>оформляет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акт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досрочном </a:t>
            </a:r>
            <a:r>
              <a:rPr sz="3600" dirty="0">
                <a:latin typeface="Calibri"/>
                <a:cs typeface="Calibri"/>
              </a:rPr>
              <a:t>завершении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(в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2-</a:t>
            </a:r>
            <a:r>
              <a:rPr sz="3600" dirty="0">
                <a:latin typeface="Calibri"/>
                <a:cs typeface="Calibri"/>
              </a:rPr>
              <a:t>х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экземплярах);</a:t>
            </a:r>
            <a:endParaRPr sz="3600">
              <a:latin typeface="Calibri"/>
              <a:cs typeface="Calibri"/>
            </a:endParaRPr>
          </a:p>
          <a:p>
            <a:pPr marL="5062855" marR="53975" indent="-344805">
              <a:lnSpc>
                <a:spcPct val="100000"/>
              </a:lnSpc>
              <a:spcBef>
                <a:spcPts val="869"/>
              </a:spcBef>
              <a:buSzPct val="129166"/>
              <a:buFont typeface="Microsoft Sans Serif"/>
              <a:buChar char="•"/>
              <a:tabLst>
                <a:tab pos="5062855" algn="l"/>
              </a:tabLst>
            </a:pPr>
            <a:r>
              <a:rPr sz="3600" dirty="0">
                <a:latin typeface="Calibri"/>
                <a:cs typeface="Calibri"/>
              </a:rPr>
              <a:t>перенос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экзамена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на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резервный </a:t>
            </a:r>
            <a:r>
              <a:rPr sz="3600" dirty="0">
                <a:latin typeface="Calibri"/>
                <a:cs typeface="Calibri"/>
              </a:rPr>
              <a:t>день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проведения.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1197863"/>
            <a:ext cx="4669536" cy="53372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970" rIns="0" bIns="0" rtlCol="0">
            <a:spAutoFit/>
          </a:bodyPr>
          <a:lstStyle/>
          <a:p>
            <a:pPr marL="150876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Нештатные</a:t>
            </a:r>
            <a:r>
              <a:rPr sz="3600" u="none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ситуации</a:t>
            </a:r>
            <a:r>
              <a:rPr sz="3600" u="none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3600" u="none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экзамене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1051560"/>
            <a:ext cx="11484864" cy="51145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483" rIns="0" bIns="0" rtlCol="0">
            <a:spAutoFit/>
          </a:bodyPr>
          <a:lstStyle/>
          <a:p>
            <a:pPr marL="340487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Итоговые</a:t>
            </a:r>
            <a:r>
              <a:rPr sz="3600" u="none" spc="-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0" dirty="0">
                <a:solidFill>
                  <a:srgbClr val="006FC0"/>
                </a:solidFill>
                <a:latin typeface="Arial"/>
                <a:cs typeface="Arial"/>
              </a:rPr>
              <a:t>отметки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140" y="1102563"/>
            <a:ext cx="1160907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2335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соответствии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Приказом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Министерства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Просвещения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Российской</a:t>
            </a:r>
            <a:r>
              <a:rPr sz="2000" spc="1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Федерации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№546</a:t>
            </a:r>
            <a:r>
              <a:rPr sz="2000" spc="14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05.10.2020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«Об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утверждении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Порядка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заполнения,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учета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выдачи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аттестатов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основном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среднем </a:t>
            </a:r>
            <a:r>
              <a:rPr sz="2000" dirty="0">
                <a:latin typeface="Calibri"/>
                <a:cs typeface="Calibri"/>
              </a:rPr>
              <a:t>общем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образовании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дубликатов»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основанием</a:t>
            </a:r>
            <a:r>
              <a:rPr sz="2000" spc="2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выдачи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аттестата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основном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общем </a:t>
            </a:r>
            <a:r>
              <a:rPr sz="2000" dirty="0">
                <a:latin typeface="Calibri"/>
                <a:cs typeface="Calibri"/>
              </a:rPr>
              <a:t>образовании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будут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являться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положительные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результаты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экзаменов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четырем</a:t>
            </a:r>
            <a:r>
              <a:rPr sz="2000" u="sng" spc="4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2000" spc="-10" dirty="0">
                <a:latin typeface="Calibri"/>
                <a:cs typeface="Calibri"/>
              </a:rPr>
              <a:t> (русскому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языку,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математике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двум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учебным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предметам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выбору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обучающегося).</a:t>
            </a:r>
            <a:endParaRPr sz="2000">
              <a:latin typeface="Calibri"/>
              <a:cs typeface="Calibri"/>
            </a:endParaRPr>
          </a:p>
          <a:p>
            <a:pPr marL="915035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Экзаменационные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отметки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будут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учитываться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выставлении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итоговых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отметок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четырем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обязательным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учебным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предметам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7313" y="3813049"/>
            <a:ext cx="9180830" cy="634365"/>
          </a:xfrm>
          <a:prstGeom prst="rect">
            <a:avLst/>
          </a:prstGeom>
          <a:solidFill>
            <a:srgbClr val="B8CDE5"/>
          </a:solidFill>
          <a:ln w="24384">
            <a:solidFill>
              <a:srgbClr val="548DD5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38784" algn="ctr">
              <a:lnSpc>
                <a:spcPct val="100000"/>
              </a:lnSpc>
              <a:spcBef>
                <a:spcPts val="28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Отметка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35" dirty="0">
                <a:latin typeface="Microsoft Sans Serif"/>
                <a:cs typeface="Microsoft Sans Serif"/>
              </a:rPr>
              <a:t> математике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выставляется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аттестат </a:t>
            </a:r>
            <a:r>
              <a:rPr sz="1800" spc="-45" dirty="0">
                <a:latin typeface="Microsoft Sans Serif"/>
                <a:cs typeface="Microsoft Sans Serif"/>
              </a:rPr>
              <a:t>как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среднее</a:t>
            </a:r>
            <a:endParaRPr sz="1800">
              <a:latin typeface="Microsoft Sans Serif"/>
              <a:cs typeface="Microsoft Sans Serif"/>
            </a:endParaRPr>
          </a:p>
          <a:p>
            <a:pPr marL="443230" algn="ctr">
              <a:lnSpc>
                <a:spcPct val="100000"/>
              </a:lnSpc>
              <a:spcBef>
                <a:spcPts val="29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арифметическое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годовых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отметок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алгебре,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геометрии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экзамену.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981" y="4799088"/>
            <a:ext cx="9159240" cy="646430"/>
          </a:xfrm>
          <a:prstGeom prst="rect">
            <a:avLst/>
          </a:prstGeom>
          <a:solidFill>
            <a:srgbClr val="B8CDE5"/>
          </a:solidFill>
          <a:ln w="9144">
            <a:solidFill>
              <a:srgbClr val="548DD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algun Gothic"/>
                <a:cs typeface="Malgun Gothic"/>
              </a:rPr>
              <a:t>По</a:t>
            </a:r>
            <a:r>
              <a:rPr sz="1800" spc="-5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остальным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предметам</a:t>
            </a:r>
            <a:r>
              <a:rPr sz="1800" spc="-5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в</a:t>
            </a:r>
            <a:r>
              <a:rPr sz="1800" spc="-5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аттестат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выставляются годовые</a:t>
            </a:r>
            <a:r>
              <a:rPr sz="1800" spc="-6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оценки</a:t>
            </a:r>
            <a:r>
              <a:rPr sz="1800" spc="-5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за</a:t>
            </a:r>
            <a:r>
              <a:rPr sz="1800" spc="-4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последний</a:t>
            </a:r>
            <a:endParaRPr sz="1800">
              <a:latin typeface="Malgun Gothic"/>
              <a:cs typeface="Malgun Gothic"/>
            </a:endParaRPr>
          </a:p>
          <a:p>
            <a:pPr marL="10160" algn="ctr">
              <a:lnSpc>
                <a:spcPct val="100000"/>
              </a:lnSpc>
            </a:pPr>
            <a:r>
              <a:rPr sz="1800" dirty="0">
                <a:latin typeface="Malgun Gothic"/>
                <a:cs typeface="Malgun Gothic"/>
              </a:rPr>
              <a:t>год</a:t>
            </a:r>
            <a:r>
              <a:rPr sz="1800" spc="-4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обучения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по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предмету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747" y="5795762"/>
            <a:ext cx="9156700" cy="646430"/>
          </a:xfrm>
          <a:prstGeom prst="rect">
            <a:avLst/>
          </a:prstGeom>
          <a:solidFill>
            <a:srgbClr val="B8CDE5"/>
          </a:solidFill>
          <a:ln w="9144">
            <a:solidFill>
              <a:srgbClr val="548D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065020" marR="289560" indent="-176212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Malgun Gothic"/>
                <a:cs typeface="Malgun Gothic"/>
              </a:rPr>
              <a:t>Выставляются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оценки</a:t>
            </a:r>
            <a:r>
              <a:rPr sz="1800" spc="-5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за</a:t>
            </a:r>
            <a:r>
              <a:rPr sz="1800" spc="-4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все</a:t>
            </a:r>
            <a:r>
              <a:rPr sz="1800" spc="-7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предметы</a:t>
            </a:r>
            <a:r>
              <a:rPr sz="1800" spc="-4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курса</a:t>
            </a:r>
            <a:r>
              <a:rPr sz="1800" spc="-4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основного</a:t>
            </a:r>
            <a:r>
              <a:rPr sz="1800" spc="-6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общего</a:t>
            </a:r>
            <a:r>
              <a:rPr sz="1800" spc="-4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образования, </a:t>
            </a:r>
            <a:r>
              <a:rPr sz="1800" dirty="0">
                <a:latin typeface="Malgun Gothic"/>
                <a:cs typeface="Malgun Gothic"/>
              </a:rPr>
              <a:t>изучение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которых</a:t>
            </a:r>
            <a:r>
              <a:rPr sz="1800" spc="-5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длилось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не</a:t>
            </a:r>
            <a:r>
              <a:rPr sz="1800" spc="-3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менее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64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часов</a:t>
            </a:r>
            <a:endParaRPr sz="1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75387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Регистрация на</a:t>
            </a:r>
            <a:r>
              <a:rPr sz="3600" u="none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участие</a:t>
            </a:r>
            <a:r>
              <a:rPr sz="3600" u="none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3600" u="none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986" y="1015695"/>
            <a:ext cx="10872470" cy="209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Заявление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участие,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внесение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изменений</a:t>
            </a:r>
            <a:r>
              <a:rPr sz="2400" spc="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заявление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ГИА-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подается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до</a:t>
            </a:r>
            <a:r>
              <a:rPr sz="2400" b="1" spc="56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665"/>
              </a:lnSpc>
            </a:pPr>
            <a:r>
              <a:rPr sz="2400" b="1" dirty="0">
                <a:latin typeface="Calibri"/>
                <a:cs typeface="Calibri"/>
              </a:rPr>
              <a:t>марта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2024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года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включительно.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85000"/>
              </a:lnSpc>
            </a:pPr>
            <a:r>
              <a:rPr sz="2400" dirty="0">
                <a:latin typeface="Calibri"/>
                <a:cs typeface="Calibri"/>
              </a:rPr>
              <a:t>После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регистрации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участие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ГИА-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заявитель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позднее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чем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недели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начала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экзамена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получает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уведомление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указанием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даты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экзамена,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адреса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места проведения,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кода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регистрации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необходимого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получения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результатов.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133600"/>
            <a:ext cx="92202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Получить</a:t>
            </a:r>
            <a:r>
              <a:rPr sz="2400" b="1" spc="-6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информацию</a:t>
            </a:r>
            <a:r>
              <a:rPr sz="2400" b="1" spc="-6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о</a:t>
            </a:r>
            <a:r>
              <a:rPr sz="2400" b="1" spc="-8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212168"/>
                </a:solidFill>
                <a:latin typeface="Cambria"/>
                <a:cs typeface="Cambria"/>
              </a:rPr>
              <a:t>результатах</a:t>
            </a:r>
            <a:r>
              <a:rPr sz="2400" b="1" spc="-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государственной итоговой</a:t>
            </a:r>
            <a:r>
              <a:rPr sz="2400" b="1" spc="-6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аттестации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dirty="0" err="1">
                <a:solidFill>
                  <a:srgbClr val="212168"/>
                </a:solidFill>
                <a:latin typeface="Cambria"/>
                <a:cs typeface="Cambria"/>
              </a:rPr>
              <a:t>вы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212168"/>
                </a:solidFill>
                <a:latin typeface="Cambria"/>
                <a:cs typeface="Cambria"/>
              </a:rPr>
              <a:t>можете</a:t>
            </a:r>
            <a:r>
              <a:rPr lang="ru-RU" sz="2400" b="1" spc="-10" dirty="0" smtClean="0">
                <a:solidFill>
                  <a:srgbClr val="212168"/>
                </a:solidFill>
                <a:latin typeface="Cambria"/>
                <a:cs typeface="Cambria"/>
              </a:rPr>
              <a:t> в своей школе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 dirty="0">
              <a:latin typeface="Cambria"/>
              <a:cs typeface="Cambria"/>
            </a:endParaRPr>
          </a:p>
          <a:p>
            <a:pPr marL="99060" marR="93980" algn="ctr"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231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875" rIns="0" bIns="0" rtlCol="0">
            <a:spAutoFit/>
          </a:bodyPr>
          <a:lstStyle/>
          <a:p>
            <a:pPr marL="261239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Информационные</a:t>
            </a:r>
            <a:r>
              <a:rPr sz="3600" u="none" spc="-1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ресурсы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802" y="1269121"/>
            <a:ext cx="2152266" cy="21522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4519" y="3754869"/>
            <a:ext cx="268668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ndara"/>
                <a:cs typeface="Candara"/>
              </a:rPr>
              <a:t>Сайт</a:t>
            </a:r>
            <a:r>
              <a:rPr sz="1400" b="1" spc="170" dirty="0">
                <a:latin typeface="Candara"/>
                <a:cs typeface="Candara"/>
              </a:rPr>
              <a:t> </a:t>
            </a:r>
            <a:r>
              <a:rPr sz="1400" b="1" spc="120" dirty="0">
                <a:latin typeface="Candara"/>
                <a:cs typeface="Candara"/>
              </a:rPr>
              <a:t>ФИПИ</a:t>
            </a:r>
            <a:endParaRPr sz="14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Times New Roman"/>
                <a:cs typeface="Times New Roman"/>
              </a:rPr>
              <a:t>На этом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сайте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открытом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доступе </a:t>
            </a:r>
            <a:r>
              <a:rPr sz="1400" dirty="0">
                <a:latin typeface="Times New Roman"/>
                <a:cs typeface="Times New Roman"/>
              </a:rPr>
              <a:t>опубликованы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демоверсии, </a:t>
            </a:r>
            <a:r>
              <a:rPr sz="1400" dirty="0">
                <a:latin typeface="Times New Roman"/>
                <a:cs typeface="Times New Roman"/>
              </a:rPr>
              <a:t>спецификации,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кодификаторы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ГИА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функционирует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«Открытый </a:t>
            </a:r>
            <a:r>
              <a:rPr sz="1400" dirty="0">
                <a:latin typeface="Times New Roman"/>
                <a:cs typeface="Times New Roman"/>
              </a:rPr>
              <a:t>банк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заданий».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Также </a:t>
            </a:r>
            <a:r>
              <a:rPr sz="1400" spc="-10" dirty="0">
                <a:latin typeface="Times New Roman"/>
                <a:cs typeface="Times New Roman"/>
              </a:rPr>
              <a:t>здесь </a:t>
            </a:r>
            <a:r>
              <a:rPr sz="1400" dirty="0">
                <a:latin typeface="Times New Roman"/>
                <a:cs typeface="Times New Roman"/>
              </a:rPr>
              <a:t>размещены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рекомендации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самоподготовки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учеников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ЕГЭ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5" dirty="0">
                <a:latin typeface="Times New Roman"/>
                <a:cs typeface="Times New Roman"/>
              </a:rPr>
              <a:t>ОГЭ,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видеоконсультации </a:t>
            </a:r>
            <a:r>
              <a:rPr sz="1400" dirty="0">
                <a:latin typeface="Times New Roman"/>
                <a:cs typeface="Times New Roman"/>
              </a:rPr>
              <a:t>разработчиков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КИМ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ЕГЭ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fipi.ru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2290" y="1276327"/>
            <a:ext cx="2205555" cy="2205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11903" y="3771036"/>
            <a:ext cx="26225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ndara"/>
                <a:cs typeface="Candara"/>
              </a:rPr>
              <a:t>Навигатор</a:t>
            </a:r>
            <a:r>
              <a:rPr sz="1400" b="1" spc="65" dirty="0">
                <a:latin typeface="Candara"/>
                <a:cs typeface="Candara"/>
              </a:rPr>
              <a:t> </a:t>
            </a:r>
            <a:r>
              <a:rPr sz="1400" b="1" spc="75" dirty="0">
                <a:latin typeface="Candara"/>
                <a:cs typeface="Candara"/>
              </a:rPr>
              <a:t>ГИА</a:t>
            </a:r>
            <a:endParaRPr sz="140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сайте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публикуется </a:t>
            </a:r>
            <a:r>
              <a:rPr sz="1400" dirty="0">
                <a:latin typeface="Times New Roman"/>
                <a:cs typeface="Times New Roman"/>
              </a:rPr>
              <a:t>официальная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актуальная </a:t>
            </a:r>
            <a:r>
              <a:rPr sz="1400" dirty="0">
                <a:latin typeface="Times New Roman"/>
                <a:cs typeface="Times New Roman"/>
              </a:rPr>
              <a:t>информация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экзаменационной </a:t>
            </a:r>
            <a:r>
              <a:rPr sz="1400" dirty="0">
                <a:latin typeface="Times New Roman"/>
                <a:cs typeface="Times New Roman"/>
              </a:rPr>
              <a:t>кампании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Рособрнадзора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Минпросвещения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obrnadzor.gov.ru/navigator-</a:t>
            </a:r>
            <a:r>
              <a:rPr sz="1400" spc="-25" dirty="0">
                <a:latin typeface="Times New Roman"/>
                <a:cs typeface="Times New Roman"/>
              </a:rPr>
              <a:t>gia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1734" y="1273239"/>
            <a:ext cx="2149106" cy="21491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14817" y="3779126"/>
            <a:ext cx="24364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2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ndara"/>
                <a:cs typeface="Candara"/>
              </a:rPr>
              <a:t>Образовательный</a:t>
            </a:r>
            <a:r>
              <a:rPr sz="1400" b="1" spc="-15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портал</a:t>
            </a:r>
            <a:r>
              <a:rPr sz="1400" b="1" spc="-15" dirty="0">
                <a:latin typeface="Candara"/>
                <a:cs typeface="Candara"/>
              </a:rPr>
              <a:t> </a:t>
            </a:r>
            <a:r>
              <a:rPr sz="1400" b="1" spc="-25" dirty="0">
                <a:latin typeface="Candara"/>
                <a:cs typeface="Candara"/>
              </a:rPr>
              <a:t>для </a:t>
            </a:r>
            <a:r>
              <a:rPr sz="1400" b="1" dirty="0">
                <a:latin typeface="Candara"/>
                <a:cs typeface="Candara"/>
              </a:rPr>
              <a:t>подготовки</a:t>
            </a:r>
            <a:r>
              <a:rPr sz="1400" b="1" spc="-25" dirty="0">
                <a:latin typeface="Candara"/>
                <a:cs typeface="Candara"/>
              </a:rPr>
              <a:t> </a:t>
            </a:r>
            <a:r>
              <a:rPr sz="1400" b="1" dirty="0">
                <a:latin typeface="Candara"/>
                <a:cs typeface="Candara"/>
              </a:rPr>
              <a:t>к</a:t>
            </a:r>
            <a:r>
              <a:rPr sz="1400" b="1" spc="-20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экзаменам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ndara"/>
                <a:cs typeface="Candara"/>
              </a:rPr>
              <a:t>«Сдам </a:t>
            </a:r>
            <a:r>
              <a:rPr sz="1400" b="1" spc="50" dirty="0">
                <a:latin typeface="Candara"/>
                <a:cs typeface="Candara"/>
              </a:rPr>
              <a:t>ГИА»</a:t>
            </a:r>
            <a:endParaRPr sz="140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сайте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разделы</a:t>
            </a:r>
            <a:r>
              <a:rPr sz="1400" spc="-50" dirty="0">
                <a:latin typeface="Times New Roman"/>
                <a:cs typeface="Times New Roman"/>
              </a:rPr>
              <a:t> с </a:t>
            </a:r>
            <a:r>
              <a:rPr sz="1400" dirty="0">
                <a:latin typeface="Times New Roman"/>
                <a:cs typeface="Times New Roman"/>
              </a:rPr>
              <a:t>тренировочными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заданиями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 ОГЭ,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ЕГЭ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sdamgia.ru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55" y="6531"/>
            <a:ext cx="8684342" cy="674240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394" rIns="0" bIns="0" rtlCol="0">
            <a:spAutoFit/>
          </a:bodyPr>
          <a:lstStyle/>
          <a:p>
            <a:pPr marL="2515235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Нормативные</a:t>
            </a:r>
            <a:r>
              <a:rPr sz="3600" u="none" spc="-1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документы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551" y="1012952"/>
            <a:ext cx="8855075" cy="465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Федеральный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закон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«Об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образовании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РФ»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29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декабря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2012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273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изм.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</a:pPr>
            <a:r>
              <a:rPr sz="1800" dirty="0">
                <a:latin typeface="Calibri"/>
                <a:cs typeface="Calibri"/>
              </a:rPr>
              <a:t>от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29.07.2017,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02.12.2019)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752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Приказ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Министерства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просвещения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Российской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Федерации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Федеральной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службы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по </a:t>
            </a:r>
            <a:r>
              <a:rPr sz="1800" b="1" dirty="0">
                <a:latin typeface="Calibri"/>
                <a:cs typeface="Calibri"/>
              </a:rPr>
              <a:t>надзору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сфере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образования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науки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апреля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2023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г.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232/551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«Об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утверждении </a:t>
            </a:r>
            <a:r>
              <a:rPr sz="1800" dirty="0">
                <a:latin typeface="Calibri"/>
                <a:cs typeface="Calibri"/>
              </a:rPr>
              <a:t>Порядка</a:t>
            </a:r>
            <a:r>
              <a:rPr sz="1800" spc="3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проведения</a:t>
            </a:r>
            <a:r>
              <a:rPr sz="1800" spc="3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государственной</a:t>
            </a:r>
            <a:r>
              <a:rPr sz="1800" spc="3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итоговой</a:t>
            </a:r>
            <a:r>
              <a:rPr sz="1800" spc="3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аттестации</a:t>
            </a:r>
            <a:r>
              <a:rPr sz="1800" spc="3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образовательным </a:t>
            </a:r>
            <a:r>
              <a:rPr sz="1800" dirty="0">
                <a:latin typeface="Calibri"/>
                <a:cs typeface="Calibri"/>
              </a:rPr>
              <a:t>программам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основного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Calibri"/>
              <a:cs typeface="Calibri"/>
            </a:endParaRPr>
          </a:p>
          <a:p>
            <a:pPr marL="12700" marR="5080" indent="-635" algn="just">
              <a:lnSpc>
                <a:spcPct val="74900"/>
              </a:lnSpc>
            </a:pPr>
            <a:r>
              <a:rPr sz="1800" b="1" dirty="0">
                <a:latin typeface="Calibri"/>
                <a:cs typeface="Calibri"/>
              </a:rPr>
              <a:t>Приказ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Министерства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просвещения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Российской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Федерации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Федеральной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службы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по </a:t>
            </a:r>
            <a:r>
              <a:rPr sz="1800" b="1" dirty="0">
                <a:latin typeface="Calibri"/>
                <a:cs typeface="Calibri"/>
              </a:rPr>
              <a:t>надзору</a:t>
            </a:r>
            <a:r>
              <a:rPr sz="1800" b="1" spc="18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сфере</a:t>
            </a:r>
            <a:r>
              <a:rPr sz="1800" b="1" spc="18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образования</a:t>
            </a:r>
            <a:r>
              <a:rPr sz="1800" b="1" spc="1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18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науки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22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Calibri"/>
                <a:cs typeface="Calibri"/>
              </a:rPr>
              <a:t>февраля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2023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Calibri"/>
                <a:cs typeface="Calibri"/>
              </a:rPr>
              <a:t>г.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Calibri"/>
                <a:cs typeface="Calibri"/>
              </a:rPr>
              <a:t>№131/274</a:t>
            </a:r>
            <a:r>
              <a:rPr sz="1800" spc="13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Calibri"/>
                <a:cs typeface="Calibri"/>
              </a:rPr>
              <a:t>«Об </a:t>
            </a:r>
            <a:r>
              <a:rPr sz="1800" dirty="0">
                <a:latin typeface="Calibri"/>
                <a:cs typeface="Calibri"/>
              </a:rPr>
              <a:t>утверждении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особенностей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проведения</a:t>
            </a:r>
            <a:r>
              <a:rPr sz="1800" spc="2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государственной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итоговой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аттестации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образовательным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программам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основного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общего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среднего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общего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образования, </a:t>
            </a:r>
            <a:r>
              <a:rPr sz="1800" dirty="0">
                <a:latin typeface="Calibri"/>
                <a:cs typeface="Calibri"/>
              </a:rPr>
              <a:t>формы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проведения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государственной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итоговой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аттестации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условий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допуска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ней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2022/23,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2023/24,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2024/25,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2025/26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годах»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945"/>
              </a:spcBef>
            </a:pPr>
            <a:r>
              <a:rPr sz="1800" b="1" dirty="0">
                <a:latin typeface="Calibri"/>
                <a:cs typeface="Calibri"/>
              </a:rPr>
              <a:t>Письмо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Рособрнадзора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11.01.2023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 10-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  <a:spcBef>
                <a:spcPts val="2035"/>
              </a:spcBef>
            </a:pPr>
            <a:r>
              <a:rPr sz="1800" b="1" dirty="0">
                <a:latin typeface="Calibri"/>
                <a:cs typeface="Calibri"/>
              </a:rPr>
              <a:t>Приказ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Министерства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просвещение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Российской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Федерации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октября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года</a:t>
            </a:r>
            <a:r>
              <a:rPr sz="1800" b="1" spc="18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№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800" b="1" dirty="0">
                <a:latin typeface="Calibri"/>
                <a:cs typeface="Calibri"/>
              </a:rPr>
              <a:t>546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«Об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утверждении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Порядка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заполнения,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учета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выдачи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аттестатов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основном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sz="1800" dirty="0">
                <a:latin typeface="Calibri"/>
                <a:cs typeface="Calibri"/>
              </a:rPr>
              <a:t>общем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среднем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дубликатов»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9897" y="415803"/>
            <a:ext cx="1650723" cy="1650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0378" y="2375332"/>
            <a:ext cx="1696450" cy="16962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9189" y="4308184"/>
            <a:ext cx="1638715" cy="16387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b="3436"/>
          <a:stretch/>
        </p:blipFill>
        <p:spPr>
          <a:xfrm>
            <a:off x="533400" y="76200"/>
            <a:ext cx="9067800" cy="66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5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765" y="369570"/>
            <a:ext cx="7770495" cy="2575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080" indent="-229235">
              <a:lnSpc>
                <a:spcPts val="3890"/>
              </a:lnSpc>
              <a:spcBef>
                <a:spcPts val="585"/>
              </a:spcBef>
              <a:buFont typeface="Microsoft Sans Serif"/>
              <a:buChar char="•"/>
              <a:tabLst>
                <a:tab pos="1044575" algn="l"/>
                <a:tab pos="3829050" algn="l"/>
              </a:tabLst>
            </a:pP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3600" b="1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ГИА-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9</a:t>
            </a:r>
            <a:r>
              <a:rPr sz="3600" b="1" spc="-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допускаются</a:t>
            </a:r>
            <a:r>
              <a:rPr sz="3600" b="1" spc="-9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обучающиеся, 	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3600" b="1" u="sng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имеющие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академической</a:t>
            </a:r>
            <a:endParaRPr sz="36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27329" algn="ctr">
              <a:lnSpc>
                <a:spcPts val="3615"/>
              </a:lnSpc>
            </a:pPr>
            <a:r>
              <a:rPr sz="3600" b="1" u="sng" spc="-20" dirty="0">
                <a:solidFill>
                  <a:srgbClr val="FF0000"/>
                </a:solidFill>
                <a:latin typeface="Times New Roman"/>
                <a:cs typeface="Times New Roman"/>
              </a:rPr>
              <a:t>задолженности</a:t>
            </a:r>
            <a:r>
              <a:rPr sz="3600" b="1" u="sng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600" b="1" u="sng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600" b="1" u="sng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полном</a:t>
            </a:r>
            <a:r>
              <a:rPr sz="3600" b="1" u="sng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объеме</a:t>
            </a:r>
            <a:endParaRPr sz="36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806450" marR="566420" algn="ctr">
              <a:lnSpc>
                <a:spcPts val="3890"/>
              </a:lnSpc>
              <a:spcBef>
                <a:spcPts val="275"/>
              </a:spcBef>
            </a:pPr>
            <a:r>
              <a:rPr sz="3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выполнившие</a:t>
            </a:r>
            <a:r>
              <a:rPr sz="3600" b="1" u="sng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учебный</a:t>
            </a:r>
            <a:r>
              <a:rPr sz="3600" b="1" u="sng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план</a:t>
            </a:r>
            <a:r>
              <a:rPr sz="3600" b="1" spc="-11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1F3863"/>
                </a:solidFill>
                <a:latin typeface="Times New Roman"/>
                <a:cs typeface="Times New Roman"/>
              </a:rPr>
              <a:t>и </a:t>
            </a:r>
            <a:r>
              <a:rPr sz="3600" b="1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600" b="1" spc="-80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собеседование</a:t>
            </a:r>
            <a:endParaRPr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927" y="3175000"/>
            <a:ext cx="2762123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1473835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Формы</a:t>
            </a:r>
            <a:r>
              <a:rPr sz="3600" u="none" spc="-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проведения</a:t>
            </a:r>
            <a:r>
              <a:rPr sz="3600" u="none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ГИА,</a:t>
            </a:r>
            <a:r>
              <a:rPr sz="36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предметы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385" y="2897655"/>
            <a:ext cx="9491345" cy="35039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77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Обязательные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предметы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русский</a:t>
            </a:r>
            <a:r>
              <a:rPr sz="2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язык,</a:t>
            </a:r>
            <a:r>
              <a:rPr sz="2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математика</a:t>
            </a:r>
            <a:endParaRPr sz="2800" dirty="0">
              <a:latin typeface="Calibri"/>
              <a:cs typeface="Calibri"/>
            </a:endParaRPr>
          </a:p>
          <a:p>
            <a:pPr marL="57785" marR="5080" algn="just">
              <a:lnSpc>
                <a:spcPct val="100000"/>
              </a:lnSpc>
              <a:spcBef>
                <a:spcPts val="67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Предметы</a:t>
            </a:r>
            <a:r>
              <a:rPr sz="24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24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выбору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(два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предмета*)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литература,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физика,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химия, </a:t>
            </a:r>
            <a:r>
              <a:rPr sz="2800" dirty="0">
                <a:latin typeface="Calibri"/>
                <a:cs typeface="Calibri"/>
              </a:rPr>
              <a:t>биология,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география,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история,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обществознание,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иностранные </a:t>
            </a:r>
            <a:r>
              <a:rPr sz="2800" dirty="0">
                <a:latin typeface="Calibri"/>
                <a:cs typeface="Calibri"/>
              </a:rPr>
              <a:t>языки,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информатика</a:t>
            </a:r>
            <a:endParaRPr sz="2800" dirty="0">
              <a:latin typeface="Calibri"/>
              <a:cs typeface="Calibri"/>
            </a:endParaRPr>
          </a:p>
          <a:p>
            <a:pPr marL="12700" marR="287655" indent="-635">
              <a:lnSpc>
                <a:spcPct val="100000"/>
              </a:lnSpc>
              <a:spcBef>
                <a:spcPts val="3095"/>
              </a:spcBef>
            </a:pP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*для</a:t>
            </a:r>
            <a:r>
              <a:rPr sz="1800" b="1" spc="2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учащихся</a:t>
            </a:r>
            <a:r>
              <a:rPr sz="1800" b="1" spc="-5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ОВЗ,</a:t>
            </a:r>
            <a:r>
              <a:rPr sz="1800" b="1" spc="-25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инвалидов,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 детей-инвалидов</a:t>
            </a:r>
            <a:r>
              <a:rPr sz="1800" b="1" spc="-65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количество</a:t>
            </a:r>
            <a:r>
              <a:rPr sz="1800" b="1" spc="-5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сдаваемых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 предметов</a:t>
            </a:r>
            <a:r>
              <a:rPr sz="1800" b="1" spc="-4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по </a:t>
            </a:r>
            <a:r>
              <a:rPr sz="1800" b="1" spc="-25" dirty="0">
                <a:solidFill>
                  <a:srgbClr val="548ED5"/>
                </a:solidFill>
                <a:latin typeface="Calibri"/>
                <a:cs typeface="Calibri"/>
              </a:rPr>
              <a:t>их 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желанию</a:t>
            </a:r>
            <a:r>
              <a:rPr sz="1800" b="1" spc="-65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может</a:t>
            </a:r>
            <a:r>
              <a:rPr sz="1800" b="1" spc="-6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быть</a:t>
            </a:r>
            <a:r>
              <a:rPr sz="1800" b="1" spc="-35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сокращено</a:t>
            </a:r>
            <a:r>
              <a:rPr sz="1800" b="1" spc="-35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до</a:t>
            </a:r>
            <a:r>
              <a:rPr sz="1800" b="1" spc="-6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5"/>
                </a:solidFill>
                <a:latin typeface="Calibri"/>
                <a:cs typeface="Calibri"/>
              </a:rPr>
              <a:t>двух</a:t>
            </a:r>
            <a:r>
              <a:rPr sz="1800" b="1" spc="-50" dirty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8ED5"/>
                </a:solidFill>
                <a:latin typeface="Calibri"/>
                <a:cs typeface="Calibri"/>
              </a:rPr>
              <a:t>обязательных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548ED5"/>
                </a:solidFill>
                <a:latin typeface="Calibri"/>
                <a:cs typeface="Calibri"/>
              </a:rPr>
              <a:t>*</a:t>
            </a:r>
            <a:r>
              <a:rPr sz="1800" spc="-50" smtClean="0">
                <a:solidFill>
                  <a:srgbClr val="548ED5"/>
                </a:solidFill>
                <a:latin typeface="Times New Roman"/>
                <a:cs typeface="Times New Roman"/>
              </a:rPr>
              <a:t> </a:t>
            </a:r>
            <a:r>
              <a:rPr sz="1800" b="1" spc="-10" smtClean="0">
                <a:solidFill>
                  <a:srgbClr val="548ED5"/>
                </a:solidFill>
                <a:latin typeface="Calibri"/>
                <a:cs typeface="Calibri"/>
              </a:rPr>
              <a:t>допускается</a:t>
            </a:r>
            <a:r>
              <a:rPr sz="1800" b="1" spc="-25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rgbClr val="548ED5"/>
                </a:solidFill>
                <a:latin typeface="Calibri"/>
                <a:cs typeface="Calibri"/>
              </a:rPr>
              <a:t>сочетание</a:t>
            </a:r>
            <a:r>
              <a:rPr sz="1800" b="1" spc="-40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rgbClr val="548ED5"/>
                </a:solidFill>
                <a:latin typeface="Calibri"/>
                <a:cs typeface="Calibri"/>
              </a:rPr>
              <a:t>форм</a:t>
            </a:r>
            <a:r>
              <a:rPr sz="1800" b="1" spc="-30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pc="-10" smtClean="0">
                <a:solidFill>
                  <a:srgbClr val="548ED5"/>
                </a:solidFill>
                <a:latin typeface="Calibri"/>
                <a:cs typeface="Calibri"/>
              </a:rPr>
              <a:t>проведения</a:t>
            </a:r>
            <a:r>
              <a:rPr sz="1800" b="1" spc="-25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rgbClr val="548ED5"/>
                </a:solidFill>
                <a:latin typeface="Calibri"/>
                <a:cs typeface="Calibri"/>
              </a:rPr>
              <a:t>ОГЭ</a:t>
            </a:r>
            <a:r>
              <a:rPr sz="1800" b="1" spc="-10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rgbClr val="548ED5"/>
                </a:solidFill>
                <a:latin typeface="Calibri"/>
                <a:cs typeface="Calibri"/>
              </a:rPr>
              <a:t>и</a:t>
            </a:r>
            <a:r>
              <a:rPr sz="1800" b="1" spc="-15" smtClean="0">
                <a:solidFill>
                  <a:srgbClr val="548ED5"/>
                </a:solidFill>
                <a:latin typeface="Calibri"/>
                <a:cs typeface="Calibri"/>
              </a:rPr>
              <a:t> </a:t>
            </a:r>
            <a:r>
              <a:rPr sz="1800" b="1" spc="-25" smtClean="0">
                <a:solidFill>
                  <a:srgbClr val="548ED5"/>
                </a:solidFill>
                <a:latin typeface="Calibri"/>
                <a:cs typeface="Calibri"/>
              </a:rPr>
              <a:t>ГВЭ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686" y="999756"/>
            <a:ext cx="3124200" cy="1728470"/>
          </a:xfrm>
          <a:prstGeom prst="rect">
            <a:avLst/>
          </a:prstGeom>
          <a:solidFill>
            <a:srgbClr val="8EB3E3"/>
          </a:solidFill>
          <a:ln w="24383">
            <a:solidFill>
              <a:srgbClr val="385D89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4800" b="1" spc="-25" dirty="0">
                <a:latin typeface="Calibri"/>
                <a:cs typeface="Calibri"/>
              </a:rPr>
              <a:t>ОГЭ</a:t>
            </a:r>
            <a:endParaRPr sz="4800">
              <a:latin typeface="Calibri"/>
              <a:cs typeface="Calibri"/>
            </a:endParaRPr>
          </a:p>
          <a:p>
            <a:pPr marL="168910" marR="162560" indent="-1905" algn="ctr">
              <a:lnSpc>
                <a:spcPct val="100000"/>
              </a:lnSpc>
              <a:spcBef>
                <a:spcPts val="190"/>
              </a:spcBef>
            </a:pPr>
            <a:r>
              <a:rPr sz="1800" b="1" dirty="0">
                <a:latin typeface="Calibri"/>
                <a:cs typeface="Calibri"/>
              </a:rPr>
              <a:t>основной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государственный экзамен Стандартизированные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КИМ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0711" y="999756"/>
            <a:ext cx="3124200" cy="1728470"/>
          </a:xfrm>
          <a:prstGeom prst="rect">
            <a:avLst/>
          </a:prstGeom>
          <a:solidFill>
            <a:srgbClr val="8EB3E3"/>
          </a:solidFill>
          <a:ln w="24384">
            <a:solidFill>
              <a:srgbClr val="385D89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sz="4800" b="1" spc="-20" dirty="0">
                <a:latin typeface="Calibri"/>
                <a:cs typeface="Calibri"/>
              </a:rPr>
              <a:t>ГВЭ*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800" b="1" spc="-10" dirty="0">
                <a:latin typeface="Calibri"/>
                <a:cs typeface="Calibri"/>
              </a:rPr>
              <a:t>государственный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выпускной</a:t>
            </a:r>
            <a:endParaRPr sz="1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экзамен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Темы,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тексты,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билеты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12700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Формы</a:t>
            </a:r>
            <a:r>
              <a:rPr sz="3600" u="none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проведения</a:t>
            </a:r>
            <a:r>
              <a:rPr sz="3600" u="none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40" dirty="0">
                <a:solidFill>
                  <a:srgbClr val="006FC0"/>
                </a:solidFill>
                <a:latin typeface="Arial"/>
                <a:cs typeface="Arial"/>
              </a:rPr>
              <a:t>ГИА-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9,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предметы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4109" y="1012606"/>
            <a:ext cx="5135880" cy="5772785"/>
            <a:chOff x="424109" y="1012606"/>
            <a:chExt cx="5135880" cy="5772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109" y="1012606"/>
              <a:ext cx="5135773" cy="2685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688078"/>
              <a:ext cx="4422648" cy="309676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429782" y="1149089"/>
            <a:ext cx="5201920" cy="2441575"/>
            <a:chOff x="6429782" y="1149089"/>
            <a:chExt cx="5201920" cy="24415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782" y="1218446"/>
              <a:ext cx="5201374" cy="23720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45224" y="1161281"/>
              <a:ext cx="4605655" cy="323215"/>
            </a:xfrm>
            <a:custGeom>
              <a:avLst/>
              <a:gdLst/>
              <a:ahLst/>
              <a:cxnLst/>
              <a:rect l="l" t="t" r="r" b="b"/>
              <a:pathLst>
                <a:path w="4605655" h="323215">
                  <a:moveTo>
                    <a:pt x="0" y="53848"/>
                  </a:moveTo>
                  <a:lnTo>
                    <a:pt x="4234" y="32899"/>
                  </a:lnTo>
                  <a:lnTo>
                    <a:pt x="15779" y="15782"/>
                  </a:lnTo>
                  <a:lnTo>
                    <a:pt x="32896" y="4235"/>
                  </a:lnTo>
                  <a:lnTo>
                    <a:pt x="53848" y="0"/>
                  </a:lnTo>
                  <a:lnTo>
                    <a:pt x="4551680" y="0"/>
                  </a:lnTo>
                  <a:lnTo>
                    <a:pt x="4572631" y="4235"/>
                  </a:lnTo>
                  <a:lnTo>
                    <a:pt x="4589748" y="15782"/>
                  </a:lnTo>
                  <a:lnTo>
                    <a:pt x="4601293" y="32899"/>
                  </a:lnTo>
                  <a:lnTo>
                    <a:pt x="4605528" y="53848"/>
                  </a:lnTo>
                  <a:lnTo>
                    <a:pt x="4605528" y="269252"/>
                  </a:lnTo>
                  <a:lnTo>
                    <a:pt x="4601293" y="290204"/>
                  </a:lnTo>
                  <a:lnTo>
                    <a:pt x="4589748" y="307324"/>
                  </a:lnTo>
                  <a:lnTo>
                    <a:pt x="4572631" y="318871"/>
                  </a:lnTo>
                  <a:lnTo>
                    <a:pt x="4551680" y="323107"/>
                  </a:lnTo>
                  <a:lnTo>
                    <a:pt x="53848" y="323107"/>
                  </a:lnTo>
                  <a:lnTo>
                    <a:pt x="32896" y="318871"/>
                  </a:lnTo>
                  <a:lnTo>
                    <a:pt x="15779" y="307324"/>
                  </a:lnTo>
                  <a:lnTo>
                    <a:pt x="4234" y="290204"/>
                  </a:lnTo>
                  <a:lnTo>
                    <a:pt x="0" y="269252"/>
                  </a:lnTo>
                  <a:lnTo>
                    <a:pt x="0" y="53848"/>
                  </a:lnTo>
                  <a:close/>
                </a:path>
              </a:pathLst>
            </a:custGeom>
            <a:ln w="243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3669" y="4135327"/>
            <a:ext cx="5191125" cy="818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2912745">
              <a:lnSpc>
                <a:spcPct val="100000"/>
              </a:lnSpc>
              <a:spcBef>
                <a:spcPts val="100"/>
              </a:spcBef>
            </a:pPr>
            <a:r>
              <a:rPr sz="3600" u="none" spc="-20" dirty="0">
                <a:solidFill>
                  <a:srgbClr val="006FC0"/>
                </a:solidFill>
                <a:latin typeface="Arial"/>
                <a:cs typeface="Arial"/>
              </a:rPr>
              <a:t>Условия</a:t>
            </a:r>
            <a:r>
              <a:rPr sz="3600" u="none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допуска</a:t>
            </a:r>
            <a:r>
              <a:rPr sz="3600" u="none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3600" u="none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25" dirty="0">
                <a:solidFill>
                  <a:srgbClr val="006FC0"/>
                </a:solidFill>
                <a:latin typeface="Arial"/>
                <a:cs typeface="Arial"/>
              </a:rPr>
              <a:t>ГИА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8010" y="1074890"/>
            <a:ext cx="6381115" cy="15017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2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b="1" dirty="0">
                <a:latin typeface="Calibri"/>
                <a:cs typeface="Calibri"/>
              </a:rPr>
              <a:t>отсутствие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академической</a:t>
            </a:r>
            <a:r>
              <a:rPr sz="2200" b="1" spc="-10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задолженности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(АЗ)</a:t>
            </a:r>
            <a:endParaRPr sz="22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3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b="1" spc="-10" dirty="0">
                <a:latin typeface="Calibri"/>
                <a:cs typeface="Calibri"/>
              </a:rPr>
              <a:t>выполнение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полном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объеме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учебного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плана (годовые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отметки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не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ниже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«удовлетворительно» </a:t>
            </a:r>
            <a:r>
              <a:rPr sz="2200" b="1" dirty="0">
                <a:latin typeface="Calibri"/>
                <a:cs typeface="Calibri"/>
              </a:rPr>
              <a:t>по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всем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предметам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учебного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плана)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010" y="3824478"/>
            <a:ext cx="5244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200" b="1" dirty="0">
                <a:latin typeface="Calibri"/>
                <a:cs typeface="Calibri"/>
              </a:rPr>
              <a:t>наличие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результата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«зачет»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за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итоговое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собеседование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по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русскому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языку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051560"/>
            <a:ext cx="4425696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198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Итоговое</a:t>
            </a:r>
            <a:r>
              <a:rPr sz="3600" u="none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собеседование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9295" y="1461522"/>
            <a:ext cx="7489190" cy="13868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20"/>
              </a:spcBef>
            </a:pPr>
            <a:r>
              <a:rPr sz="2200" b="1" dirty="0">
                <a:latin typeface="Calibri"/>
                <a:cs typeface="Calibri"/>
              </a:rPr>
              <a:t>14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февраля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2024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года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–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основной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срок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проведения</a:t>
            </a:r>
            <a:endParaRPr sz="2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latin typeface="Calibri"/>
                <a:cs typeface="Calibri"/>
              </a:rPr>
              <a:t>13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марта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2024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года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–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дополнительный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срок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проведения</a:t>
            </a:r>
            <a:endParaRPr sz="2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latin typeface="Calibri"/>
                <a:cs typeface="Calibri"/>
              </a:rPr>
              <a:t>15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апреля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2024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года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–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дополнительный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срок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проведения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5054" y="6060749"/>
            <a:ext cx="73679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Итоговое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собеседование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допуска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ГИА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бессрочное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981455"/>
            <a:ext cx="3861816" cy="45262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232" y="3493008"/>
            <a:ext cx="1316736" cy="1362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1735" y="3444240"/>
            <a:ext cx="1399031" cy="14112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1664" y="3493008"/>
            <a:ext cx="1478279" cy="1362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113" y="201295"/>
            <a:ext cx="573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Итоговое</a:t>
            </a:r>
            <a:r>
              <a:rPr sz="3600" u="none" spc="-2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собеседование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1290" y="786050"/>
            <a:ext cx="4907280" cy="87439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000" b="1" spc="-20" dirty="0">
                <a:latin typeface="Calibri"/>
                <a:cs typeface="Calibri"/>
              </a:rPr>
              <a:t>Продолжительность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проведения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15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минут</a:t>
            </a:r>
            <a:endParaRPr sz="20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940"/>
              </a:spcBef>
            </a:pPr>
            <a:r>
              <a:rPr sz="2000" b="1" spc="-10" dirty="0">
                <a:latin typeface="Calibri"/>
                <a:cs typeface="Calibri"/>
              </a:rPr>
              <a:t>Система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оценивания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964607"/>
                  </a:solidFill>
                </a:uFill>
                <a:latin typeface="Calibri"/>
                <a:cs typeface="Calibri"/>
              </a:rPr>
              <a:t>зачет/незачет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70" y="2473905"/>
            <a:ext cx="1430994" cy="14286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87411" y="5827785"/>
            <a:ext cx="9720580" cy="652780"/>
          </a:xfrm>
          <a:prstGeom prst="rect">
            <a:avLst/>
          </a:prstGeom>
          <a:ln w="24384">
            <a:solidFill>
              <a:srgbClr val="8A3836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185"/>
              </a:spcBef>
            </a:pPr>
            <a:r>
              <a:rPr sz="2000" dirty="0">
                <a:latin typeface="Calibri"/>
                <a:cs typeface="Calibri"/>
              </a:rPr>
              <a:t>Справка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установлении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инвалидности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и/или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заключение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ПМПК</a:t>
            </a:r>
            <a:r>
              <a:rPr sz="2000" spc="-9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право</a:t>
            </a:r>
            <a:endParaRPr sz="2000" dirty="0">
              <a:latin typeface="Calibri"/>
              <a:cs typeface="Calibri"/>
            </a:endParaRPr>
          </a:p>
          <a:p>
            <a:pPr marL="9906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добавление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минут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продолжительности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проведения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итогового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собеседования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66" y="856488"/>
            <a:ext cx="3916813" cy="46877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113" y="201295"/>
            <a:ext cx="5729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rgbClr val="006FC0"/>
                </a:solidFill>
                <a:latin typeface="Arial"/>
                <a:cs typeface="Arial"/>
              </a:rPr>
              <a:t>Итоговое</a:t>
            </a:r>
            <a:r>
              <a:rPr sz="3600" u="none" spc="-2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u="none" spc="-10" dirty="0">
                <a:solidFill>
                  <a:srgbClr val="006FC0"/>
                </a:solidFill>
                <a:latin typeface="Arial"/>
                <a:cs typeface="Arial"/>
              </a:rPr>
              <a:t>собеседование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4157" y="977354"/>
            <a:ext cx="7112634" cy="541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дополнительные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даты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допускаются: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2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600" b="1" spc="-10" dirty="0">
                <a:latin typeface="Calibri"/>
                <a:cs typeface="Calibri"/>
              </a:rPr>
              <a:t>получившие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«незачет»;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Microsoft Sans Serif"/>
              <a:buChar char="•"/>
            </a:pPr>
            <a:endParaRPr sz="2600">
              <a:latin typeface="Calibri"/>
              <a:cs typeface="Calibri"/>
            </a:endParaRPr>
          </a:p>
          <a:p>
            <a:pPr marL="356870" marR="738505" indent="-344805">
              <a:lnSpc>
                <a:spcPct val="100000"/>
              </a:lnSpc>
              <a:buFont typeface="Microsoft Sans Serif"/>
              <a:buChar char="•"/>
              <a:tabLst>
                <a:tab pos="356870" algn="l"/>
              </a:tabLst>
            </a:pPr>
            <a:r>
              <a:rPr sz="2600" b="1" spc="-10" dirty="0">
                <a:latin typeface="Calibri"/>
                <a:cs typeface="Calibri"/>
              </a:rPr>
              <a:t>удаленные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за</a:t>
            </a:r>
            <a:r>
              <a:rPr sz="2600" b="1" spc="-1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нарушение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установленного порядка;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Microsoft Sans Serif"/>
              <a:buChar char="•"/>
            </a:pPr>
            <a:endParaRPr sz="2600">
              <a:latin typeface="Calibri"/>
              <a:cs typeface="Calibri"/>
            </a:endParaRPr>
          </a:p>
          <a:p>
            <a:pPr marL="356870" marR="443230" indent="-344805">
              <a:lnSpc>
                <a:spcPct val="100000"/>
              </a:lnSpc>
              <a:buFont typeface="Microsoft Sans Serif"/>
              <a:buChar char="•"/>
              <a:tabLst>
                <a:tab pos="356870" algn="l"/>
              </a:tabLst>
            </a:pPr>
            <a:r>
              <a:rPr sz="2600" b="1" dirty="0">
                <a:latin typeface="Calibri"/>
                <a:cs typeface="Calibri"/>
              </a:rPr>
              <a:t>не</a:t>
            </a:r>
            <a:r>
              <a:rPr sz="2600" b="1" spc="-10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явившиеся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по</a:t>
            </a:r>
            <a:r>
              <a:rPr sz="2600" b="1" spc="-114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уважительным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причинам, </a:t>
            </a:r>
            <a:r>
              <a:rPr sz="2600" b="1" spc="-20" dirty="0">
                <a:latin typeface="Calibri"/>
                <a:cs typeface="Calibri"/>
              </a:rPr>
              <a:t>подтвержденным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документально;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Microsoft Sans Serif"/>
              <a:buChar char="•"/>
            </a:pPr>
            <a:endParaRPr sz="26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2600" b="1" dirty="0">
                <a:latin typeface="Calibri"/>
                <a:cs typeface="Calibri"/>
              </a:rPr>
              <a:t>не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завершившие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по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уважительным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причинам, </a:t>
            </a:r>
            <a:r>
              <a:rPr sz="2600" b="1" spc="-20" dirty="0">
                <a:latin typeface="Calibri"/>
                <a:cs typeface="Calibri"/>
              </a:rPr>
              <a:t>подтвержденным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документально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555" y="969263"/>
            <a:ext cx="3296936" cy="1999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1687</Words>
  <Application>Microsoft Office PowerPoint</Application>
  <PresentationFormat>Широкоэкранный</PresentationFormat>
  <Paragraphs>255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Malgun Gothic</vt:lpstr>
      <vt:lpstr>Arial</vt:lpstr>
      <vt:lpstr>Calibri</vt:lpstr>
      <vt:lpstr>Cambria</vt:lpstr>
      <vt:lpstr>Candara</vt:lpstr>
      <vt:lpstr>Microsoft Sans Serif</vt:lpstr>
      <vt:lpstr>Times New Roman</vt:lpstr>
      <vt:lpstr>Office Theme</vt:lpstr>
      <vt:lpstr>Организация и проведение государственной итоговой аттестации по образовательным программам основного общего образования в 2024 году</vt:lpstr>
      <vt:lpstr>Презентация PowerPoint</vt:lpstr>
      <vt:lpstr>Нормативные документы</vt:lpstr>
      <vt:lpstr>Формы проведения ГИА, предметы</vt:lpstr>
      <vt:lpstr>Формы проведения ГИА-9, предметы</vt:lpstr>
      <vt:lpstr>Условия допуска к ГИА</vt:lpstr>
      <vt:lpstr>Итоговое собеседование</vt:lpstr>
      <vt:lpstr>Итоговое собеседование</vt:lpstr>
      <vt:lpstr>Итоговое собеседование</vt:lpstr>
      <vt:lpstr>Продолжительность проведения ОГЭ</vt:lpstr>
      <vt:lpstr>Перечень средств, используемых на ОГЭ</vt:lpstr>
      <vt:lpstr>Шкала перевода первичных баллов в пятибалльную систему</vt:lpstr>
      <vt:lpstr>Особенности организации ГИА для учащихся с ОВЗ, инвалидов, детей-инвалидов</vt:lpstr>
      <vt:lpstr>Создание специальных условий:</vt:lpstr>
      <vt:lpstr>Неинвазивный мониторинг глюкозы</vt:lpstr>
      <vt:lpstr>Сроки проведения ГИА</vt:lpstr>
      <vt:lpstr>Проведение ГИА</vt:lpstr>
      <vt:lpstr>ЗАПРЕЩЕНО</vt:lpstr>
      <vt:lpstr>Повторная сдача ГИА в резервные сроки основного периода</vt:lpstr>
      <vt:lpstr>Повторная сдача ГИА в дополнительный период</vt:lpstr>
      <vt:lpstr>Повторная сдача через год</vt:lpstr>
      <vt:lpstr>Апелляция</vt:lpstr>
      <vt:lpstr>Презентация PowerPoint</vt:lpstr>
      <vt:lpstr>Нештатные ситуации на экзамене</vt:lpstr>
      <vt:lpstr>Итоговые отметки</vt:lpstr>
      <vt:lpstr>Регистрация на участие в ГИА</vt:lpstr>
      <vt:lpstr>Презентация PowerPoint</vt:lpstr>
      <vt:lpstr>Информационные ресурсы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государственной итоговой аттестации по образовательным программам основного общего образования в 2024 году</dc:title>
  <cp:lastModifiedBy>Манешева Елена Юрьевна</cp:lastModifiedBy>
  <cp:revision>14</cp:revision>
  <cp:lastPrinted>2023-11-16T11:04:37Z</cp:lastPrinted>
  <dcterms:created xsi:type="dcterms:W3CDTF">2023-11-15T13:19:07Z</dcterms:created>
  <dcterms:modified xsi:type="dcterms:W3CDTF">2023-11-17T10:50:24Z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2023-11-15T00:00:00Z</vt:filetime>
  </property>
  <property fmtid="{D5CDD505-2E9C-101B-9397-08002B2CF9AE}" pid="3" name="Producer">
    <vt:lpwstr>iLovePDF</vt:lpwstr>
  </property>
</Properties>
</file>