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6" r:id="rId2"/>
  </p:sldMasterIdLst>
  <p:notesMasterIdLst>
    <p:notesMasterId r:id="rId22"/>
  </p:notesMasterIdLst>
  <p:sldIdLst>
    <p:sldId id="256" r:id="rId3"/>
    <p:sldId id="257" r:id="rId4"/>
    <p:sldId id="258" r:id="rId5"/>
    <p:sldId id="299" r:id="rId6"/>
    <p:sldId id="293" r:id="rId7"/>
    <p:sldId id="295" r:id="rId8"/>
    <p:sldId id="297" r:id="rId9"/>
    <p:sldId id="262" r:id="rId10"/>
    <p:sldId id="264" r:id="rId11"/>
    <p:sldId id="269" r:id="rId12"/>
    <p:sldId id="270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9" r:id="rId21"/>
  </p:sldIdLst>
  <p:sldSz cx="10080625" cy="7559675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7" y="-67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DE538DC-924A-4E4D-B079-B83D5D8AB5FB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6480" cy="3958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402440" y="9553680"/>
            <a:ext cx="336672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6EE3C3-D866-4ECA-A63A-0F0C47ECA896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940182" y="0"/>
            <a:ext cx="7140443" cy="7559675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839655" y="3779838"/>
            <a:ext cx="7559675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711738" y="587975"/>
            <a:ext cx="5628349" cy="3161624"/>
          </a:xfrm>
        </p:spPr>
        <p:txBody>
          <a:bodyPr lIns="50397" tIns="0" rIns="50397">
            <a:noAutofit/>
          </a:bodyPr>
          <a:lstStyle>
            <a:lvl1pPr algn="r">
              <a:defRPr sz="46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698039" y="3902045"/>
            <a:ext cx="5638688" cy="1213922"/>
          </a:xfrm>
        </p:spPr>
        <p:txBody>
          <a:bodyPr lIns="50397" tIns="0" rIns="50397" bIns="0"/>
          <a:lstStyle>
            <a:lvl1pPr marL="0" indent="0" algn="r">
              <a:buNone/>
              <a:defRPr sz="2400">
                <a:solidFill>
                  <a:srgbClr val="FFFFFF"/>
                </a:solidFill>
                <a:effectLst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6472616" y="7228921"/>
            <a:ext cx="2207578" cy="25011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108193" y="7228921"/>
            <a:ext cx="3227610" cy="251989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88127" y="7227049"/>
            <a:ext cx="648600" cy="251989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073" y="3110554"/>
            <a:ext cx="6896241" cy="1501435"/>
          </a:xfrm>
        </p:spPr>
        <p:txBody>
          <a:bodyPr tIns="0" anchor="t"/>
          <a:lstStyle>
            <a:lvl1pPr algn="r">
              <a:buNone/>
              <a:defRPr sz="46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6073" y="2099910"/>
            <a:ext cx="6896241" cy="819579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08144" y="7227669"/>
            <a:ext cx="2207578" cy="25011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13112" y="7227669"/>
            <a:ext cx="3192198" cy="251989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3714" y="7225797"/>
            <a:ext cx="648600" cy="251989"/>
          </a:xfr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3881041" cy="4989036"/>
          </a:xfrm>
        </p:spPr>
        <p:txBody>
          <a:bodyPr anchor="t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6845" y="1763925"/>
            <a:ext cx="3881041" cy="4989036"/>
          </a:xfrm>
        </p:spPr>
        <p:txBody>
          <a:bodyPr anchor="t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6467722"/>
            <a:ext cx="3881041" cy="503978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06845" y="6467722"/>
            <a:ext cx="3881041" cy="503978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886987"/>
            <a:ext cx="3881041" cy="45358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6845" y="1886987"/>
            <a:ext cx="3881041" cy="45358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6502003" cy="1293544"/>
          </a:xfrm>
        </p:spPr>
        <p:txBody>
          <a:bodyPr wrap="square" anchor="b"/>
          <a:lstStyle>
            <a:lvl1pPr algn="l">
              <a:buNone/>
              <a:defRPr lang="en-US" sz="26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1650624"/>
            <a:ext cx="6502003" cy="664158"/>
          </a:xfrm>
        </p:spPr>
        <p:txBody>
          <a:bodyPr rot="0" spcFirstLastPara="0" vertOverflow="overflow" horzOverflow="overflow" vert="horz" wrap="square" lIns="50397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4031" y="2351899"/>
            <a:ext cx="7980495" cy="48190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659219" y="1107461"/>
            <a:ext cx="4761979" cy="475381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657827" y="1101010"/>
            <a:ext cx="4761979" cy="475381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106" y="1259946"/>
            <a:ext cx="3780234" cy="2267903"/>
          </a:xfrm>
        </p:spPr>
        <p:txBody>
          <a:bodyPr vert="horz" anchor="b"/>
          <a:lstStyle>
            <a:lvl1pPr algn="l">
              <a:buNone/>
              <a:defRPr sz="33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1106" y="3619598"/>
            <a:ext cx="3780234" cy="2116709"/>
          </a:xfrm>
        </p:spPr>
        <p:txBody>
          <a:bodyPr rot="0" spcFirstLastPara="0" vertOverflow="overflow" horzOverflow="overflow" vert="horz" wrap="square" lIns="90715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731663" y="1147512"/>
            <a:ext cx="4637088" cy="4636601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4448" y="303087"/>
            <a:ext cx="1680104" cy="645022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6636411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77410" y="7228921"/>
            <a:ext cx="2207578" cy="250117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4031" y="7227049"/>
            <a:ext cx="4032250" cy="251989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95147" y="7223690"/>
            <a:ext cx="648600" cy="2519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335880" y="362160"/>
            <a:ext cx="9404280" cy="682920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461520" y="478440"/>
            <a:ext cx="9155160" cy="604512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335880" y="362160"/>
            <a:ext cx="9404280" cy="682920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988557" y="0"/>
            <a:ext cx="1092068" cy="7559675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0495" cy="1259946"/>
          </a:xfrm>
          <a:prstGeom prst="rect">
            <a:avLst/>
          </a:prstGeom>
        </p:spPr>
        <p:txBody>
          <a:bodyPr vert="horz" lIns="50397" tIns="0" rIns="50397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504031" y="1774083"/>
            <a:ext cx="7980495" cy="5342170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680849" y="7228921"/>
            <a:ext cx="2207578" cy="250117"/>
          </a:xfrm>
          <a:prstGeom prst="rect">
            <a:avLst/>
          </a:prstGeom>
        </p:spPr>
        <p:txBody>
          <a:bodyPr vert="horz" lIns="100794" tIns="0" rIns="100794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04031" y="7228921"/>
            <a:ext cx="4032250" cy="251989"/>
          </a:xfrm>
          <a:prstGeom prst="rect">
            <a:avLst/>
          </a:prstGeom>
        </p:spPr>
        <p:txBody>
          <a:bodyPr vert="horz" lIns="100794" tIns="0" rIns="100794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891787" y="7227049"/>
            <a:ext cx="648600" cy="25198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2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02383" indent="-302383" algn="l" rtl="0" eaLnBrk="1" latinLnBrk="0" hangingPunct="1">
        <a:spcBef>
          <a:spcPts val="661"/>
        </a:spcBef>
        <a:buClr>
          <a:schemeClr val="tx2"/>
        </a:buClr>
        <a:buSzPct val="73000"/>
        <a:buFont typeface="Wingdings 2"/>
        <a:buChar char="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4528" indent="-251986" algn="l" rtl="0" eaLnBrk="1" latinLnBrk="0" hangingPunct="1">
        <a:spcBef>
          <a:spcPts val="551"/>
        </a:spcBef>
        <a:buClr>
          <a:schemeClr val="accent4"/>
        </a:buClr>
        <a:buSzPct val="80000"/>
        <a:buFont typeface="Wingdings 2"/>
        <a:buChar char=""/>
        <a:defRPr kumimoji="0" sz="2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836593" indent="-251986" algn="l" rtl="0" eaLnBrk="1" latinLnBrk="0" hangingPunct="1">
        <a:spcBef>
          <a:spcPts val="441"/>
        </a:spcBef>
        <a:buClr>
          <a:schemeClr val="accent4"/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737" indent="-25198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411120" indent="-251986" algn="l" rtl="0" eaLnBrk="1" latinLnBrk="0" hangingPunct="1">
        <a:spcBef>
          <a:spcPts val="441"/>
        </a:spcBef>
        <a:buClr>
          <a:schemeClr val="accent4"/>
        </a:buClr>
        <a:buSzPct val="70000"/>
        <a:buFont typeface="Wingdings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2788" indent="-201589" algn="l" rtl="0" eaLnBrk="1" latinLnBrk="0" hangingPunct="1">
        <a:spcBef>
          <a:spcPts val="441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844536" indent="-20158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36045" indent="-201589" algn="l" rtl="0" eaLnBrk="1" latinLnBrk="0" hangingPunct="1">
        <a:spcBef>
          <a:spcPts val="331"/>
        </a:spcBef>
        <a:buClr>
          <a:schemeClr val="accent4"/>
        </a:buClr>
        <a:buSzPct val="100000"/>
        <a:buChar char="•"/>
        <a:defRPr kumimoji="0" sz="18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267872" indent="-201589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4"/>
          <p:cNvPicPr/>
          <p:nvPr/>
        </p:nvPicPr>
        <p:blipFill>
          <a:blip r:embed="rId3" cstate="print"/>
          <a:srcRect l="45716" t="587" b="19530"/>
          <a:stretch/>
        </p:blipFill>
        <p:spPr>
          <a:xfrm>
            <a:off x="360" y="0"/>
            <a:ext cx="4245120" cy="755820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180440" y="1025640"/>
            <a:ext cx="7999200" cy="48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algn="ctr">
              <a:lnSpc>
                <a:spcPct val="100000"/>
              </a:lnSpc>
            </a:pPr>
            <a:endParaRPr lang="ru-RU" sz="4400" b="1" strike="noStrike" spc="-1" dirty="0" smtClean="0">
              <a:solidFill>
                <a:srgbClr val="A4171E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216000" algn="ctr">
              <a:lnSpc>
                <a:spcPct val="100000"/>
              </a:lnSpc>
            </a:pPr>
            <a:endParaRPr lang="ru-RU" sz="4400" b="1" spc="-1" dirty="0" smtClean="0">
              <a:solidFill>
                <a:srgbClr val="A4171E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216000"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A4171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Алгоритм </a:t>
            </a:r>
            <a:r>
              <a:rPr lang="ru-RU" sz="4400" b="1" strike="noStrike" spc="-1" dirty="0">
                <a:solidFill>
                  <a:srgbClr val="A4171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проектной деятельности дошкольников 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A4171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соответствии с ФГОС ДО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A4171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609080" y="6683760"/>
            <a:ext cx="8186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Новочебоксарск, 2020г.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7370" y="5422911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старший воспитатель: </a:t>
            </a:r>
            <a:r>
              <a:rPr lang="ru-RU" dirty="0" err="1" smtClean="0">
                <a:solidFill>
                  <a:srgbClr val="002060"/>
                </a:solidFill>
              </a:rPr>
              <a:t>Нимакова</a:t>
            </a:r>
            <a:r>
              <a:rPr lang="ru-RU" dirty="0" smtClean="0">
                <a:solidFill>
                  <a:srgbClr val="002060"/>
                </a:solidFill>
              </a:rPr>
              <a:t> С.И.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69720" y="440280"/>
            <a:ext cx="934560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основе метода лежит развитие: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70120" y="1934640"/>
            <a:ext cx="8605080" cy="44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познавательных навыков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способностей самостоятельно конструировать и        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255"/>
              </a:spcBef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использовать свои знания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умения ориентироваться в информационном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255"/>
              </a:spcBef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пространстве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критически осмысливать полученную информацию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36560" y="1046520"/>
            <a:ext cx="8605080" cy="9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Дети научатся самостоятельно: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348560" y="1881720"/>
            <a:ext cx="8363520" cy="526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мыслить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находить и решать проблемы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прогнозировать результаты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устанавливать причинно-следственные связи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работать индивидуально, в паре и группе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планировать работу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оценивать результат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15000"/>
              </a:lnSpc>
              <a:spcBef>
                <a:spcPts val="255"/>
              </a:spcBef>
              <a:buClr>
                <a:srgbClr val="002060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удовлетворять желание быть взрослым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831240" y="430560"/>
            <a:ext cx="8605080" cy="116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515880" y="1648800"/>
            <a:ext cx="9154800" cy="52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endParaRPr lang="ru-RU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788480" y="337320"/>
            <a:ext cx="69948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Алгоритм работы</a:t>
            </a:r>
            <a:r>
              <a:t/>
            </a:r>
            <a:br/>
            <a:r>
              <a:rPr lang="ru-RU" sz="44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методу проектов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950" y="1960879"/>
            <a:ext cx="5038725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b="1" dirty="0" smtClean="0"/>
              <a:t>Введение.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b="1" dirty="0" smtClean="0"/>
              <a:t>Анализ ситуации.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Анализ внешней среды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Анализ внутренней среды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Проблема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Гипотеза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3.Целеполагание.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 Цель проекта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 Задачи проекта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Ожидаемый результат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4.Реализация проекта: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Этапы проекта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Методы, способы, направления, мероприятия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5. Мониторинг проекта.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 Объекты мониторинга, сроки.</a:t>
            </a: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520950" y="1960879"/>
            <a:ext cx="5038725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b="1" dirty="0" smtClean="0"/>
              <a:t>Введение.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b="1" dirty="0" smtClean="0"/>
              <a:t>Анализ ситуации.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Анализ внешней среды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Анализ внутренней среды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Проблема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Гипотеза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3.Целеполагание.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 Цель проекта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 Задачи проекта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Ожидаемый результат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4.Реализация проекта: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Этапы проекта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Методы, способы, направления, мероприятия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5. Мониторинг проекта.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b="1" dirty="0" smtClean="0"/>
              <a:t>        Объекты мониторинга, сроки.</a:t>
            </a: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791840" y="1960879"/>
            <a:ext cx="8784976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endParaRPr lang="ru-RU" alt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899280" y="466560"/>
            <a:ext cx="8605080" cy="75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Этапы реализации проекта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Рисунок 3"/>
          <p:cNvPicPr/>
          <p:nvPr/>
        </p:nvPicPr>
        <p:blipFill>
          <a:blip r:embed="rId2" cstate="print"/>
          <a:stretch/>
        </p:blipFill>
        <p:spPr>
          <a:xfrm>
            <a:off x="2856240" y="1309320"/>
            <a:ext cx="4563720" cy="5709240"/>
          </a:xfrm>
          <a:prstGeom prst="rect">
            <a:avLst/>
          </a:prstGeom>
          <a:ln w="3240">
            <a:solidFill>
              <a:srgbClr val="273C1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36560" y="704160"/>
            <a:ext cx="86050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Этапы реализации проекта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47480" y="1644480"/>
            <a:ext cx="9043200" cy="49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algn="just">
              <a:lnSpc>
                <a:spcPct val="100000"/>
              </a:lnSpc>
              <a:spcBef>
                <a:spcPts val="255"/>
              </a:spcBef>
            </a:pP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 этап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подготовительный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приходится на зимний период, когда земледелец готовит необходимый инвентарь, посевной материал, проверяет семена на всхожесть, продумывает, где, сколько и когда он будет сажать и сеять.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55"/>
              </a:spcBef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 этап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начальный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 приходится на весну, когда сроки посевной должны быть определены с максимальным эффектом для будущего урожая, к тому же всегда следует помнить: «что посеешь, то и пожнешь».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55"/>
              </a:spcBef>
            </a:pP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 этап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основной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основная доля всех работ (70-80%) приходится на лето: полив, прополка, подкормка, окучивание, борьба с сорняками, болезнями и вредителями.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55"/>
              </a:spcBef>
            </a:pP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 этап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заключительный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т. е. «сбор урожая»; он приходится на осень: подведение итогов -  всегда праздник, хотя и требующий внушительных трудов.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957600" y="708840"/>
            <a:ext cx="8605080" cy="8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Подготовительный этап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82360" y="1842840"/>
            <a:ext cx="8605080" cy="49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Создание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команды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участников проектной работы.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Определение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продукта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проекта.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Согласование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темы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Выбор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названия.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Вопрос: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«Зачем я собираюсь делать этот проект?» 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позволит сформулировать цель работы.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Вопрос: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«Что для этого следует сделать?»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определит задачи работы.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Вопрос: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«Как это делать?»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способствует поиску методов.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0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Вопрос: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«Чего хотим добиться?» 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поможет представить ожидаемый </a:t>
            </a: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результат</a:t>
            </a:r>
            <a:r>
              <a:rPr lang="ru-RU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, т.е. гипотезу.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736560" y="728280"/>
            <a:ext cx="8605080" cy="9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Начальный этап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736560" y="2093040"/>
            <a:ext cx="8605080" cy="44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0000"/>
              </a:buClr>
              <a:buFont typeface="Wingdings 2" charset="2"/>
              <a:buChar char=""/>
            </a:pPr>
            <a:r>
              <a:rPr lang="ru-RU" sz="2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сбор информации:</a:t>
            </a:r>
            <a:r>
              <a:rPr lang="ru-RU" sz="26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беседа с воспитателем или приглашенным знающим человеком; поиск информации вместе с родителями в интернет-сети; чтение книг; просматривание видео- или художественных фильмов;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пробная реализация работы.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764640" y="878400"/>
            <a:ext cx="8605080" cy="91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Основной этап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64640" y="2063160"/>
            <a:ext cx="8758800" cy="42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включает основной объем работы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занимает по времени приблизительно 70-80%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осуществляется необходимая рутинная работа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производится сбор статистически достоверных  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данных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проводится анализ собранных данных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736560" y="703080"/>
            <a:ext cx="860508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Заключительный этап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009080" y="2057040"/>
            <a:ext cx="8417160" cy="44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презентация полученного результата проекта на празднике, конкурсе и пр., перед родителями, старшими или младшими детьми детского сада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 algn="just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оценка всей проектной деятельности (чем овладели, а чему еще следует научиться).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Рисунок 214"/>
          <p:cNvPicPr/>
          <p:nvPr/>
        </p:nvPicPr>
        <p:blipFill>
          <a:blip r:embed="rId3" cstate="print"/>
          <a:stretch/>
        </p:blipFill>
        <p:spPr>
          <a:xfrm>
            <a:off x="0" y="0"/>
            <a:ext cx="5514120" cy="755892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9360" y="1160280"/>
            <a:ext cx="10078920" cy="916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sz="5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</a:pPr>
            <a:endParaRPr lang="ru-RU" sz="5400" b="1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Спасибо </a:t>
            </a:r>
            <a:r>
              <a:rPr lang="ru-RU" sz="5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за внимание!</a:t>
            </a:r>
            <a:endParaRPr lang="ru-RU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0" y="7115040"/>
            <a:ext cx="10078920" cy="443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3"/>
          <p:cNvSpPr/>
          <p:nvPr/>
        </p:nvSpPr>
        <p:spPr>
          <a:xfrm>
            <a:off x="6174720" y="3105720"/>
            <a:ext cx="3700080" cy="2071080"/>
          </a:xfrm>
          <a:prstGeom prst="rect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2560" y="1061640"/>
            <a:ext cx="8605080" cy="135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Современное </a:t>
            </a:r>
            <a:r>
              <a:t/>
            </a:r>
            <a:br/>
            <a:r>
              <a:rPr lang="ru-RU" sz="36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дошкольное образование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определению ФГОС ДО направлено на: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125000" y="2401920"/>
            <a:ext cx="8605080" cy="44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algn="ctr">
              <a:lnSpc>
                <a:spcPct val="100000"/>
              </a:lnSpc>
              <a:spcBef>
                <a:spcPts val="255"/>
              </a:spcBef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формирование  общей культуры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развитие физических, интеллектуальных, нравственных, эстетических и личностных качеств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формирование предпосылок учебной деятельности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Arial"/>
              <a:buChar char="•"/>
            </a:pP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сохранение и укрепление здоровья детей дошкольного возраста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5"/>
          <p:cNvPicPr/>
          <p:nvPr/>
        </p:nvPicPr>
        <p:blipFill>
          <a:blip r:embed="rId2" cstate="print"/>
          <a:stretch/>
        </p:blipFill>
        <p:spPr>
          <a:xfrm>
            <a:off x="359792" y="323453"/>
            <a:ext cx="9359280" cy="6840760"/>
          </a:xfrm>
          <a:prstGeom prst="rect">
            <a:avLst/>
          </a:prstGeom>
          <a:ln w="3240">
            <a:solidFill>
              <a:srgbClr val="273C1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6237"/>
            <a:ext cx="9072563" cy="76997"/>
          </a:xfrm>
        </p:spPr>
        <p:txBody>
          <a:bodyPr/>
          <a:lstStyle/>
          <a:p>
            <a:pPr eaLnBrk="1" hangingPunct="1">
              <a:defRPr/>
            </a:pPr>
            <a:endParaRPr lang="ru-RU" sz="4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763" y="524978"/>
            <a:ext cx="9576594" cy="6390725"/>
          </a:xfrm>
          <a:prstGeom prst="rect">
            <a:avLst/>
          </a:prstGeom>
        </p:spPr>
        <p:txBody>
          <a:bodyPr lIns="100794" tIns="50397" rIns="100794" bIns="50397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900" b="1" dirty="0" smtClean="0">
                <a:solidFill>
                  <a:schemeClr val="accent5">
                    <a:lumMod val="50000"/>
                  </a:schemeClr>
                </a:solidFill>
              </a:rPr>
              <a:t>Проект</a:t>
            </a:r>
            <a:r>
              <a:rPr lang="ru-RU" altLang="ru-RU" sz="4900" b="1" dirty="0" smtClean="0"/>
              <a:t> </a:t>
            </a:r>
            <a:r>
              <a:rPr lang="ru-RU" altLang="ru-RU" sz="4900" b="1" dirty="0"/>
              <a:t>–</a:t>
            </a:r>
            <a:r>
              <a:rPr lang="ru-RU" altLang="ru-RU" sz="4900" dirty="0"/>
              <a:t> </a:t>
            </a:r>
            <a:r>
              <a:rPr lang="ru-RU" altLang="ru-RU" sz="4900" dirty="0">
                <a:solidFill>
                  <a:srgbClr val="000000"/>
                </a:solidFill>
              </a:rPr>
              <a:t>от лат. </a:t>
            </a:r>
            <a:r>
              <a:rPr lang="en-US" altLang="ru-RU" sz="4900" dirty="0" err="1">
                <a:solidFill>
                  <a:srgbClr val="000000"/>
                </a:solidFill>
              </a:rPr>
              <a:t>projektus</a:t>
            </a:r>
            <a:r>
              <a:rPr lang="ru-RU" altLang="ru-RU" sz="4900" dirty="0">
                <a:solidFill>
                  <a:srgbClr val="000000"/>
                </a:solidFill>
              </a:rPr>
              <a:t>, буквально брошенный вперед.</a:t>
            </a:r>
            <a:endParaRPr lang="ru-RU" altLang="ru-RU" sz="4900" b="1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4900" b="1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900" b="1" dirty="0">
                <a:solidFill>
                  <a:schemeClr val="accent5">
                    <a:lumMod val="75000"/>
                  </a:schemeClr>
                </a:solidFill>
              </a:rPr>
              <a:t>Проект</a:t>
            </a:r>
            <a:r>
              <a:rPr lang="ru-RU" altLang="ru-RU" sz="4900" dirty="0"/>
              <a:t> – </a:t>
            </a:r>
            <a:r>
              <a:rPr lang="ru-RU" altLang="ru-RU" sz="4900" dirty="0">
                <a:solidFill>
                  <a:srgbClr val="000000"/>
                </a:solidFill>
              </a:rPr>
              <a:t>предположительный текст  какого-либо документа, т.е. замысел, план.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    </a:t>
            </a:r>
            <a:r>
              <a:rPr lang="ru-RU" altLang="ru-RU" sz="2600" b="1" i="1" dirty="0">
                <a:solidFill>
                  <a:srgbClr val="000000"/>
                </a:solidFill>
              </a:rPr>
              <a:t>(по толковому словарю С.И. Ожегова).</a:t>
            </a:r>
            <a:endParaRPr lang="ru-RU" sz="2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84840" y="457200"/>
            <a:ext cx="9308160" cy="8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Краткая история метода проектов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967320" y="1606680"/>
            <a:ext cx="8605080" cy="72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ctr">
              <a:lnSpc>
                <a:spcPct val="100000"/>
              </a:lnSpc>
              <a:spcBef>
                <a:spcPts val="255"/>
              </a:spcBef>
            </a:pPr>
            <a:r>
              <a:rPr lang="ru-RU" sz="285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Шацкий Станислав Теофилович (1905 г.)</a:t>
            </a:r>
            <a:endParaRPr lang="ru-RU" sz="2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Рисунок 3"/>
          <p:cNvPicPr/>
          <p:nvPr/>
        </p:nvPicPr>
        <p:blipFill>
          <a:blip r:embed="rId2" cstate="print"/>
          <a:stretch/>
        </p:blipFill>
        <p:spPr>
          <a:xfrm>
            <a:off x="2501280" y="2490840"/>
            <a:ext cx="5075280" cy="4413240"/>
          </a:xfrm>
          <a:prstGeom prst="rect">
            <a:avLst/>
          </a:prstGeom>
          <a:ln w="6480">
            <a:solidFill>
              <a:srgbClr val="273C1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21320" y="1895400"/>
            <a:ext cx="7779240" cy="44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ctr">
              <a:lnSpc>
                <a:spcPct val="100000"/>
              </a:lnSpc>
              <a:spcBef>
                <a:spcPts val="255"/>
              </a:spcBef>
            </a:pPr>
            <a:r>
              <a:rPr lang="ru-RU" sz="285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Уильям Херд Килпатрик (Kilpatrick, 1925г.)</a:t>
            </a:r>
            <a:endParaRPr lang="ru-RU" sz="2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Рисунок 3"/>
          <p:cNvPicPr/>
          <p:nvPr/>
        </p:nvPicPr>
        <p:blipFill>
          <a:blip r:embed="rId2" cstate="print"/>
          <a:stretch/>
        </p:blipFill>
        <p:spPr>
          <a:xfrm>
            <a:off x="3424680" y="2889000"/>
            <a:ext cx="3216600" cy="4084560"/>
          </a:xfrm>
          <a:prstGeom prst="rect">
            <a:avLst/>
          </a:prstGeom>
          <a:ln w="6480">
            <a:solidFill>
              <a:srgbClr val="273C10"/>
            </a:solidFill>
            <a:round/>
          </a:ln>
        </p:spPr>
      </p:pic>
      <p:sp>
        <p:nvSpPr>
          <p:cNvPr id="156" name="CustomShape 2"/>
          <p:cNvSpPr/>
          <p:nvPr/>
        </p:nvSpPr>
        <p:spPr>
          <a:xfrm>
            <a:off x="384840" y="781200"/>
            <a:ext cx="9308160" cy="8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Краткая история метода проектов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36560" y="1587240"/>
            <a:ext cx="8605080" cy="44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 algn="ctr">
              <a:lnSpc>
                <a:spcPct val="100000"/>
              </a:lnSpc>
              <a:spcBef>
                <a:spcPts val="255"/>
              </a:spcBef>
            </a:pPr>
            <a:r>
              <a:rPr lang="ru-RU" sz="285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Евгения Семеновна Полат (2000г.)</a:t>
            </a:r>
            <a:endParaRPr lang="ru-RU" sz="2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Рисунок 3"/>
          <p:cNvPicPr/>
          <p:nvPr/>
        </p:nvPicPr>
        <p:blipFill>
          <a:blip r:embed="rId2" cstate="print"/>
          <a:stretch/>
        </p:blipFill>
        <p:spPr>
          <a:xfrm>
            <a:off x="3186720" y="2526840"/>
            <a:ext cx="3704760" cy="4372560"/>
          </a:xfrm>
          <a:prstGeom prst="rect">
            <a:avLst/>
          </a:prstGeom>
          <a:ln w="6480">
            <a:solidFill>
              <a:srgbClr val="273C10"/>
            </a:solidFill>
            <a:round/>
          </a:ln>
        </p:spPr>
      </p:pic>
      <p:sp>
        <p:nvSpPr>
          <p:cNvPr id="160" name="CustomShape 2"/>
          <p:cNvSpPr/>
          <p:nvPr/>
        </p:nvSpPr>
        <p:spPr>
          <a:xfrm>
            <a:off x="384840" y="457200"/>
            <a:ext cx="9308160" cy="8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Краткая история метода проектов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36560" y="429840"/>
            <a:ext cx="8605080" cy="93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273C1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Что же такое проект для самого ребенка?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40000" y="1542960"/>
            <a:ext cx="8997840" cy="54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аскрытие творческого потенциала</a:t>
            </a: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умение работать в группе</a:t>
            </a: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мение направлять деятельность на решение интересной проблемы, сформулированной самими детьми</a:t>
            </a:r>
          </a:p>
          <a:p>
            <a:pPr marL="269640" indent="-267120">
              <a:lnSpc>
                <a:spcPct val="150000"/>
              </a:lnSpc>
              <a:spcBef>
                <a:spcPts val="255"/>
              </a:spcBef>
              <a:buClr>
                <a:srgbClr val="002060"/>
              </a:buClr>
              <a:buSzPct val="110000"/>
              <a:buFont typeface="Wingdings 2" charset="2"/>
              <a:buChar char="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умение презентовать свою работу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87784" y="1403573"/>
            <a:ext cx="9506880" cy="5545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 составу участников: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индивидуальный, подгрупповой, семейный, парный, групповой;</a:t>
            </a:r>
            <a:endParaRPr lang="ru-RU" sz="32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32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 содержанию: </a:t>
            </a:r>
            <a:r>
              <a:rPr lang="ru-RU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монопроекты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интегративные;</a:t>
            </a:r>
          </a:p>
          <a:p>
            <a:pPr algn="just">
              <a:lnSpc>
                <a:spcPct val="100000"/>
              </a:lnSpc>
            </a:pPr>
            <a:r>
              <a:rPr lang="ru-RU" sz="32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краткосрочные (1-3 недели); среднесрочные (1 месяц); долгосрочные (полугодие, учебный год);</a:t>
            </a:r>
          </a:p>
          <a:p>
            <a:pPr algn="just">
              <a:lnSpc>
                <a:spcPct val="100000"/>
              </a:lnSpc>
            </a:pPr>
            <a:r>
              <a:rPr lang="ru-RU" sz="32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 доминирующему виду	 проектной 	 деятельности	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:информационные, </a:t>
            </a:r>
            <a:r>
              <a:rPr lang="ru-RU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исследовательские,творческие,практико-ориентированные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547720" y="698040"/>
            <a:ext cx="5517000" cy="10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Классификация проектов</a:t>
            </a:r>
            <a:endParaRPr lang="ru-RU" sz="36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../../../../Program%20Files/OpenOffice.org%203/Basis/share/template/ru/layout/landscape.otp</Template>
  <TotalTime>2291</TotalTime>
  <Words>674</Words>
  <Application>Microsoft Office PowerPoint</Application>
  <PresentationFormat>Произвольный</PresentationFormat>
  <Paragraphs>142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</dc:title>
  <dc:creator>filatova</dc:creator>
  <cp:lastModifiedBy>-</cp:lastModifiedBy>
  <cp:revision>311</cp:revision>
  <dcterms:created xsi:type="dcterms:W3CDTF">2012-11-04T17:58:23Z</dcterms:created>
  <dcterms:modified xsi:type="dcterms:W3CDTF">2023-10-26T12:51:58Z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nfo 1">
    <vt:lpwstr/>
  </property>
  <property fmtid="{D5CDD505-2E9C-101B-9397-08002B2CF9AE}" pid="6" name="Info 2">
    <vt:lpwstr/>
  </property>
  <property fmtid="{D5CDD505-2E9C-101B-9397-08002B2CF9AE}" pid="7" name="Info 3">
    <vt:lpwstr/>
  </property>
  <property fmtid="{D5CDD505-2E9C-101B-9397-08002B2CF9AE}" pid="8" name="Info 4">
    <vt:lpwstr/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28</vt:i4>
  </property>
  <property fmtid="{D5CDD505-2E9C-101B-9397-08002B2CF9AE}" pid="12" name="PresentationFormat">
    <vt:lpwstr>Произвольный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28</vt:i4>
  </property>
</Properties>
</file>