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75" r:id="rId20"/>
    <p:sldId id="279" r:id="rId21"/>
    <p:sldId id="277" r:id="rId22"/>
    <p:sldId id="278" r:id="rId23"/>
    <p:sldId id="271" r:id="rId24"/>
    <p:sldId id="280" r:id="rId25"/>
    <p:sldId id="281" r:id="rId26"/>
    <p:sldId id="284" r:id="rId27"/>
    <p:sldId id="282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0033"/>
    <a:srgbClr val="0000CC"/>
    <a:srgbClr val="660066"/>
    <a:srgbClr val="800080"/>
    <a:srgbClr val="34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637A-0479-4BDB-83C5-9FAFA42953D3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61F2-C32B-4BCB-A4BC-65108ADEF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5403-D2C6-4A02-9E83-A546BFA49C64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4B30-3901-438D-87F2-FFCFF5A3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A997-F411-4F83-B89B-E22E07824AAD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E823-6F29-49E2-9350-D980785C7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9A74-6885-4BCB-9C11-010F9700F1B1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B819-C7CD-4B21-911E-DFCC436FC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A5CE-212A-43E6-AB94-A178A661C2C9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A0BC-6376-4168-B51E-612FC7C00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C4BA-2C45-4F6E-A39D-A55EE9AD195C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DEE4-0D38-4996-9E7C-BBCEACFD6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FD0-F37F-4A03-BF32-EFECFE7E718A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6C20-372E-4345-8287-D83BF2747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735F-51F6-4793-8F9C-A721D95BBF46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73C2-E334-4B66-BB72-94A8920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4B9D-6ED1-4B03-9083-833AA28F5155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77EA-D2FB-493B-92CC-6FEB413D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9B64-2CF1-4DB3-B8A4-5D50A052E562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C5DA-75A0-404E-B776-8DDE7C6E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0A74-73FE-40BE-ACE3-ED0DDE72DF1C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6BE4-B729-4A28-8C55-E5EBAECF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D34C8-DDB1-4C59-839D-CCD0610C3BF8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7ABB1-4139-4885-9814-ED2C5679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.i.ua/photo/images/pic/3/7/4004173_ca2d559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1100890"/>
            <a:ext cx="8209162" cy="204007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Презентация для старших дошкольников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«Православные праздники»</a:t>
            </a:r>
            <a:endParaRPr lang="ru-RU" sz="5400" b="1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067175" y="4076700"/>
            <a:ext cx="46815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 smtClean="0">
                <a:latin typeface="Georgia" pitchFamily="18" charset="0"/>
              </a:rPr>
              <a:t>Музыкальный руководитель:</a:t>
            </a:r>
          </a:p>
          <a:p>
            <a:pPr algn="r">
              <a:spcBef>
                <a:spcPct val="50000"/>
              </a:spcBef>
            </a:pPr>
            <a:r>
              <a:rPr lang="ru-RU" dirty="0" smtClean="0">
                <a:latin typeface="Georgia" pitchFamily="18" charset="0"/>
              </a:rPr>
              <a:t> Казакова Оксана Александровна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92500" y="6308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15 февраля – Сретение Господне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268413"/>
            <a:ext cx="4357688" cy="4473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 Христианский праздник, посвященный воспоминанию событий, происшедших в сороковой день земной жизни Иисуса Христа, а именно встрече  Божественного Младенца в Иерусалимском Храме двумя ветхозаветными праведниками — Симеоном Богоприимцем и Анной Пророчицей</a:t>
            </a:r>
            <a:r>
              <a:rPr lang="en-US" sz="2400">
                <a:solidFill>
                  <a:srgbClr val="660033"/>
                </a:solidFill>
                <a:latin typeface="Georgia" pitchFamily="18" charset="0"/>
              </a:rPr>
              <a:t>.</a:t>
            </a:r>
            <a:endParaRPr lang="ru-RU" sz="240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22530" name="Picture 2" descr="C:\Users\Admin\Downloads\20thNichPapasPres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285875"/>
            <a:ext cx="34798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14422"/>
            <a:ext cx="7929618" cy="157163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ВХОД ГОСПОДЕНЬ В ИЕРУСАЛИМ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(Вербное воскресенье)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33" y="158392"/>
            <a:ext cx="2895856" cy="7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8 апреля</a:t>
            </a:r>
          </a:p>
        </p:txBody>
      </p:sp>
      <p:pic>
        <p:nvPicPr>
          <p:cNvPr id="24578" name="Picture 2" descr="C:\Users\Admin\Downloads\vh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24175"/>
            <a:ext cx="64293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02" y="-34948"/>
            <a:ext cx="765996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8 апреля – Вербное воскресенье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549275"/>
            <a:ext cx="8785225" cy="1096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253D75"/>
                </a:solidFill>
                <a:latin typeface="Georgia" pitchFamily="18" charset="0"/>
              </a:rPr>
              <a:t>Праздник, посвященный воспоминанию входа Иисуса Христа в Иерусалим за неделю до Его страданий и крестной смерти.</a:t>
            </a:r>
            <a:endParaRPr lang="ru-RU" sz="2200">
              <a:solidFill>
                <a:srgbClr val="253D75"/>
              </a:solidFill>
              <a:latin typeface="Georgia" pitchFamily="18" charset="0"/>
            </a:endParaRPr>
          </a:p>
        </p:txBody>
      </p:sp>
      <p:pic>
        <p:nvPicPr>
          <p:cNvPr id="25602" name="Picture 2" descr="C:\Users\Admin\Downloads\vhod_gospo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00213"/>
            <a:ext cx="364331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628775"/>
            <a:ext cx="53514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Праздник Вербного воскресенья – один из значимых в православной церкви. Иудеи хлестали пальмовыми ветвями Иисуса при его входе в Иерусалим. Для России символом праздника являются веточки вербы, отсюда и названия – Вербное воскресенье. Все православные празднуют вход Господа в храм. Иисус дарует свободу, спасение от рабства, несмотря на то, что ждут его муки, страдания, смерть.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8 апреля – Вербное воскресенье</a:t>
            </a:r>
          </a:p>
        </p:txBody>
      </p:sp>
      <p:sp>
        <p:nvSpPr>
          <p:cNvPr id="26627" name="AutoShape 2" descr="http://www.befine.ru/uploads/posts/2010-03/1268315238_37059-d975c-29362301-m549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ru-RU">
              <a:latin typeface="Times New Roman" pitchFamily="18" charset="0"/>
            </a:endParaRPr>
          </a:p>
        </p:txBody>
      </p:sp>
      <p:pic>
        <p:nvPicPr>
          <p:cNvPr id="4100" name="Picture 4" descr="http://www.befine.ru/uploads/posts/2010-03/1268315238_37059-d975c-29362301-m549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124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708400" y="836613"/>
            <a:ext cx="4905375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660033"/>
                </a:solidFill>
              </a:rPr>
              <a:t>Мерно пост к концу стремится,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И перед Страстной седмицей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В воскресенье в храм идём,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Вербочки в руках несём.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/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Вербы в храме освятим,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Дома у икон поставим.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Ныне Вход Господень славим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В город Иерусалим.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/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Шёл Господь в священный град,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Шёл навстречу муки крестной. 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Знал, что будет Он распят,</a:t>
            </a:r>
            <a:br>
              <a:rPr lang="ru-RU" sz="2000" i="1">
                <a:solidFill>
                  <a:srgbClr val="660033"/>
                </a:solidFill>
              </a:rPr>
            </a:br>
            <a:r>
              <a:rPr lang="ru-RU" sz="2000" i="1">
                <a:solidFill>
                  <a:srgbClr val="660033"/>
                </a:solidFill>
              </a:rPr>
              <a:t>Знал, что в третий день воскреснет. </a:t>
            </a:r>
            <a:endParaRPr lang="ru-RU" sz="2000">
              <a:solidFill>
                <a:srgbClr val="660033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>
                <a:solidFill>
                  <a:srgbClr val="660033"/>
                </a:solidFill>
                <a:latin typeface="Monotype Corsiva" pitchFamily="66" charset="0"/>
              </a:rPr>
              <a:t>                                               </a:t>
            </a:r>
            <a:r>
              <a:rPr lang="ru-RU" sz="2200">
                <a:solidFill>
                  <a:schemeClr val="tx2"/>
                </a:solidFill>
                <a:latin typeface="Monotype Corsiva" pitchFamily="66" charset="0"/>
              </a:rPr>
              <a:t>Высоцкая Светлана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85860"/>
            <a:ext cx="6643734" cy="135732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ПРЕОБРАЖЕНИЕ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ГОСПОДНЕ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33" y="30140"/>
            <a:ext cx="34115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августа</a:t>
            </a:r>
          </a:p>
        </p:txBody>
      </p:sp>
      <p:pic>
        <p:nvPicPr>
          <p:cNvPr id="3073" name="Picture 1" descr="I:\77268438_transfigu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714625"/>
            <a:ext cx="58578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93" y="13967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августа – Преображение Господне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765175"/>
            <a:ext cx="8358188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82971"/>
                </a:solidFill>
                <a:latin typeface="Georgia" pitchFamily="18" charset="0"/>
              </a:rPr>
              <a:t>Христианский праздник, посвященный воспоминанию Преображения Иисуса Христа</a:t>
            </a:r>
            <a:endParaRPr lang="ru-RU" sz="2200">
              <a:solidFill>
                <a:srgbClr val="38297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2060575"/>
            <a:ext cx="4678363" cy="4108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Вскоре после того, как Спаситель открыл ученикам, что Ему надлежит пострадать, быть убиту и в третий день воскреснуть, Он возвел трех апостолов — Петра, Иакова и Иоанна на гору Фавор и преобразился перед ними: лицо Его просияло, как солнце, одежды сделались белы, как снег. </a:t>
            </a:r>
          </a:p>
        </p:txBody>
      </p:sp>
      <p:pic>
        <p:nvPicPr>
          <p:cNvPr id="2049" name="Picture 1" descr="I:\___20100920_2081118401.jpg"/>
          <p:cNvPicPr>
            <a:picLocks noChangeAspect="1" noChangeArrowheads="1"/>
          </p:cNvPicPr>
          <p:nvPr/>
        </p:nvPicPr>
        <p:blipFill>
          <a:blip r:embed="rId2"/>
          <a:srcRect b="4546"/>
          <a:stretch>
            <a:fillRect/>
          </a:stretch>
        </p:blipFill>
        <p:spPr bwMode="auto">
          <a:xfrm>
            <a:off x="5076825" y="1773238"/>
            <a:ext cx="3802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93" y="13967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августа – Преображение Господне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938" y="1916113"/>
            <a:ext cx="5400675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>
              <a:solidFill>
                <a:srgbClr val="660033"/>
              </a:solidFill>
              <a:latin typeface="Georgia" pitchFamily="18" charset="0"/>
            </a:endParaRPr>
          </a:p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Праздник Преображения Господнего принадлежит к 12 наибольшим православным праздникам.                                                   </a:t>
            </a:r>
            <a:r>
              <a:rPr lang="ru-RU" sz="2400" b="1">
                <a:solidFill>
                  <a:srgbClr val="660033"/>
                </a:solidFill>
                <a:latin typeface="Georgia" pitchFamily="18" charset="0"/>
              </a:rPr>
              <a:t>В народе этот день называют        Вторым Спасом</a:t>
            </a:r>
            <a:endParaRPr lang="ru-RU" sz="240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1025" name="Picture 1" descr="I:\preobrazheni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327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85860"/>
            <a:ext cx="3714776" cy="492922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ВОЗДВИЖЕНИЕ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КРЕСТА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ГОСПОДНЯ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3885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27 сентября</a:t>
            </a:r>
          </a:p>
        </p:txBody>
      </p:sp>
      <p:pic>
        <p:nvPicPr>
          <p:cNvPr id="31746" name="Picture 2" descr="http://www.taday.ru/data/2011/09/27/1233429377/14_TA_-_TZ_-_-_-_-TBTV_TB.._-_TA_TG_-_18_-_U_Ye_Sh_Sh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000125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4346" y="285728"/>
            <a:ext cx="964413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27 сентября – Воздвижение креста Господня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4813" y="1714500"/>
            <a:ext cx="4286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Христианский праздник, посвященный воспоминанию обретения святой равноапостольной царицей Еленой подлинного креста, на котором был распят Иисус Христос, и воздвижения его для общего чествования и поклонения</a:t>
            </a:r>
            <a:r>
              <a:rPr lang="en-US" sz="2400">
                <a:solidFill>
                  <a:srgbClr val="660033"/>
                </a:solidFill>
                <a:latin typeface="Georgia" pitchFamily="18" charset="0"/>
              </a:rPr>
              <a:t>.</a:t>
            </a:r>
            <a:endParaRPr lang="ru-RU" sz="240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30721" name="Picture 1" descr="I:\vozdvizhenie-zhivotvoryaschego-kresta-gospod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142984"/>
            <a:ext cx="6643734" cy="135732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ВОЗНЕСЕНИЕ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ГОСПОДНЕ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2238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24 мая</a:t>
            </a:r>
          </a:p>
        </p:txBody>
      </p:sp>
      <p:pic>
        <p:nvPicPr>
          <p:cNvPr id="33794" name="Picture 2" descr="http://post.kards.qip.ru/images/postcard/dd/1d/9379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643188"/>
            <a:ext cx="39290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329613" cy="45227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660033"/>
                </a:solidFill>
                <a:latin typeface="Georgia" pitchFamily="18" charset="0"/>
              </a:rPr>
              <a:t>     История православных праздников восходит к временам Ветхого Завета. К православным примыкают и праздники, берущие свое начало в Новозаветное время. Каждый из православных праздников посвящен воспоминанию важнейших событий в жизни </a:t>
            </a:r>
            <a:r>
              <a:rPr lang="ru-RU" b="1" smtClean="0">
                <a:solidFill>
                  <a:srgbClr val="660033"/>
                </a:solidFill>
                <a:latin typeface="Georgia" pitchFamily="18" charset="0"/>
              </a:rPr>
              <a:t>Иисуса Христа </a:t>
            </a:r>
            <a:r>
              <a:rPr lang="ru-RU" smtClean="0">
                <a:solidFill>
                  <a:srgbClr val="660033"/>
                </a:solidFill>
                <a:latin typeface="Georgia" pitchFamily="18" charset="0"/>
              </a:rPr>
              <a:t>и </a:t>
            </a:r>
            <a:r>
              <a:rPr lang="ru-RU" b="1" smtClean="0">
                <a:solidFill>
                  <a:srgbClr val="660033"/>
                </a:solidFill>
                <a:latin typeface="Georgia" pitchFamily="18" charset="0"/>
              </a:rPr>
              <a:t>Божьей Матери</a:t>
            </a:r>
            <a:r>
              <a:rPr lang="ru-RU" smtClean="0">
                <a:solidFill>
                  <a:srgbClr val="660033"/>
                </a:solidFill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68" y="28572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24 мая – Вознесение Господне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928688"/>
            <a:ext cx="8358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Христианский праздник, установленный в воспоминание вознесения Иисуса Христа на небо</a:t>
            </a:r>
            <a:endParaRPr lang="ru-RU" sz="22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1844675"/>
            <a:ext cx="4935537" cy="451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Велев апостолам оставаться в Иерусалиме и ждать обетования Святого Духа, Иисус вывел учеников из города к Вифании и, благословляя их, вознесся на небо. Когда ученики с Елеонской горы смотрели на облако, скрывшее Господа из виду, им явились ангелы и объявили, что Сын Божий таким же образом снова придет на землю. </a:t>
            </a:r>
          </a:p>
        </p:txBody>
      </p:sp>
      <p:pic>
        <p:nvPicPr>
          <p:cNvPr id="2053" name="Picture 5" descr="http://hramilii.ucoz.ru/303px-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84313"/>
            <a:ext cx="26162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68" y="28572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24 мая – Вознесение Господне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2071688"/>
            <a:ext cx="4286250" cy="2465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Апостолам дано было понять, что Христос уже не будет видим на земле в телесном виде, как это было до и после Его Воскресения.</a:t>
            </a:r>
          </a:p>
        </p:txBody>
      </p:sp>
      <p:pic>
        <p:nvPicPr>
          <p:cNvPr id="34818" name="Picture 2" descr="http://www.yargifts.ru/ikony/all/voznes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75"/>
            <a:ext cx="37861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8228" y="121675"/>
            <a:ext cx="6249626" cy="313655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ПАСХА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ВОСКРЕСЕНИЕ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ХРИСТОВО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35842" name="Picture 2" descr="I:\p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08275"/>
            <a:ext cx="504031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68" y="28572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Пасха – Воскресение Христово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975"/>
            <a:ext cx="4429125" cy="4035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Событие Воскресения Христова — самый большой и светлый христианский праздник. Этот праздник еще называют </a:t>
            </a:r>
            <a:r>
              <a:rPr lang="ru-RU" sz="2400" b="1">
                <a:solidFill>
                  <a:srgbClr val="660033"/>
                </a:solidFill>
                <a:latin typeface="Georgia" pitchFamily="18" charset="0"/>
              </a:rPr>
              <a:t>Пасхою</a:t>
            </a: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, то есть Днем, в который совершилось наше перехождение от смерти — к жизни и от земли — к Небу.</a:t>
            </a:r>
          </a:p>
        </p:txBody>
      </p:sp>
      <p:pic>
        <p:nvPicPr>
          <p:cNvPr id="2054" name="Picture 6" descr="I:\resurec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143000"/>
            <a:ext cx="3724275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68" y="28572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Пасха – Воскресение Христово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1052513"/>
            <a:ext cx="4862512" cy="5313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По прошествии субботы, ночью, на третий день после Своих страданий и смерти, Господь Иисус Христос силою Своего Божества ожил, то есть воскрес из мертвых. Тело Его, человеческое, преобразилось. Он вышел из гроба, не отвалив камня, не нарушив синедрионовой печати, и невидимый для стражи. С этого момента воины, сами не зная того, охраняли пустой гроб.</a:t>
            </a:r>
          </a:p>
        </p:txBody>
      </p:sp>
      <p:pic>
        <p:nvPicPr>
          <p:cNvPr id="36866" name="Picture 2" descr="I:\___20100914_1981218524.jpg"/>
          <p:cNvPicPr>
            <a:picLocks noChangeAspect="1" noChangeArrowheads="1"/>
          </p:cNvPicPr>
          <p:nvPr/>
        </p:nvPicPr>
        <p:blipFill>
          <a:blip r:embed="rId2"/>
          <a:srcRect b="4544"/>
          <a:stretch>
            <a:fillRect/>
          </a:stretch>
        </p:blipFill>
        <p:spPr bwMode="auto">
          <a:xfrm>
            <a:off x="179388" y="1341438"/>
            <a:ext cx="37338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305" y="139678"/>
            <a:ext cx="873153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Пасха – Воскресение Христово</a:t>
            </a:r>
          </a:p>
        </p:txBody>
      </p:sp>
      <p:pic>
        <p:nvPicPr>
          <p:cNvPr id="37890" name="Picture 2" descr="I:\card_4_655625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3425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84663" y="1700213"/>
            <a:ext cx="446405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2400" b="1">
                <a:solidFill>
                  <a:srgbClr val="660033"/>
                </a:solidFill>
                <a:latin typeface="Georgia" pitchFamily="18" charset="0"/>
              </a:rPr>
              <a:t>Христос воскрес!</a:t>
            </a: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 — и для всего мироздания началась истинная весна, светлое, радостное утро новой жизни. Воскресение Господа Иисуса — первая действительная победа жизни над смертью.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endParaRPr lang="ru-RU" sz="2400">
              <a:solidFill>
                <a:srgbClr val="6600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118" y="13967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Пасха – Воскресение Христово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50825" y="620713"/>
            <a:ext cx="54737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800080"/>
              </a:solidFill>
              <a:latin typeface="Georgia" pitchFamily="18" charset="0"/>
              <a:cs typeface="Arial" charset="0"/>
            </a:endParaRPr>
          </a:p>
          <a:p>
            <a:r>
              <a:rPr lang="ru-RU" sz="2400">
                <a:solidFill>
                  <a:srgbClr val="800080"/>
                </a:solidFill>
                <a:latin typeface="Georgia" pitchFamily="18" charset="0"/>
                <a:cs typeface="Arial" charset="0"/>
              </a:rPr>
              <a:t>      </a:t>
            </a:r>
            <a:r>
              <a:rPr lang="ru-RU" sz="2400">
                <a:solidFill>
                  <a:srgbClr val="660066"/>
                </a:solidFill>
                <a:latin typeface="Georgia" pitchFamily="18" charset="0"/>
                <a:cs typeface="Arial" charset="0"/>
              </a:rPr>
              <a:t>С давних времён хранится в Православной Церкви благочестивый обычай дарить в праздник Пасхи яйца. Этот обычай произошёл от святой равноапостольной Марии Магдалины, когда она, по Вознесении Господнем, пришла в Рим для проповеди Евангелия, предстала пред императором Тиверием и, поднеся ему красное</a:t>
            </a:r>
          </a:p>
          <a:p>
            <a:r>
              <a:rPr lang="ru-RU" sz="2400">
                <a:solidFill>
                  <a:srgbClr val="660066"/>
                </a:solidFill>
                <a:latin typeface="Georgia" pitchFamily="18" charset="0"/>
                <a:cs typeface="Arial" charset="0"/>
              </a:rPr>
              <a:t> яйцо, сказала: "Христос воскресе!» , </a:t>
            </a:r>
          </a:p>
          <a:p>
            <a:r>
              <a:rPr lang="ru-RU" sz="2400">
                <a:solidFill>
                  <a:srgbClr val="660066"/>
                </a:solidFill>
                <a:latin typeface="Georgia" pitchFamily="18" charset="0"/>
                <a:cs typeface="Arial" charset="0"/>
              </a:rPr>
              <a:t>начиная таким образом свою </a:t>
            </a:r>
          </a:p>
          <a:p>
            <a:r>
              <a:rPr lang="ru-RU" sz="2400">
                <a:solidFill>
                  <a:srgbClr val="660066"/>
                </a:solidFill>
                <a:latin typeface="Georgia" pitchFamily="18" charset="0"/>
                <a:cs typeface="Arial" charset="0"/>
              </a:rPr>
              <a:t>проповедь. 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73238"/>
            <a:ext cx="30734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118" y="139678"/>
            <a:ext cx="87315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Пасха – Воскресение Христово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95738" y="1052513"/>
            <a:ext cx="490696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Я знаю точно - Он воскрес!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А знаю я не понаслышке.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Прочел в одной чудесной книжке,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 которой много есть чудес.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Но это чудо, вам скажу,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Под силу Богу одному.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Ведь только Бог Иисус Христос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Страдал за нас и смерть понес.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Но показав любви ученье,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Христос воскрес! И воскресенье –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Вот это чудо из чудес.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Я знаю точно, Он воскрес!</a:t>
            </a:r>
            <a:br>
              <a:rPr lang="ru-RU" sz="240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                                       </a:t>
            </a:r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Тихонин Сергей</a:t>
            </a:r>
            <a:r>
              <a:rPr lang="ru-RU" sz="2400">
                <a:solidFill>
                  <a:schemeClr val="tx2"/>
                </a:solidFill>
                <a:latin typeface="Monotype Corsiva" pitchFamily="66" charset="0"/>
              </a:rPr>
              <a:t> </a:t>
            </a:r>
            <a:br>
              <a:rPr lang="ru-RU" sz="2400">
                <a:solidFill>
                  <a:schemeClr val="tx2"/>
                </a:solidFill>
                <a:latin typeface="Monotype Corsiva" pitchFamily="66" charset="0"/>
              </a:rPr>
            </a:br>
            <a:endParaRPr lang="ru-RU" sz="240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0974" name="Picture 14" descr="post-5498-1240068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285860"/>
            <a:ext cx="6643734" cy="150019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РОЖДЕСТВО</a:t>
            </a:r>
            <a:b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ХРИСТОВО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29578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 января</a:t>
            </a:r>
          </a:p>
        </p:txBody>
      </p:sp>
      <p:pic>
        <p:nvPicPr>
          <p:cNvPr id="3074" name="Picture 2" descr="http://img1.liveinternet.ru/images/attach/c/0/52/921/52921298_0721731834.jpg"/>
          <p:cNvPicPr>
            <a:picLocks noChangeAspect="1" noChangeArrowheads="1"/>
          </p:cNvPicPr>
          <p:nvPr/>
        </p:nvPicPr>
        <p:blipFill>
          <a:blip r:embed="rId2"/>
          <a:srcRect b="12393"/>
          <a:stretch>
            <a:fillRect/>
          </a:stretch>
        </p:blipFill>
        <p:spPr bwMode="auto">
          <a:xfrm>
            <a:off x="2428875" y="3473450"/>
            <a:ext cx="4643438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1000125" y="2857500"/>
            <a:ext cx="735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latin typeface="Times New Roman" pitchFamily="18" charset="0"/>
              </a:rPr>
              <a:t> 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775"/>
            <a:ext cx="4714875" cy="483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В этот день в небольшом городке Вифлееме произошло небывалое событие — родился в мир Богомладенец, Сын Божий.</a:t>
            </a:r>
          </a:p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 Святая церковь поет, что все творение Божие встречало Спасителя: ангелы принесли Ему пение, волхвы — дары, пастыри встретили Младенца, земля приготовила пещеру-вертеп, а Матерью Господа стала Дева Мария.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42852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 января – Рождество Христово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514"/>
          <a:stretch>
            <a:fillRect/>
          </a:stretch>
        </p:blipFill>
        <p:spPr bwMode="auto">
          <a:xfrm>
            <a:off x="5072063" y="1714500"/>
            <a:ext cx="3711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950" y="765175"/>
            <a:ext cx="8786813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382971"/>
                </a:solidFill>
                <a:latin typeface="Georgia" pitchFamily="18" charset="0"/>
              </a:rPr>
              <a:t>Великий христианский праздник, установленный в воспоминание рождения Иисуса Христа.</a:t>
            </a:r>
            <a:endParaRPr lang="ru-RU" sz="2400">
              <a:solidFill>
                <a:srgbClr val="38297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 января – Рождество Христово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5" y="1285875"/>
            <a:ext cx="4500563" cy="3889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</a:rPr>
              <a:t>Рождество Христово завершает сорокадневный Рождественский пост, накануне праздника соблюдается строгий пост. После Рождества наступают святки — святые дни или 12 дней, в течение которых отмечается праздник.</a:t>
            </a:r>
          </a:p>
        </p:txBody>
      </p:sp>
      <p:pic>
        <p:nvPicPr>
          <p:cNvPr id="2050" name="Picture 2" descr="http://3.bp.blogspot.com/_ghrJGiInafs/TSSmEmaS1LI/AAAAAAAAAUk/zULOQ3RIEHo/s1600/abeutifulNativity_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34321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\Downloads\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714625"/>
            <a:ext cx="6000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33041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января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6786610" cy="150019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КРЕЩЕНИЕ ГОСПОДНЕ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(Святое Богоявление)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8777" y="-34948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января – Крещение Господне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620713"/>
            <a:ext cx="8964612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53D75"/>
                </a:solidFill>
                <a:latin typeface="Georgia" pitchFamily="18" charset="0"/>
              </a:rPr>
              <a:t> Праздник, посвященный воспоминанию Крещения Иисуса Христа в водах Иордана</a:t>
            </a:r>
            <a:endParaRPr lang="ru-RU" sz="2400">
              <a:solidFill>
                <a:srgbClr val="253D75"/>
              </a:solidFill>
              <a:latin typeface="Georgia" pitchFamily="18" charset="0"/>
            </a:endParaRPr>
          </a:p>
        </p:txBody>
      </p:sp>
      <p:pic>
        <p:nvPicPr>
          <p:cNvPr id="18433" name="Picture 1" descr="C:\Users\Admin\Downloads\270px-Baptism-of-Christ-xx-Francesco-Al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928813"/>
            <a:ext cx="3394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484313"/>
            <a:ext cx="4714875" cy="520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На 30-м году Своей жизни, перед выходом на проповедь, Иисус пришел на реку Иордан, где Иоанн Креститель, проповедуя покаяние в грехах, крестил народ, и потребовал, чтобы тот крестил Его. Когда Иисус Христос вышел из воды и молился, отверзлись небеса, и Дух Святой в виде голубя сошел на Него и послышался глас: «Сей есть Сын Мой возлюбленный, в Котором Мое благоволение».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7659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 января – Крещение Господне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4663" y="1557338"/>
            <a:ext cx="4464050" cy="3305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Праздник Крещения называется также </a:t>
            </a:r>
            <a:r>
              <a:rPr lang="ru-RU" sz="2400" b="1">
                <a:solidFill>
                  <a:srgbClr val="660033"/>
                </a:solidFill>
                <a:latin typeface="Georgia" pitchFamily="18" charset="0"/>
              </a:rPr>
              <a:t>Богоявлением</a:t>
            </a: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, </a:t>
            </a:r>
            <a:r>
              <a:rPr lang="en-US" sz="2400">
                <a:solidFill>
                  <a:srgbClr val="660033"/>
                </a:solidFill>
                <a:latin typeface="Georgia" pitchFamily="18" charset="0"/>
              </a:rPr>
              <a:t>     </a:t>
            </a:r>
            <a:r>
              <a:rPr lang="ru-RU" sz="2400">
                <a:solidFill>
                  <a:srgbClr val="660033"/>
                </a:solidFill>
                <a:latin typeface="Georgia" pitchFamily="18" charset="0"/>
              </a:rPr>
              <a:t>поскольку при Крещении Господа явилась Божественная Троица: Бог Отец , Сын Божий и Дух Святой .</a:t>
            </a:r>
          </a:p>
        </p:txBody>
      </p:sp>
      <p:pic>
        <p:nvPicPr>
          <p:cNvPr id="67589" name="i-main-pic" descr="Картинка 1 из 13414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9750" y="981075"/>
            <a:ext cx="36258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85860"/>
            <a:ext cx="6786610" cy="100013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СРЕТЕНИЕ ГОСПОДНЕ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37109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15 февраля</a:t>
            </a:r>
          </a:p>
        </p:txBody>
      </p:sp>
      <p:pic>
        <p:nvPicPr>
          <p:cNvPr id="21507" name="Picture 3" descr="C:\Users\Admin\Downloads\sr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2427288"/>
            <a:ext cx="54927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986</TotalTime>
  <Words>716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Садик</cp:lastModifiedBy>
  <cp:revision>57</cp:revision>
  <dcterms:created xsi:type="dcterms:W3CDTF">2012-04-01T11:10:45Z</dcterms:created>
  <dcterms:modified xsi:type="dcterms:W3CDTF">2023-09-28T05:32:44Z</dcterms:modified>
</cp:coreProperties>
</file>