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8288000" cy="10287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595628-81DA-45DB-9E4B-6E7EC6435F7E}" type="datetime1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419C1F-B512-453B-9CD4-C0DAE706AD40}" type="datetime1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C56DC9-303C-4C60-AC0F-4B34D3DEA29E}" type="datetime1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4D89B5-D733-4D95-89FE-A4F8BFD0DBF1}" type="datetime1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1814EE-63DA-4AF4-87B9-ED75B9A84A5B}" type="datetime1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D892CE-11CD-4C83-89AE-5246E1ED6D81}" type="datetime1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F55C1-0640-4675-8BDC-B8ED81354FAB}" type="datetime1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274C372-4B73-48BB-9805-D3EA94EB4683}" type="datetime1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06B913-75EA-4991-B5F8-BE35A7CDF3B2}" type="datetime1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EF72C3-E4DE-46A4-BD7B-A7A4CBCD4F9B}" type="datetime1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5F7795-BA2C-4439-864E-FD0648FD8CAD}" type="datetime1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C6D953-5D34-4E03-81A7-869BC6D76944}" type="datetime1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23476" r="30718"/>
          <a:stretch/>
        </p:blipFill>
        <p:spPr bwMode="auto">
          <a:xfrm rot="-10800000">
            <a:off x="0" y="0"/>
            <a:ext cx="333377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394774" y="439477"/>
            <a:ext cx="13359826" cy="165602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621000" y="94107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extBox 4"/>
          <p:cNvSpPr txBox="1"/>
          <p:nvPr/>
        </p:nvSpPr>
        <p:spPr bwMode="auto">
          <a:xfrm>
            <a:off x="3333772" y="2965981"/>
            <a:ext cx="14954228" cy="4442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just">
              <a:defRPr/>
            </a:pPr>
            <a:endParaRPr lang="ru-RU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2415" lvl="1" algn="ctr">
              <a:defRPr/>
            </a:pPr>
            <a:r>
              <a:rPr lang="ru-RU" sz="8800" b="1" dirty="0">
                <a:solidFill>
                  <a:schemeClr val="bg1"/>
                </a:solidFill>
                <a:latin typeface="Times New Roman"/>
                <a:cs typeface="Times New Roman"/>
              </a:rPr>
              <a:t>Дополнительное образование</a:t>
            </a:r>
            <a:endParaRPr lang="ru-RU" sz="3600" b="1" dirty="0">
              <a:solidFill>
                <a:schemeClr val="bg1"/>
              </a:solidFill>
            </a:endParaRPr>
          </a:p>
          <a:p>
            <a:pPr marL="272415" lvl="1" algn="just">
              <a:lnSpc>
                <a:spcPts val="4620"/>
              </a:lnSpc>
              <a:defRPr/>
            </a:pPr>
            <a:endParaRPr lang="ru-RU" sz="2800" dirty="0">
              <a:solidFill>
                <a:schemeClr val="bg1"/>
              </a:solidFill>
              <a:latin typeface="Montserrat Semi-Bold"/>
            </a:endParaRPr>
          </a:p>
          <a:p>
            <a:pPr marL="272415" lvl="1" algn="just">
              <a:lnSpc>
                <a:spcPts val="4620"/>
              </a:lnSpc>
              <a:defRPr/>
            </a:pPr>
            <a:endParaRPr lang="en-US" sz="2800" dirty="0">
              <a:solidFill>
                <a:schemeClr val="bg1"/>
              </a:solidFill>
              <a:latin typeface="Montserrat Semi-Bold"/>
            </a:endParaRPr>
          </a:p>
        </p:txBody>
      </p:sp>
      <p:sp>
        <p:nvSpPr>
          <p:cNvPr id="8" name="TextBox 4"/>
          <p:cNvSpPr txBox="1"/>
          <p:nvPr/>
        </p:nvSpPr>
        <p:spPr bwMode="auto">
          <a:xfrm>
            <a:off x="3311352" y="7899400"/>
            <a:ext cx="1497664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r">
              <a:defRPr/>
            </a:pPr>
            <a:endParaRPr lang="ru-RU" sz="32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2415" lvl="1" algn="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Директор: 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Кудряшов 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Сергей Владимирович</a:t>
            </a:r>
            <a:endParaRPr lang="en-US" sz="2000" dirty="0">
              <a:solidFill>
                <a:schemeClr val="bg1"/>
              </a:solidFill>
              <a:latin typeface="Montserrat Semi-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2"/>
          <a:stretch/>
        </p:blipFill>
        <p:spPr bwMode="auto">
          <a:xfrm rot="-10800000">
            <a:off x="-15413" y="0"/>
            <a:ext cx="2453812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/>
        </p:blipFill>
        <p:spPr bwMode="auto"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070861" y="907732"/>
            <a:ext cx="14858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chemeClr val="bg1"/>
                </a:solidFill>
                <a:latin typeface="Times New Roman"/>
                <a:cs typeface="Times New Roman"/>
              </a:rPr>
              <a:t>Материальная база</a:t>
            </a:r>
          </a:p>
          <a:p>
            <a:pPr algn="ctr">
              <a:defRPr/>
            </a:pPr>
            <a:endParaRPr lang="ru-RU" sz="36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447256" y="2400300"/>
            <a:ext cx="158407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17 современных мастерских</a:t>
            </a:r>
            <a:endParaRPr dirty="0"/>
          </a:p>
          <a:p>
            <a:pPr marL="571500" indent="-571500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Многофункциональный центр прикладных квалификаций по направлению «Жилищно-коммунальное хозяйство»</a:t>
            </a:r>
            <a:endParaRPr dirty="0"/>
          </a:p>
          <a:p>
            <a:pPr marL="571500" indent="-571500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СЦК «Сантехника и отопление»</a:t>
            </a:r>
            <a:endParaRPr dirty="0"/>
          </a:p>
          <a:p>
            <a:pPr marL="571500" indent="-571500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Центр </a:t>
            </a:r>
            <a:r>
              <a:rPr lang="ru-RU" sz="4400" dirty="0" err="1">
                <a:solidFill>
                  <a:schemeClr val="bg1"/>
                </a:solidFill>
                <a:latin typeface="Times New Roman"/>
                <a:cs typeface="Times New Roman"/>
              </a:rPr>
              <a:t>ПСР-инжиниринга</a:t>
            </a:r>
            <a:endParaRPr dirty="0"/>
          </a:p>
          <a:p>
            <a:pPr marL="571500" indent="-571500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Ресурсный центр «ТЕХНОНИКОЛЬ»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2"/>
          <a:stretch/>
        </p:blipFill>
        <p:spPr bwMode="auto">
          <a:xfrm rot="-10800000">
            <a:off x="-15413" y="0"/>
            <a:ext cx="2453812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/>
        </p:blipFill>
        <p:spPr bwMode="auto"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048001" y="512555"/>
            <a:ext cx="14858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chemeClr val="bg1"/>
                </a:solidFill>
                <a:latin typeface="Times New Roman"/>
                <a:cs typeface="Times New Roman"/>
              </a:rPr>
              <a:t>Проекты по подготовке кадров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447256" y="2400300"/>
            <a:ext cx="158407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Федеральный проект «Содействие занятости»</a:t>
            </a:r>
            <a:endParaRPr dirty="0"/>
          </a:p>
          <a:p>
            <a:pPr marL="571500" indent="-571500">
              <a:buFont typeface="Arial"/>
              <a:buChar char="•"/>
              <a:defRPr/>
            </a:pPr>
            <a:endParaRPr lang="ru-RU" sz="4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УПК-21</a:t>
            </a:r>
            <a:endParaRPr dirty="0"/>
          </a:p>
          <a:p>
            <a:pPr marL="571500" indent="-571500">
              <a:buFont typeface="Arial"/>
              <a:buChar char="•"/>
              <a:defRPr/>
            </a:pPr>
            <a:endParaRPr lang="ru-RU" sz="4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Обучение в рамках грантов РСО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2"/>
          <a:stretch/>
        </p:blipFill>
        <p:spPr bwMode="auto">
          <a:xfrm rot="-10800000">
            <a:off x="-15413" y="0"/>
            <a:ext cx="2453812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/>
        </p:blipFill>
        <p:spPr bwMode="auto"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048001" y="512555"/>
            <a:ext cx="14858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chemeClr val="bg1"/>
                </a:solidFill>
                <a:latin typeface="Times New Roman"/>
                <a:cs typeface="Times New Roman"/>
              </a:rPr>
              <a:t>Работа под конкретный заказ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447256" y="2400300"/>
            <a:ext cx="158407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Имеющийся список программ не является исчерпывающим!!!</a:t>
            </a:r>
            <a:endParaRPr dirty="0"/>
          </a:p>
          <a:p>
            <a:pPr marL="571500" indent="-571500">
              <a:buFont typeface="Arial"/>
              <a:buChar char="•"/>
              <a:defRPr/>
            </a:pPr>
            <a:endParaRPr lang="ru-RU" sz="4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Мы работаем под индивидуальный заказ работодателя:</a:t>
            </a:r>
            <a:endParaRPr dirty="0"/>
          </a:p>
          <a:p>
            <a:pPr marL="571500" indent="-571500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Содержание программы</a:t>
            </a:r>
            <a:endParaRPr dirty="0"/>
          </a:p>
          <a:p>
            <a:pPr marL="571500" indent="-571500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Сроки обучения</a:t>
            </a:r>
            <a:endParaRPr dirty="0"/>
          </a:p>
          <a:p>
            <a:pPr marL="571500" indent="-571500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Стоимость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2"/>
          <a:stretch/>
        </p:blipFill>
        <p:spPr bwMode="auto"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/>
        </p:blipFill>
        <p:spPr bwMode="auto"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951312" y="246956"/>
            <a:ext cx="15336688" cy="1248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>
              <a:lnSpc>
                <a:spcPts val="462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Контакты</a:t>
            </a:r>
            <a:endParaRPr sz="2400" dirty="0"/>
          </a:p>
          <a:p>
            <a:pPr marL="272415" lvl="1" algn="ctr">
              <a:lnSpc>
                <a:spcPts val="4620"/>
              </a:lnSpc>
              <a:defRPr/>
            </a:pPr>
            <a:endParaRPr lang="ru-RU" sz="24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2415" lvl="1">
              <a:lnSpc>
                <a:spcPts val="4620"/>
              </a:lnSpc>
              <a:defRPr/>
            </a:pP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За более подробной информацией обращайтесь в отдел инновационной и производственной работы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</a:p>
          <a:p>
            <a:pPr marL="272415" lvl="1">
              <a:lnSpc>
                <a:spcPts val="4620"/>
              </a:lnSpc>
              <a:defRPr/>
            </a:pPr>
            <a:endParaRPr lang="ru-RU" sz="24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2415" lvl="1">
              <a:lnSpc>
                <a:spcPts val="462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Тел.: </a:t>
            </a: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8(8352) 22-38-54, 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675-00 Егорова Антонина Евгеньевна</a:t>
            </a:r>
          </a:p>
          <a:p>
            <a:pPr marL="272415" lvl="1">
              <a:lnSpc>
                <a:spcPts val="4620"/>
              </a:lnSpc>
              <a:defRPr/>
            </a:pPr>
            <a:endParaRPr lang="ru-RU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2415" lvl="1">
              <a:lnSpc>
                <a:spcPts val="4620"/>
              </a:lnSpc>
              <a:defRPr/>
            </a:pPr>
            <a:r>
              <a:rPr lang="ru-RU" sz="24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Моб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. тел.: </a:t>
            </a: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8(937)947-50-07 –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WhatsApp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Viber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 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Telegram</a:t>
            </a:r>
            <a:endParaRPr lang="ru-RU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2415" lvl="1">
              <a:lnSpc>
                <a:spcPts val="4620"/>
              </a:lnSpc>
              <a:defRPr/>
            </a:pP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2415" lvl="1">
              <a:lnSpc>
                <a:spcPts val="462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E-mail: 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chtsgh21_dop@mail.r</a:t>
            </a:r>
          </a:p>
          <a:p>
            <a:pPr marL="272415" lvl="1">
              <a:lnSpc>
                <a:spcPts val="4620"/>
              </a:lnSpc>
              <a:defRPr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2415" lvl="1">
              <a:lnSpc>
                <a:spcPts val="4620"/>
              </a:lnSpc>
              <a:defRPr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2415" lvl="1">
              <a:lnSpc>
                <a:spcPts val="4620"/>
              </a:lnSpc>
              <a:defRPr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2415" lvl="1">
              <a:lnSpc>
                <a:spcPts val="4620"/>
              </a:lnSpc>
              <a:defRPr/>
            </a:pPr>
            <a:endParaRPr lang="ru-RU" sz="32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2415" lvl="1">
              <a:lnSpc>
                <a:spcPts val="4620"/>
              </a:lnSpc>
              <a:defRPr/>
            </a:pPr>
            <a:endParaRPr lang="ru-RU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2415" lvl="1">
              <a:lnSpc>
                <a:spcPts val="4620"/>
              </a:lnSpc>
              <a:defRPr/>
            </a:pPr>
            <a:endParaRPr lang="ru-RU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2415" lvl="1">
              <a:lnSpc>
                <a:spcPts val="4620"/>
              </a:lnSpc>
              <a:defRPr/>
            </a:pPr>
            <a:r>
              <a:rPr lang="ru-RU" sz="4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Оф.Сайт</a:t>
            </a:r>
            <a:r>
              <a:rPr lang="en-US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</a:t>
            </a:r>
            <a:r>
              <a:rPr lang="ru-RU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Одноклассники</a:t>
            </a:r>
            <a:r>
              <a:rPr lang="en-US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</a:t>
            </a:r>
            <a:r>
              <a:rPr lang="ru-RU" sz="4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ВКонтакте</a:t>
            </a:r>
            <a:r>
              <a:rPr lang="en-US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</a:t>
            </a:r>
            <a:r>
              <a:rPr lang="ru-RU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</a:t>
            </a:r>
            <a:r>
              <a:rPr lang="en-US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Telegram</a:t>
            </a:r>
            <a:endParaRPr lang="ru-RU" sz="4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2415" lvl="1">
              <a:lnSpc>
                <a:spcPts val="4620"/>
              </a:lnSpc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</a:t>
            </a:r>
            <a:endParaRPr lang="ru-RU" sz="4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2415" lvl="1">
              <a:lnSpc>
                <a:spcPts val="4620"/>
              </a:lnSpc>
              <a:defRPr/>
            </a:pPr>
            <a:endParaRPr sz="2400" dirty="0"/>
          </a:p>
          <a:p>
            <a:pPr marL="272415" lvl="1">
              <a:lnSpc>
                <a:spcPts val="4620"/>
              </a:lnSpc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marL="272415" lvl="1">
              <a:lnSpc>
                <a:spcPts val="4620"/>
              </a:lnSpc>
              <a:defRPr/>
            </a:pPr>
            <a:endParaRPr lang="ru-RU" sz="4800" b="1" dirty="0">
              <a:solidFill>
                <a:schemeClr val="bg1"/>
              </a:solidFill>
            </a:endParaRPr>
          </a:p>
          <a:p>
            <a:pPr marL="272415" lvl="1">
              <a:lnSpc>
                <a:spcPts val="4620"/>
              </a:lnSpc>
              <a:defRPr/>
            </a:pPr>
            <a:endParaRPr lang="en-US" sz="6000" b="1" dirty="0">
              <a:solidFill>
                <a:schemeClr val="bg1"/>
              </a:solidFill>
              <a:latin typeface="Montserrat Semi-Bold"/>
            </a:endParaRPr>
          </a:p>
        </p:txBody>
      </p:sp>
      <p:pic>
        <p:nvPicPr>
          <p:cNvPr id="1026" name="Picture 2" descr="одноклассн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64680" y="6007596"/>
            <a:ext cx="2232248" cy="22322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47456" y="72317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 descr="C:\Users\Artemyeva_sn\Desktop\В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0264" y="6007596"/>
            <a:ext cx="2304256" cy="2304256"/>
          </a:xfrm>
          <a:prstGeom prst="rect">
            <a:avLst/>
          </a:prstGeom>
          <a:noFill/>
        </p:spPr>
      </p:pic>
      <p:pic>
        <p:nvPicPr>
          <p:cNvPr id="1027" name="Picture 3" descr="C:\Users\Artemyeva_sn\Desktop\Одноклассни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1832" y="6007596"/>
            <a:ext cx="2304256" cy="2304256"/>
          </a:xfrm>
          <a:prstGeom prst="rect">
            <a:avLst/>
          </a:prstGeom>
          <a:noFill/>
        </p:spPr>
      </p:pic>
      <p:pic>
        <p:nvPicPr>
          <p:cNvPr id="1028" name="Picture 4" descr="C:\Users\Artemyeva_sn\Desktop\оф.сай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5368" y="6007596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2"/>
          <a:stretch/>
        </p:blipFill>
        <p:spPr bwMode="auto">
          <a:xfrm rot="-10800000">
            <a:off x="-15413" y="0"/>
            <a:ext cx="2453812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/>
        </p:blipFill>
        <p:spPr bwMode="auto"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447256" y="255528"/>
            <a:ext cx="15840743" cy="975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ru-RU" sz="4000" b="1" dirty="0">
                <a:solidFill>
                  <a:schemeClr val="bg1"/>
                </a:solidFill>
                <a:latin typeface="Times New Roman"/>
                <a:cs typeface="Times New Roman"/>
              </a:rPr>
              <a:t>Виды программ</a:t>
            </a:r>
            <a:endParaRPr dirty="0"/>
          </a:p>
          <a:p>
            <a:pPr algn="ctr">
              <a:defRPr/>
            </a:pPr>
            <a:endParaRPr lang="ru-RU"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1. Основные программы профессионального обучения</a:t>
            </a:r>
            <a:endParaRPr dirty="0"/>
          </a:p>
          <a:p>
            <a:pPr algn="just">
              <a:defRPr/>
            </a:pPr>
            <a:endParaRPr lang="ru-RU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  <a:defRPr/>
            </a:pPr>
            <a:r>
              <a:rPr lang="ru-RU" sz="3200" dirty="0">
                <a:solidFill>
                  <a:schemeClr val="bg1"/>
                </a:solidFill>
                <a:latin typeface="Times New Roman"/>
                <a:cs typeface="Times New Roman"/>
              </a:rPr>
              <a:t>Программы профессиональной подготовки по профессиям рабочих/должностям служащих (реализуются для лиц, не имеющих профессию рабочего/должность служащего)</a:t>
            </a:r>
            <a:endParaRPr dirty="0"/>
          </a:p>
          <a:p>
            <a:pPr marL="457200" indent="-457200" algn="just">
              <a:buFont typeface="Arial"/>
              <a:buChar char="•"/>
              <a:defRPr/>
            </a:pPr>
            <a:r>
              <a:rPr lang="ru-RU" sz="3200" dirty="0">
                <a:solidFill>
                  <a:schemeClr val="bg1"/>
                </a:solidFill>
                <a:latin typeface="Times New Roman"/>
                <a:cs typeface="Times New Roman"/>
              </a:rPr>
              <a:t>Переподготовка рабочих/служащих (реализуются для лиц, имеющих профессию (профессии) рабочего/должность (должности) служащего)</a:t>
            </a:r>
            <a:endParaRPr dirty="0"/>
          </a:p>
          <a:p>
            <a:pPr marL="457200" indent="-457200" algn="just">
              <a:buFont typeface="Arial"/>
              <a:buChar char="•"/>
              <a:defRPr/>
            </a:pPr>
            <a:r>
              <a:rPr lang="ru-RU" sz="3200" dirty="0">
                <a:solidFill>
                  <a:schemeClr val="bg1"/>
                </a:solidFill>
                <a:latin typeface="Times New Roman"/>
                <a:cs typeface="Times New Roman"/>
              </a:rPr>
              <a:t>Повышение квалификации рабочих/служащих (реализуются для лиц, имеющих профессию (профессии) рабочего/должность (должности) служащего)</a:t>
            </a:r>
            <a:endParaRPr dirty="0"/>
          </a:p>
          <a:p>
            <a:pPr algn="just">
              <a:defRPr/>
            </a:pPr>
            <a:endParaRPr lang="ru-RU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3200" i="1" dirty="0">
                <a:solidFill>
                  <a:schemeClr val="bg1"/>
                </a:solidFill>
                <a:latin typeface="Times New Roman"/>
                <a:cs typeface="Times New Roman"/>
              </a:rPr>
              <a:t>Перечень профессий рабочих, должностей служащих, по которым осуществляется профессиональное обучение утвержден приказом Министерства образования и науки РФ от 2 июля 2013 г. N 513)</a:t>
            </a:r>
            <a:endParaRPr dirty="0"/>
          </a:p>
          <a:p>
            <a:pPr algn="just">
              <a:defRPr/>
            </a:pPr>
            <a:endParaRPr lang="ru-RU" sz="3200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3200" i="1" u="sng" dirty="0">
                <a:solidFill>
                  <a:schemeClr val="bg1"/>
                </a:solidFill>
                <a:latin typeface="Times New Roman"/>
                <a:cs typeface="Times New Roman"/>
              </a:rPr>
              <a:t>Документ об обучении </a:t>
            </a:r>
            <a:r>
              <a:rPr lang="ru-RU" sz="3200" i="1" dirty="0">
                <a:solidFill>
                  <a:schemeClr val="bg1"/>
                </a:solidFill>
                <a:latin typeface="Times New Roman"/>
                <a:cs typeface="Times New Roman"/>
              </a:rPr>
              <a:t>– </a:t>
            </a:r>
            <a:r>
              <a:rPr lang="ru-RU" sz="3200" b="1" i="1" dirty="0">
                <a:solidFill>
                  <a:schemeClr val="bg1"/>
                </a:solidFill>
                <a:latin typeface="Times New Roman"/>
                <a:cs typeface="Times New Roman"/>
              </a:rPr>
              <a:t>Свидетельство о профессии рабочего/должности служащего </a:t>
            </a:r>
            <a:r>
              <a:rPr lang="ru-RU" sz="3200" i="1" dirty="0">
                <a:solidFill>
                  <a:schemeClr val="bg1"/>
                </a:solidFill>
                <a:latin typeface="Times New Roman"/>
                <a:cs typeface="Times New Roman"/>
              </a:rPr>
              <a:t>– дает право вести трудовую деятельность по полученной профессии/должности (вносится в ФИС ФРДО)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2"/>
          <a:stretch/>
        </p:blipFill>
        <p:spPr bwMode="auto">
          <a:xfrm rot="-10800000">
            <a:off x="-15413" y="0"/>
            <a:ext cx="2453812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/>
        </p:blipFill>
        <p:spPr bwMode="auto"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447256" y="255528"/>
            <a:ext cx="1584074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ru-RU" sz="4000" b="1" dirty="0">
                <a:solidFill>
                  <a:schemeClr val="bg1"/>
                </a:solidFill>
                <a:latin typeface="Times New Roman"/>
                <a:cs typeface="Times New Roman"/>
              </a:rPr>
              <a:t>Виды программ</a:t>
            </a:r>
            <a:endParaRPr dirty="0"/>
          </a:p>
          <a:p>
            <a:pPr algn="ctr">
              <a:defRPr/>
            </a:pPr>
            <a:endParaRPr lang="ru-RU"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3200" dirty="0">
                <a:solidFill>
                  <a:schemeClr val="bg1"/>
                </a:solidFill>
                <a:latin typeface="Times New Roman"/>
                <a:cs typeface="Times New Roman"/>
              </a:rPr>
              <a:t>2. 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Дополнительные профессиональные программы</a:t>
            </a:r>
            <a:endParaRPr dirty="0"/>
          </a:p>
          <a:p>
            <a:pPr algn="just">
              <a:defRPr/>
            </a:pPr>
            <a:endParaRPr lang="ru-RU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  <a:defRPr/>
            </a:pPr>
            <a:r>
              <a:rPr lang="ru-RU" sz="3200" dirty="0">
                <a:solidFill>
                  <a:schemeClr val="bg1"/>
                </a:solidFill>
                <a:latin typeface="Times New Roman"/>
                <a:cs typeface="Times New Roman"/>
              </a:rPr>
              <a:t>Программы повышения квалификации (не менее 16 часов)</a:t>
            </a:r>
            <a:endParaRPr dirty="0"/>
          </a:p>
          <a:p>
            <a:pPr marL="457200" indent="-457200" algn="just">
              <a:buFont typeface="Arial"/>
              <a:buChar char="•"/>
              <a:defRPr/>
            </a:pPr>
            <a:r>
              <a:rPr lang="ru-RU" sz="3200" dirty="0">
                <a:solidFill>
                  <a:schemeClr val="bg1"/>
                </a:solidFill>
                <a:latin typeface="Times New Roman"/>
                <a:cs typeface="Times New Roman"/>
              </a:rPr>
              <a:t>Программы профессиональной подготовки (не менее 250 часов)</a:t>
            </a:r>
            <a:endParaRPr dirty="0"/>
          </a:p>
          <a:p>
            <a:pPr algn="just">
              <a:defRPr/>
            </a:pPr>
            <a:endParaRPr lang="ru-RU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3200" i="1" dirty="0">
                <a:solidFill>
                  <a:schemeClr val="bg1"/>
                </a:solidFill>
                <a:latin typeface="Times New Roman"/>
                <a:cs typeface="Times New Roman"/>
              </a:rPr>
              <a:t>Реализуются для лиц, имеющих среднее профессиональное или высшее образование; лиц, получающих среднее профессиональное или высшее образование</a:t>
            </a:r>
            <a:endParaRPr dirty="0"/>
          </a:p>
          <a:p>
            <a:pPr algn="just">
              <a:defRPr/>
            </a:pPr>
            <a:endParaRPr lang="ru-RU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3200" i="1" u="sng" dirty="0">
                <a:solidFill>
                  <a:schemeClr val="bg1"/>
                </a:solidFill>
                <a:latin typeface="Times New Roman"/>
                <a:cs typeface="Times New Roman"/>
              </a:rPr>
              <a:t>Документы об обучении: </a:t>
            </a:r>
            <a:endParaRPr dirty="0"/>
          </a:p>
          <a:p>
            <a:pPr marL="457200" indent="-457200" algn="just">
              <a:buFont typeface="Arial"/>
              <a:buChar char="•"/>
              <a:defRPr/>
            </a:pPr>
            <a:r>
              <a:rPr lang="ru-RU" sz="3200" i="1" dirty="0">
                <a:solidFill>
                  <a:schemeClr val="bg1"/>
                </a:solidFill>
                <a:latin typeface="Times New Roman"/>
                <a:cs typeface="Times New Roman"/>
              </a:rPr>
              <a:t>Удостоверение о повышении квалификации (вносится в ФИС ФРДО) </a:t>
            </a:r>
            <a:endParaRPr dirty="0"/>
          </a:p>
          <a:p>
            <a:pPr marL="457200" indent="-457200" algn="just">
              <a:buFont typeface="Arial"/>
              <a:buChar char="•"/>
              <a:defRPr/>
            </a:pPr>
            <a:r>
              <a:rPr lang="ru-RU" sz="3200" i="1" dirty="0">
                <a:solidFill>
                  <a:schemeClr val="bg1"/>
                </a:solidFill>
                <a:latin typeface="Times New Roman"/>
                <a:cs typeface="Times New Roman"/>
              </a:rPr>
              <a:t>Диплом о профессиональной переподготовке (вносится в ФИС ФРДО)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2"/>
          <a:stretch/>
        </p:blipFill>
        <p:spPr bwMode="auto">
          <a:xfrm rot="-10800000">
            <a:off x="-15413" y="0"/>
            <a:ext cx="2453812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/>
        </p:blipFill>
        <p:spPr bwMode="auto"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447256" y="255528"/>
            <a:ext cx="1584074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ru-RU" sz="4000" b="1" dirty="0">
                <a:solidFill>
                  <a:schemeClr val="bg1"/>
                </a:solidFill>
                <a:latin typeface="Times New Roman"/>
                <a:cs typeface="Times New Roman"/>
              </a:rPr>
              <a:t>Виды программ</a:t>
            </a:r>
            <a:endParaRPr dirty="0"/>
          </a:p>
          <a:p>
            <a:pPr algn="ctr">
              <a:defRPr/>
            </a:pPr>
            <a:endParaRPr lang="ru-RU"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3. Дополнительные общеобразовательные программы (от 8 часов)</a:t>
            </a:r>
            <a:endParaRPr dirty="0"/>
          </a:p>
          <a:p>
            <a:pPr algn="just">
              <a:defRPr/>
            </a:pPr>
            <a:endParaRPr lang="ru-RU" sz="44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3600" i="1" dirty="0">
                <a:solidFill>
                  <a:schemeClr val="bg1"/>
                </a:solidFill>
                <a:latin typeface="Times New Roman"/>
                <a:cs typeface="Times New Roman"/>
              </a:rPr>
              <a:t>Реализуются для любых лиц без предъявления требований к уровню образования</a:t>
            </a:r>
            <a:endParaRPr dirty="0"/>
          </a:p>
          <a:p>
            <a:pPr algn="just">
              <a:defRPr/>
            </a:pPr>
            <a:endParaRPr lang="ru-RU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3600" i="1" u="sng" dirty="0">
                <a:solidFill>
                  <a:schemeClr val="bg1"/>
                </a:solidFill>
                <a:latin typeface="Times New Roman"/>
                <a:cs typeface="Times New Roman"/>
              </a:rPr>
              <a:t>Документы об обучении: </a:t>
            </a:r>
            <a:endParaRPr dirty="0"/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3600" i="1" dirty="0">
                <a:solidFill>
                  <a:schemeClr val="bg1"/>
                </a:solidFill>
                <a:latin typeface="Times New Roman"/>
                <a:cs typeface="Times New Roman"/>
              </a:rPr>
              <a:t>Сертификат (НЕ вносится в ФИС ФРДО)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2"/>
          <a:stretch/>
        </p:blipFill>
        <p:spPr bwMode="auto">
          <a:xfrm rot="-10800000">
            <a:off x="-15413" y="0"/>
            <a:ext cx="2453812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/>
        </p:blipFill>
        <p:spPr bwMode="auto"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447256" y="299799"/>
            <a:ext cx="15840743" cy="99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Times New Roman"/>
                <a:cs typeface="Times New Roman"/>
              </a:rPr>
              <a:t>Наши направления</a:t>
            </a:r>
            <a:endParaRPr dirty="0"/>
          </a:p>
          <a:p>
            <a:pPr algn="ctr">
              <a:defRPr/>
            </a:pPr>
            <a:endParaRPr lang="ru-RU" sz="3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Сантехника и отопление</a:t>
            </a:r>
            <a:endParaRPr dirty="0"/>
          </a:p>
          <a:p>
            <a:pPr algn="just">
              <a:defRPr/>
            </a:pPr>
            <a:endParaRPr lang="ru-RU" sz="3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Малярные и декоративные работы </a:t>
            </a:r>
          </a:p>
          <a:p>
            <a:pPr algn="just">
              <a:defRPr/>
            </a:pPr>
            <a:endParaRPr lang="ru-RU" sz="3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Облицовка плиткой</a:t>
            </a:r>
            <a:endParaRPr dirty="0"/>
          </a:p>
          <a:p>
            <a:pPr algn="just">
              <a:defRPr/>
            </a:pPr>
            <a:endParaRPr lang="ru-RU" sz="3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Комплексное обслуживание и ремонт зданий</a:t>
            </a:r>
            <a:endParaRPr dirty="0"/>
          </a:p>
          <a:p>
            <a:pPr algn="just">
              <a:defRPr/>
            </a:pPr>
            <a:endParaRPr lang="ru-RU" sz="3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Кровельные работы</a:t>
            </a:r>
            <a:endParaRPr dirty="0"/>
          </a:p>
          <a:p>
            <a:pPr algn="just">
              <a:defRPr/>
            </a:pPr>
            <a:endParaRPr lang="ru-RU" sz="3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Изоляционные материалы в строительстве</a:t>
            </a:r>
            <a:endParaRPr dirty="0"/>
          </a:p>
          <a:p>
            <a:pPr algn="just">
              <a:defRPr/>
            </a:pPr>
            <a:endParaRPr lang="ru-RU" sz="3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Обслуживание электрооборудования</a:t>
            </a:r>
            <a:endParaRPr dirty="0"/>
          </a:p>
          <a:p>
            <a:pPr algn="ctr">
              <a:defRPr/>
            </a:pPr>
            <a:endParaRPr lang="ru-RU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2"/>
          <a:stretch/>
        </p:blipFill>
        <p:spPr bwMode="auto">
          <a:xfrm rot="-10800000">
            <a:off x="-15413" y="0"/>
            <a:ext cx="2453812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/>
        </p:blipFill>
        <p:spPr bwMode="auto"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447256" y="299799"/>
            <a:ext cx="15840743" cy="984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Times New Roman"/>
                <a:cs typeface="Times New Roman"/>
              </a:rPr>
              <a:t>Наши направления</a:t>
            </a:r>
            <a:endParaRPr dirty="0"/>
          </a:p>
          <a:p>
            <a:pPr algn="ctr">
              <a:defRPr/>
            </a:pPr>
            <a:endParaRPr lang="ru-RU" sz="3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 err="1">
                <a:solidFill>
                  <a:schemeClr val="bg1"/>
                </a:solidFill>
                <a:latin typeface="Times New Roman"/>
                <a:cs typeface="Times New Roman"/>
              </a:rPr>
              <a:t>Геопространственные</a:t>
            </a: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 технологии</a:t>
            </a:r>
            <a:endParaRPr dirty="0"/>
          </a:p>
          <a:p>
            <a:pPr algn="just">
              <a:defRPr/>
            </a:pPr>
            <a:endParaRPr lang="ru-RU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Кирпичная кладка</a:t>
            </a:r>
            <a:endParaRPr dirty="0"/>
          </a:p>
          <a:p>
            <a:pPr algn="just">
              <a:defRPr/>
            </a:pPr>
            <a:endParaRPr lang="ru-RU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Печное дело</a:t>
            </a:r>
            <a:endParaRPr dirty="0"/>
          </a:p>
          <a:p>
            <a:pPr algn="just">
              <a:defRPr/>
            </a:pPr>
            <a:endParaRPr lang="ru-RU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Зеленое строительство</a:t>
            </a:r>
            <a:endParaRPr dirty="0"/>
          </a:p>
          <a:p>
            <a:pPr algn="just">
              <a:defRPr/>
            </a:pPr>
            <a:endParaRPr lang="ru-RU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Эксплуатация распределительных сетей</a:t>
            </a:r>
            <a:endParaRPr dirty="0"/>
          </a:p>
          <a:p>
            <a:pPr algn="just">
              <a:defRPr/>
            </a:pPr>
            <a:endParaRPr lang="ru-RU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Монтаж кабельных линий</a:t>
            </a:r>
            <a:endParaRPr dirty="0"/>
          </a:p>
          <a:p>
            <a:pPr algn="just">
              <a:defRPr/>
            </a:pPr>
            <a:endParaRPr lang="ru-RU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Эксплуатация и обслуживание электросчетчиков</a:t>
            </a:r>
            <a:endParaRPr dirty="0"/>
          </a:p>
          <a:p>
            <a:pPr algn="ctr">
              <a:defRPr/>
            </a:pPr>
            <a:endParaRPr lang="ru-RU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2"/>
          <a:stretch/>
        </p:blipFill>
        <p:spPr bwMode="auto">
          <a:xfrm rot="-10800000">
            <a:off x="-15413" y="0"/>
            <a:ext cx="2453812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/>
        </p:blipFill>
        <p:spPr bwMode="auto"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375248" y="299799"/>
            <a:ext cx="15912751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Times New Roman"/>
                <a:cs typeface="Times New Roman"/>
              </a:rPr>
              <a:t>Наши направления</a:t>
            </a:r>
            <a:endParaRPr dirty="0"/>
          </a:p>
          <a:p>
            <a:pPr algn="ctr">
              <a:defRPr/>
            </a:pPr>
            <a:endParaRPr lang="ru-RU" sz="3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Ремонт электрооборудования</a:t>
            </a:r>
            <a:endParaRPr dirty="0"/>
          </a:p>
          <a:p>
            <a:pPr marL="571500" indent="-571500" algn="just">
              <a:buFont typeface="Arial"/>
              <a:buChar char="•"/>
              <a:defRPr/>
            </a:pPr>
            <a:endParaRPr lang="ru-RU"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Банковское дело</a:t>
            </a:r>
            <a:endParaRPr dirty="0"/>
          </a:p>
          <a:p>
            <a:pPr marL="571500" indent="-571500" algn="just">
              <a:buFont typeface="Arial"/>
              <a:buChar char="•"/>
              <a:defRPr/>
            </a:pPr>
            <a:endParaRPr lang="ru-RU"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Администрирование отеля</a:t>
            </a:r>
            <a:endParaRPr dirty="0"/>
          </a:p>
          <a:p>
            <a:pPr marL="571500" indent="-571500" algn="just">
              <a:buFont typeface="Arial"/>
              <a:buChar char="•"/>
              <a:defRPr/>
            </a:pPr>
            <a:endParaRPr lang="ru-RU"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Сметное дело</a:t>
            </a:r>
            <a:endParaRPr dirty="0"/>
          </a:p>
          <a:p>
            <a:pPr marL="571500" indent="-571500" algn="just">
              <a:buFont typeface="Arial"/>
              <a:buChar char="•"/>
              <a:defRPr/>
            </a:pPr>
            <a:endParaRPr lang="ru-RU"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Технологии информационного моделирования BIM</a:t>
            </a:r>
            <a:endParaRPr dirty="0"/>
          </a:p>
          <a:p>
            <a:pPr marL="571500" indent="-571500" algn="just">
              <a:buFont typeface="Arial"/>
              <a:buChar char="•"/>
              <a:defRPr/>
            </a:pPr>
            <a:endParaRPr lang="ru-RU"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Электромонтаж</a:t>
            </a:r>
            <a:endParaRPr dirty="0"/>
          </a:p>
          <a:p>
            <a:pPr marL="571500" indent="-571500" algn="just">
              <a:buFont typeface="Arial"/>
              <a:buChar char="•"/>
              <a:defRPr/>
            </a:pPr>
            <a:endParaRPr lang="ru-RU"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Интеллектуальные системы учета электроэнергии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2"/>
          <a:stretch/>
        </p:blipFill>
        <p:spPr bwMode="auto">
          <a:xfrm rot="-10800000">
            <a:off x="-15413" y="0"/>
            <a:ext cx="2453812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/>
        </p:blipFill>
        <p:spPr bwMode="auto"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447256" y="299799"/>
            <a:ext cx="15840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Times New Roman"/>
                <a:cs typeface="Times New Roman"/>
              </a:rPr>
              <a:t>Наши направления</a:t>
            </a:r>
            <a:endParaRPr dirty="0"/>
          </a:p>
          <a:p>
            <a:pPr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Рабочие профессии/должности служащих:</a:t>
            </a:r>
            <a:endParaRPr lang="ru-RU" sz="3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47257" y="1919630"/>
          <a:ext cx="15769752" cy="6065520"/>
        </p:xfrm>
        <a:graphic>
          <a:graphicData uri="http://schemas.openxmlformats.org/drawingml/2006/table">
            <a:tbl>
              <a:tblPr firstRow="1" bandRow="1"/>
              <a:tblGrid>
                <a:gridCol w="8071295"/>
                <a:gridCol w="7698457"/>
              </a:tblGrid>
              <a:tr h="6007433">
                <a:tc>
                  <a:txBody>
                    <a:bodyPr/>
                    <a:lstStyle/>
                    <a:p>
                      <a:pPr marL="265113" indent="-265113"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Монтажник санитарно-технических систем и оборудования</a:t>
                      </a:r>
                      <a:endParaRPr dirty="0"/>
                    </a:p>
                    <a:p>
                      <a:pPr marL="265113" indent="-265113"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Слесарь-сантехник</a:t>
                      </a:r>
                      <a:endParaRPr dirty="0"/>
                    </a:p>
                    <a:p>
                      <a:pPr marL="265113" indent="-265113"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Каменщик</a:t>
                      </a:r>
                      <a:endParaRPr dirty="0"/>
                    </a:p>
                    <a:p>
                      <a:pPr marL="265113" indent="-265113"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Маляр строительный</a:t>
                      </a:r>
                      <a:endParaRPr dirty="0"/>
                    </a:p>
                    <a:p>
                      <a:pPr marL="265113" indent="-265113"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Маляр</a:t>
                      </a:r>
                      <a:endParaRPr dirty="0"/>
                    </a:p>
                    <a:p>
                      <a:pPr marL="265113" indent="-265113"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Облицовщик-плиточник</a:t>
                      </a:r>
                      <a:endParaRPr dirty="0"/>
                    </a:p>
                    <a:p>
                      <a:pPr marL="265113" indent="-265113"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Кровельщик по рулонным кровлям и кровлям из штучных материалов</a:t>
                      </a:r>
                      <a:endParaRPr dirty="0"/>
                    </a:p>
                    <a:p>
                      <a:pPr marL="265113" indent="-265113"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Рабочий по комплексному обслуживанию и ремонту зданий</a:t>
                      </a:r>
                      <a:endParaRPr dirty="0"/>
                    </a:p>
                    <a:p>
                      <a:pPr marL="265113" marR="0" indent="-265113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Замерщик на топографо-геодезических и маркшейдерских работах</a:t>
                      </a:r>
                      <a:endParaRPr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Печник</a:t>
                      </a:r>
                      <a:endParaRPr dirty="0"/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Оператор электронно-вычислительных и вычислительных машин</a:t>
                      </a:r>
                      <a:endParaRPr dirty="0"/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 Рабочий зеленого строительства</a:t>
                      </a:r>
                      <a:endParaRPr dirty="0"/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Электромонтер по эксплуатации распределительных сетей</a:t>
                      </a:r>
                      <a:endParaRPr dirty="0"/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Электромонтер по ремонту и монтажу кабельных линий</a:t>
                      </a:r>
                      <a:endParaRPr dirty="0"/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Электромонтер по эксплуатации электросчетчиков</a:t>
                      </a:r>
                      <a:endParaRPr dirty="0"/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Слесарь-электрик по ремонту электрооборудования</a:t>
                      </a:r>
                      <a:endParaRPr dirty="0"/>
                    </a:p>
                    <a:p>
                      <a:pPr marL="285750" marR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Электромонтер по ремонту и обслуживанию электрооборудования </a:t>
                      </a:r>
                      <a:endParaRPr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2447256" y="8188543"/>
            <a:ext cx="158407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>Перечень всех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реализуемых </a:t>
            </a:r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>программ с указанием длительности и стоимости вы найдете на нашем сайте:</a:t>
            </a:r>
            <a:endParaRPr dirty="0"/>
          </a:p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https://chtsgh21.edu21.cap.ru/dopolniteljnoe-obrazovanie/stoimostj-obucheniya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2"/>
          <a:stretch/>
        </p:blipFill>
        <p:spPr bwMode="auto">
          <a:xfrm rot="-10800000">
            <a:off x="-15413" y="0"/>
            <a:ext cx="2453812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/>
        </p:blipFill>
        <p:spPr bwMode="auto"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447256" y="299799"/>
            <a:ext cx="158407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Times New Roman"/>
                <a:cs typeface="Times New Roman"/>
              </a:rPr>
              <a:t>Стоимость обучения</a:t>
            </a:r>
            <a:endParaRPr dirty="0"/>
          </a:p>
          <a:p>
            <a:pPr algn="ctr">
              <a:defRPr/>
            </a:pPr>
            <a:endParaRPr lang="ru-RU" sz="54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54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Times New Roman"/>
                <a:cs typeface="Times New Roman"/>
              </a:rPr>
              <a:t>Стоимость варьируется от 2000 до 20 000 руб. за одного обучающегося.</a:t>
            </a:r>
            <a:endParaRPr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447256" y="5905500"/>
            <a:ext cx="15840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Times New Roman"/>
                <a:cs typeface="Times New Roman"/>
              </a:rPr>
              <a:t>Стоимость может меняться в зависимости от:</a:t>
            </a:r>
            <a:endParaRPr dirty="0"/>
          </a:p>
          <a:p>
            <a:pPr marL="457200" indent="-457200">
              <a:buFont typeface="Arial"/>
              <a:buChar char="•"/>
              <a:defRPr/>
            </a:pPr>
            <a:r>
              <a:rPr lang="ru-RU" sz="3200" i="1" dirty="0">
                <a:solidFill>
                  <a:schemeClr val="bg1"/>
                </a:solidFill>
                <a:latin typeface="Times New Roman"/>
                <a:cs typeface="Times New Roman"/>
              </a:rPr>
              <a:t>наполняемости группы, </a:t>
            </a:r>
            <a:endParaRPr dirty="0"/>
          </a:p>
          <a:p>
            <a:pPr marL="457200" indent="-457200">
              <a:buFont typeface="Arial"/>
              <a:buChar char="•"/>
              <a:defRPr/>
            </a:pPr>
            <a:r>
              <a:rPr lang="ru-RU" sz="3200" i="1" dirty="0">
                <a:solidFill>
                  <a:schemeClr val="bg1"/>
                </a:solidFill>
                <a:latin typeface="Times New Roman"/>
                <a:cs typeface="Times New Roman"/>
              </a:rPr>
              <a:t>сложности программы, </a:t>
            </a:r>
            <a:endParaRPr dirty="0"/>
          </a:p>
          <a:p>
            <a:pPr marL="457200" indent="-457200">
              <a:buFont typeface="Arial"/>
              <a:buChar char="•"/>
              <a:defRPr/>
            </a:pPr>
            <a:r>
              <a:rPr lang="ru-RU" sz="3200" i="1" dirty="0">
                <a:solidFill>
                  <a:schemeClr val="bg1"/>
                </a:solidFill>
                <a:latin typeface="Times New Roman"/>
                <a:cs typeface="Times New Roman"/>
              </a:rPr>
              <a:t>стоимости расходных материалов, </a:t>
            </a:r>
            <a:endParaRPr dirty="0"/>
          </a:p>
          <a:p>
            <a:pPr marL="457200" indent="-457200">
              <a:buFont typeface="Arial"/>
              <a:buChar char="•"/>
              <a:defRPr/>
            </a:pPr>
            <a:r>
              <a:rPr lang="ru-RU" sz="3200" i="1" dirty="0">
                <a:solidFill>
                  <a:schemeClr val="bg1"/>
                </a:solidFill>
                <a:latin typeface="Times New Roman"/>
                <a:cs typeface="Times New Roman"/>
              </a:rPr>
              <a:t>длительности программы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289</Words>
  <Application>Microsoft Office PowerPoint</Application>
  <DocSecurity>0</DocSecurity>
  <PresentationFormat>Произвольный</PresentationFormat>
  <Paragraphs>162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Montserrat Semi-Bold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занятости населения г. Чебоксары</dc:title>
  <dc:subject/>
  <dc:creator>Кириллова Елена Юрьевна</dc:creator>
  <cp:keywords/>
  <dc:description/>
  <cp:lastModifiedBy>Artemyeva_sn</cp:lastModifiedBy>
  <cp:revision>135</cp:revision>
  <dcterms:created xsi:type="dcterms:W3CDTF">2006-08-16T00:00:00Z</dcterms:created>
  <dcterms:modified xsi:type="dcterms:W3CDTF">2023-01-18T07:36:17Z</dcterms:modified>
  <cp:category/>
  <dc:identifier>DADkf8UpjxU</dc:identifier>
  <cp:contentStatus/>
  <dc:language/>
  <cp:version/>
</cp:coreProperties>
</file>