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000099"/>
                </a:solidFill>
              </a:rPr>
              <a:t>Количество респондентов - </a:t>
            </a:r>
            <a:r>
              <a:rPr lang="ru-RU" dirty="0" smtClean="0">
                <a:solidFill>
                  <a:srgbClr val="000099"/>
                </a:solidFill>
              </a:rPr>
              <a:t>76</a:t>
            </a:r>
            <a:endParaRPr lang="ru-RU" dirty="0">
              <a:solidFill>
                <a:srgbClr val="000099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rgbClr val="CF6DA4">
                <a:lumMod val="75000"/>
              </a:srgbClr>
            </a:solidFill>
            <a:ln>
              <a:solidFill>
                <a:srgbClr val="000099"/>
              </a:solidFill>
            </a:ln>
          </c:spPr>
          <c:cat>
            <c:strRef>
              <c:f>Лист1!$A$2:$A$7</c:f>
              <c:strCache>
                <c:ptCount val="6"/>
                <c:pt idx="0">
                  <c:v>Удовлетворяет ли Вас система организации питания в школе?</c:v>
                </c:pt>
                <c:pt idx="1">
                  <c:v>Устраивает ли Вас ежедневное меню?</c:v>
                </c:pt>
                <c:pt idx="2">
                  <c:v>Удовлетворены ли Вы качеством приготовления пищи?</c:v>
                </c:pt>
                <c:pt idx="3">
                  <c:v>Удовлетворены ли Вы работой обслуживающего персонала?</c:v>
                </c:pt>
                <c:pt idx="4">
                  <c:v>Удовлетворены ли Вы графиком питания. Твои предложения.</c:v>
                </c:pt>
                <c:pt idx="5">
                  <c:v>Считаете ли Вы, что горячее питание повышает твою успеваемость?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76</c:v>
                </c:pt>
                <c:pt idx="1">
                  <c:v>68</c:v>
                </c:pt>
                <c:pt idx="2">
                  <c:v>76</c:v>
                </c:pt>
                <c:pt idx="3">
                  <c:v>76</c:v>
                </c:pt>
                <c:pt idx="4">
                  <c:v>76</c:v>
                </c:pt>
                <c:pt idx="5">
                  <c:v>72</c:v>
                </c:pt>
              </c:numCache>
            </c:numRef>
          </c:val>
        </c:ser>
        <c:dLbls/>
        <c:axId val="151630976"/>
        <c:axId val="151632512"/>
      </c:barChart>
      <c:catAx>
        <c:axId val="15163097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>
                <a:solidFill>
                  <a:srgbClr val="000099"/>
                </a:solidFill>
              </a:defRPr>
            </a:pPr>
            <a:endParaRPr lang="ru-RU"/>
          </a:p>
        </c:txPr>
        <c:crossAx val="151632512"/>
        <c:crosses val="autoZero"/>
        <c:auto val="1"/>
        <c:lblAlgn val="ctr"/>
        <c:lblOffset val="100"/>
      </c:catAx>
      <c:valAx>
        <c:axId val="151632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0099"/>
                </a:solidFill>
              </a:defRPr>
            </a:pPr>
            <a:endParaRPr lang="ru-RU"/>
          </a:p>
        </c:txPr>
        <c:crossAx val="1516309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rgbClr val="000099"/>
                </a:solidFill>
              </a:defRPr>
            </a:pPr>
            <a:r>
              <a:rPr lang="ru-RU" dirty="0" smtClean="0">
                <a:solidFill>
                  <a:srgbClr val="000099"/>
                </a:solidFill>
              </a:rPr>
              <a:t>Количество респондентов - </a:t>
            </a:r>
            <a:r>
              <a:rPr lang="ru-RU" dirty="0" smtClean="0">
                <a:solidFill>
                  <a:srgbClr val="000099"/>
                </a:solidFill>
              </a:rPr>
              <a:t>56</a:t>
            </a:r>
            <a:endParaRPr lang="ru-RU" dirty="0">
              <a:solidFill>
                <a:srgbClr val="000099"/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rgbClr val="000099"/>
              </a:solidFill>
            </a:ln>
          </c:spPr>
          <c:cat>
            <c:strRef>
              <c:f>Лист1!$A$2:$A$4</c:f>
              <c:strCache>
                <c:ptCount val="3"/>
                <c:pt idx="0">
                  <c:v>Удовлетворяет ли Вас система организации питания в школе?</c:v>
                </c:pt>
                <c:pt idx="1">
                  <c:v>Считаете ли Вы рациональным организацию горячего питания в школе?</c:v>
                </c:pt>
                <c:pt idx="2">
                  <c:v>Удовлетворены ли Вы санитарным состоянием столовой, качеством приготовления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56</c:v>
                </c:pt>
                <c:pt idx="2">
                  <c:v>56</c:v>
                </c:pt>
              </c:numCache>
            </c:numRef>
          </c:val>
        </c:ser>
        <c:dLbls/>
        <c:axId val="153636224"/>
        <c:axId val="153666688"/>
      </c:barChart>
      <c:catAx>
        <c:axId val="1536362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rgbClr val="000099"/>
                </a:solidFill>
              </a:defRPr>
            </a:pPr>
            <a:endParaRPr lang="ru-RU"/>
          </a:p>
        </c:txPr>
        <c:crossAx val="153666688"/>
        <c:crosses val="autoZero"/>
        <c:auto val="1"/>
        <c:lblAlgn val="ctr"/>
        <c:lblOffset val="100"/>
      </c:catAx>
      <c:valAx>
        <c:axId val="153666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0099"/>
                </a:solidFill>
              </a:defRPr>
            </a:pPr>
            <a:endParaRPr lang="ru-RU"/>
          </a:p>
        </c:txPr>
        <c:crossAx val="153636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7A61F0-C6E2-478F-B7D5-7BF2034CC75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C304DE-04D4-44B6-BE5D-BA83C04F5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785926"/>
            <a:ext cx="5105400" cy="2571768"/>
          </a:xfrm>
        </p:spPr>
        <p:txBody>
          <a:bodyPr/>
          <a:lstStyle/>
          <a:p>
            <a:pPr algn="ctr"/>
            <a:r>
              <a:rPr lang="ru-RU" dirty="0" smtClean="0"/>
              <a:t>Результаты анкетирования по организации </a:t>
            </a:r>
            <a:r>
              <a:rPr lang="ru-RU" dirty="0" smtClean="0"/>
              <a:t>питания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642918"/>
            <a:ext cx="5114778" cy="1101248"/>
          </a:xfrm>
        </p:spPr>
        <p:txBody>
          <a:bodyPr/>
          <a:lstStyle/>
          <a:p>
            <a:r>
              <a:rPr lang="ru-RU" dirty="0" smtClean="0"/>
              <a:t>МБОУ «Селоядринская СОШ»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357554" y="5643578"/>
            <a:ext cx="5114778" cy="67262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с.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Ядрино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03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72518" cy="6772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Анкета "Питание глазами учащихся"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69434149"/>
              </p:ext>
            </p:extLst>
          </p:nvPr>
        </p:nvGraphicFramePr>
        <p:xfrm>
          <a:off x="214282" y="1285860"/>
          <a:ext cx="7943848" cy="478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189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86800" cy="6772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Анкета "Питание глазами родителей"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1030429"/>
              </p:ext>
            </p:extLst>
          </p:nvPr>
        </p:nvGraphicFramePr>
        <p:xfrm>
          <a:off x="214282" y="1142984"/>
          <a:ext cx="7858180" cy="531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98007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35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Результаты анкетирования по организации питания</vt:lpstr>
      <vt:lpstr>Анкета "Питание глазами учащихся"</vt:lpstr>
      <vt:lpstr>Анкета "Питание глазами родителей"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по организации питания</dc:title>
  <dc:creator>PorfirevaNN</dc:creator>
  <cp:lastModifiedBy>Пользователь</cp:lastModifiedBy>
  <cp:revision>4</cp:revision>
  <dcterms:created xsi:type="dcterms:W3CDTF">2023-07-17T13:57:16Z</dcterms:created>
  <dcterms:modified xsi:type="dcterms:W3CDTF">2023-07-18T09:19:43Z</dcterms:modified>
</cp:coreProperties>
</file>