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71" r:id="rId3"/>
    <p:sldId id="290" r:id="rId4"/>
    <p:sldId id="273" r:id="rId5"/>
    <p:sldId id="274" r:id="rId6"/>
    <p:sldId id="275" r:id="rId7"/>
    <p:sldId id="276" r:id="rId8"/>
    <p:sldId id="262" r:id="rId9"/>
    <p:sldId id="277" r:id="rId10"/>
    <p:sldId id="278" r:id="rId11"/>
    <p:sldId id="279" r:id="rId12"/>
    <p:sldId id="280" r:id="rId13"/>
    <p:sldId id="268" r:id="rId14"/>
    <p:sldId id="287" r:id="rId15"/>
    <p:sldId id="288" r:id="rId16"/>
    <p:sldId id="282" r:id="rId17"/>
    <p:sldId id="28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5;&#1086;&#1088;&#1103;&#1095;&#1077;&#1077;%20&#1087;&#1080;&#1090;&#1072;&#1085;&#1080;&#1077;\&#1087;&#1080;&#1090;&#1072;&#1085;&#1080;&#1077;%20&#1072;&#1085;&#1082;&#1077;&#1090;&#1072;%20&#1076;&#1080;&#1072;&#1075;&#1088;&#1072;&#1084;&#1084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5;&#1086;&#1088;&#1103;&#1095;&#1077;&#1077;%20&#1087;&#1080;&#1090;&#1072;&#1085;&#1080;&#1077;\&#1087;&#1080;&#1090;&#1072;&#1085;&#1080;&#1077;%20&#1072;&#1085;&#1082;&#1077;&#1090;&#1072;%20&#1076;&#1080;&#1072;&#1075;&#1088;&#1072;&#1084;&#1084;&#1099;%20-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425137947635445E-2"/>
          <c:y val="0.2662647051562172"/>
          <c:w val="0.84266562974484316"/>
          <c:h val="0.73132892641558345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5. Наедается ли ваш ребенок в школе?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Лист1!$B$1:$D$1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 ответа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915384401733141"/>
          <c:y val="0.16689935686158328"/>
          <c:w val="0.41104418197725284"/>
          <c:h val="4.7437098326958603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6. Хватает ли вашему ребенку продолжительности перемены для того, </a:t>
            </a:r>
            <a:r>
              <a:rPr lang="ru-RU" sz="2800" dirty="0" smtClean="0"/>
              <a:t>чтобы поесть </a:t>
            </a:r>
            <a:r>
              <a:rPr lang="ru-RU" sz="2800" dirty="0"/>
              <a:t>в школе?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838795689367841E-2"/>
          <c:y val="0.32076548881626094"/>
          <c:w val="0.84239402904812632"/>
          <c:h val="0.67814153128284893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6. Хватает ли вашему ребенку продолжительности перемены для того, чтобыпоесть в школе?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нет ответа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2672069003827171"/>
          <c:y val="0.26288058958040073"/>
          <c:w val="0.46427159353909325"/>
          <c:h val="5.762943311549022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558751047863373E-2"/>
          <c:y val="0.31382605129110458"/>
          <c:w val="0.83090767692478618"/>
          <c:h val="0.66619995038603019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7. Нравится ли вашему ребенку питание в школьной столовой?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Лист1!$B$1:$E$1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всегда</c:v>
                </c:pt>
                <c:pt idx="3">
                  <c:v>не ответил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7124577232766483"/>
          <c:y val="0.20760003074239849"/>
          <c:w val="0.80386912838464208"/>
          <c:h val="4.6707834041564762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5179337127335"/>
          <c:y val="0.27235357687529671"/>
          <c:w val="0.83140325232277568"/>
          <c:h val="0.71853343856454621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7.1. Если не нравится, то почему?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Лист1!$B$1:$E$1</c:f>
              <c:strCache>
                <c:ptCount val="4"/>
                <c:pt idx="0">
                  <c:v>невкусно</c:v>
                </c:pt>
                <c:pt idx="1">
                  <c:v>вкусно</c:v>
                </c:pt>
                <c:pt idx="2">
                  <c:v>готовят нелюбимую пищу</c:v>
                </c:pt>
                <c:pt idx="3">
                  <c:v>не ответил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4193156876126751E-2"/>
          <c:y val="0.21920183471677751"/>
          <c:w val="0.95812498424544801"/>
          <c:h val="3.9457737019119088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8. Устраивает ли вас и вашего ребенка меню </a:t>
            </a:r>
            <a:r>
              <a:rPr lang="ru-RU" sz="2800" dirty="0" smtClean="0"/>
              <a:t>школьной </a:t>
            </a:r>
            <a:r>
              <a:rPr lang="ru-RU" sz="2800" dirty="0"/>
              <a:t>столовой?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838795689367841E-2"/>
          <c:y val="0.3178697482941456"/>
          <c:w val="0.84239402904812632"/>
          <c:h val="0.67360861003234074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9. считаете ли питание в школе здоровым и полноценным?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Лист1!$B$1:$C$1</c:f>
              <c:strCache>
                <c:ptCount val="2"/>
                <c:pt idx="0">
                  <c:v>да</c:v>
                </c:pt>
                <c:pt idx="1">
                  <c:v>не ответили 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209685851898805"/>
          <c:y val="0.2190699812352962"/>
          <c:w val="0.43649398432853864"/>
          <c:h val="5.9891239190761468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endParaRPr lang="ru-RU" sz="2800" dirty="0" smtClean="0"/>
          </a:p>
          <a:p>
            <a:pPr>
              <a:defRPr sz="2800"/>
            </a:pPr>
            <a:r>
              <a:rPr lang="ru-RU" sz="2800" dirty="0" smtClean="0"/>
              <a:t>9</a:t>
            </a:r>
            <a:r>
              <a:rPr lang="ru-RU" sz="2800" dirty="0"/>
              <a:t>. считаете ли питание в школе здоровым и полноценным?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428321222945343E-2"/>
          <c:y val="0.34946010272362898"/>
          <c:w val="0.84239402904812632"/>
          <c:h val="0.65053989727637096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9. считаете ли питание в школе здоровым и полноценным?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Лист1!$B$1:$C$1</c:f>
              <c:strCache>
                <c:ptCount val="2"/>
                <c:pt idx="0">
                  <c:v>да</c:v>
                </c:pt>
                <c:pt idx="1">
                  <c:v>не ответили 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49408387396731829"/>
          <c:y val="0.27476479221606959"/>
          <c:w val="0.50591612603268166"/>
          <c:h val="3.9976917769370658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'[питание анкета диаграммы - копия.xlsx]Лист1'!$A$2</c:f>
              <c:strCache>
                <c:ptCount val="1"/>
                <c:pt idx="0">
                  <c:v>1. Удовлетворяет ли вас и вашего ребенка система организации питания в школе?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'[питание анкета диаграммы - копия.xlsx]Лист1'!$B$1:$C$1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'[питание анкета диаграммы - копия.xlsx]Лист1'!$B$2:$C$2</c:f>
              <c:numCache>
                <c:formatCode>General</c:formatCode>
                <c:ptCount val="2"/>
                <c:pt idx="0">
                  <c:v>12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420203310743249"/>
          <c:y val="0.28699541047163341"/>
          <c:w val="0.16756581140107241"/>
          <c:h val="6.0902396540869659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solidFill>
                  <a:schemeClr val="tx1"/>
                </a:solidFill>
              </a:rPr>
              <a:t>2. Удовлетворят ли вас и вашего ребенка санитарное состояние школьной столовой?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2. Удовлетворят ли вас и вашего ребенка санитарное состояние школьной столовой?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Лист1!$B$1:$D$1</c:f>
              <c:strCache>
                <c:ptCount val="3"/>
                <c:pt idx="0">
                  <c:v>да</c:v>
                </c:pt>
                <c:pt idx="1">
                  <c:v>нет </c:v>
                </c:pt>
                <c:pt idx="2">
                  <c:v>затрудняюсь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5794911676480397"/>
          <c:y val="0.20307967789388864"/>
          <c:w val="0.40733066696293002"/>
          <c:h val="4.1138668661982673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3. Питается ли ваш ребенок в школьной столовой?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Лист1!$B$1:$C$1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8424123852139032"/>
          <c:y val="0.19746190991698598"/>
          <c:w val="0.37582964919606632"/>
          <c:h val="3.970359882493676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3.1</a:t>
            </a:r>
            <a:r>
              <a:rPr lang="ru-RU" sz="2800" dirty="0"/>
              <a:t>. Если нет, то по какой причине?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55231398191984E-2"/>
          <c:y val="0.27089572118249489"/>
          <c:w val="0.84239402904812632"/>
          <c:h val="0.7280636747432103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8333387793513131E-2"/>
          <c:y val="0.17051088389168881"/>
          <c:w val="0.9"/>
          <c:h val="4.7437098326958603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01435025737883"/>
          <c:y val="0.27089572118249489"/>
          <c:w val="0.84266562974484316"/>
          <c:h val="0.7280636747432103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5818844202496022E-2"/>
          <c:y val="0.19297413923705448"/>
          <c:w val="0.96689245176461869"/>
          <c:h val="6.0847405843795131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27696922564161E-2"/>
          <c:y val="0.26867107358441655"/>
          <c:w val="0.84266562974484316"/>
          <c:h val="0.73132892641558345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4. В школе ваш ребенок получает: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Лист1!$B$1:$E$1</c:f>
              <c:strCache>
                <c:ptCount val="4"/>
                <c:pt idx="0">
                  <c:v>горячий завтрак</c:v>
                </c:pt>
                <c:pt idx="1">
                  <c:v>горячий обед</c:v>
                </c:pt>
                <c:pt idx="2">
                  <c:v>2-хразовое горячее питание</c:v>
                </c:pt>
                <c:pt idx="3">
                  <c:v>нет ответа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4.866762489353034E-2"/>
          <c:y val="0.19848411904850077"/>
          <c:w val="0.91589233140762139"/>
          <c:h val="3.793899443271735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420DB6-C285-4D9C-A7C0-4B8DF0605F54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06277D-1521-4004-B766-2B2073C783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476672"/>
            <a:ext cx="6373191" cy="4896544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по удовлетворенности школьным питанием </a:t>
            </a:r>
            <a:endParaRPr lang="ru-RU" sz="4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2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80446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43958"/>
              </p:ext>
            </p:extLst>
          </p:nvPr>
        </p:nvGraphicFramePr>
        <p:xfrm>
          <a:off x="251520" y="44624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844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877619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510202"/>
              </p:ext>
            </p:extLst>
          </p:nvPr>
        </p:nvGraphicFramePr>
        <p:xfrm>
          <a:off x="179512" y="116632"/>
          <a:ext cx="878497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489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376924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955747"/>
              </p:ext>
            </p:extLst>
          </p:nvPr>
        </p:nvGraphicFramePr>
        <p:xfrm>
          <a:off x="251520" y="116632"/>
          <a:ext cx="856895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536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92" y="512305"/>
            <a:ext cx="7558415" cy="583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7861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1" y="4581128"/>
            <a:ext cx="5581104" cy="67949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739365"/>
              </p:ext>
            </p:extLst>
          </p:nvPr>
        </p:nvGraphicFramePr>
        <p:xfrm>
          <a:off x="323528" y="188640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95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7861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725144"/>
            <a:ext cx="5869136" cy="53547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181600"/>
              </p:ext>
            </p:extLst>
          </p:nvPr>
        </p:nvGraphicFramePr>
        <p:xfrm>
          <a:off x="323528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42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8" y="259342"/>
            <a:ext cx="8277683" cy="633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64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2" y="402586"/>
            <a:ext cx="8423975" cy="605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3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81" y="762220"/>
            <a:ext cx="6985438" cy="53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60752"/>
              </p:ext>
            </p:extLst>
          </p:nvPr>
        </p:nvGraphicFramePr>
        <p:xfrm>
          <a:off x="251520" y="332656"/>
          <a:ext cx="856895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95" y="186196"/>
            <a:ext cx="8783610" cy="648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7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7861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146244"/>
              </p:ext>
            </p:extLst>
          </p:nvPr>
        </p:nvGraphicFramePr>
        <p:xfrm>
          <a:off x="323528" y="116632"/>
          <a:ext cx="820891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78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582201"/>
              </p:ext>
            </p:extLst>
          </p:nvPr>
        </p:nvGraphicFramePr>
        <p:xfrm>
          <a:off x="251520" y="260648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924019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812564"/>
              </p:ext>
            </p:extLst>
          </p:nvPr>
        </p:nvGraphicFramePr>
        <p:xfrm>
          <a:off x="395536" y="332656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35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458136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529852"/>
              </p:ext>
            </p:extLst>
          </p:nvPr>
        </p:nvGraphicFramePr>
        <p:xfrm>
          <a:off x="251520" y="188640"/>
          <a:ext cx="85689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850283"/>
              </p:ext>
            </p:extLst>
          </p:nvPr>
        </p:nvGraphicFramePr>
        <p:xfrm>
          <a:off x="35496" y="0"/>
          <a:ext cx="910850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1" y="762220"/>
            <a:ext cx="7418218" cy="53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64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236735"/>
              </p:ext>
            </p:extLst>
          </p:nvPr>
        </p:nvGraphicFramePr>
        <p:xfrm>
          <a:off x="179512" y="116632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180744"/>
              </p:ext>
            </p:extLst>
          </p:nvPr>
        </p:nvGraphicFramePr>
        <p:xfrm>
          <a:off x="1835696" y="126876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716454"/>
              </p:ext>
            </p:extLst>
          </p:nvPr>
        </p:nvGraphicFramePr>
        <p:xfrm>
          <a:off x="251520" y="188640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3815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138</TotalTime>
  <Words>132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Результаты анкетирования родителей по удовлетворенности школьным питанием </vt:lpstr>
      <vt:lpstr>Презентация PowerPoint</vt:lpstr>
      <vt:lpstr>Презентация PowerPoint</vt:lpstr>
      <vt:lpstr>  </vt:lpstr>
      <vt:lpstr> </vt:lpstr>
      <vt:lpstr> </vt:lpstr>
      <vt:lpstr> </vt:lpstr>
      <vt:lpstr>Презентация PowerPoint</vt:lpstr>
      <vt:lpstr> </vt:lpstr>
      <vt:lpstr> </vt:lpstr>
      <vt:lpstr> </vt:lpstr>
      <vt:lpstr> </vt:lpstr>
      <vt:lpstr>Презентация PowerPoint</vt:lpstr>
      <vt:lpstr>  </vt:lpstr>
      <vt:lpstr>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родителей по удовлетворенности школьным питанием</dc:title>
  <dc:creator>Admin</dc:creator>
  <cp:lastModifiedBy>Ученик 8</cp:lastModifiedBy>
  <cp:revision>23</cp:revision>
  <dcterms:created xsi:type="dcterms:W3CDTF">2023-03-16T05:33:50Z</dcterms:created>
  <dcterms:modified xsi:type="dcterms:W3CDTF">2023-03-17T07:31:57Z</dcterms:modified>
</cp:coreProperties>
</file>