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9" r:id="rId3"/>
    <p:sldId id="312" r:id="rId4"/>
    <p:sldId id="293" r:id="rId5"/>
    <p:sldId id="311" r:id="rId6"/>
    <p:sldId id="294" r:id="rId7"/>
    <p:sldId id="297" r:id="rId8"/>
    <p:sldId id="318" r:id="rId9"/>
    <p:sldId id="353" r:id="rId10"/>
    <p:sldId id="295" r:id="rId11"/>
    <p:sldId id="357" r:id="rId12"/>
    <p:sldId id="298" r:id="rId13"/>
    <p:sldId id="358" r:id="rId14"/>
    <p:sldId id="359" r:id="rId15"/>
    <p:sldId id="360" r:id="rId16"/>
    <p:sldId id="354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00" r:id="rId31"/>
    <p:sldId id="302" r:id="rId32"/>
    <p:sldId id="301" r:id="rId33"/>
    <p:sldId id="314" r:id="rId34"/>
    <p:sldId id="315" r:id="rId35"/>
    <p:sldId id="316" r:id="rId36"/>
    <p:sldId id="317" r:id="rId37"/>
    <p:sldId id="313" r:id="rId38"/>
  </p:sldIdLst>
  <p:sldSz cx="18288000" cy="10287000"/>
  <p:notesSz cx="6797675" cy="9926638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ontserrat Semi-Bold" panose="020B0604020202020204" charset="-5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0" autoAdjust="0"/>
    <p:restoredTop sz="94554" autoAdjust="0"/>
  </p:normalViewPr>
  <p:slideViewPr>
    <p:cSldViewPr>
      <p:cViewPr>
        <p:scale>
          <a:sx n="54" d="100"/>
          <a:sy n="54" d="100"/>
        </p:scale>
        <p:origin x="-77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C-4A45-8859-D9DB0824C1EC}"/>
              </c:ext>
            </c:extLst>
          </c:dPt>
          <c:dLbls>
            <c:dLbl>
              <c:idx val="0"/>
              <c:layout>
                <c:manualLayout>
                  <c:x val="3.1250000000000002E-3"/>
                  <c:y val="-7.96874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BC-4A45-8859-D9DB0824C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Мо31-20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BC-4A45-8859-D9DB0824C1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BC-4A45-8859-D9DB0824C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Мо31-20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BC-4A45-8859-D9DB0824C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938176"/>
        <c:axId val="128087680"/>
        <c:axId val="0"/>
      </c:bar3DChart>
      <c:catAx>
        <c:axId val="1979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087680"/>
        <c:crosses val="autoZero"/>
        <c:auto val="1"/>
        <c:lblAlgn val="ctr"/>
        <c:lblOffset val="100"/>
        <c:noMultiLvlLbl val="0"/>
      </c:catAx>
      <c:valAx>
        <c:axId val="12808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9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41666666666667E-2"/>
                  <c:y val="-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2B-4F42-9B95-3C331F7C2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Гд41-19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B-4F42-9B95-3C331F7C28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Гд41-19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2B-4F42-9B95-3C331F7C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624128"/>
        <c:axId val="200524928"/>
        <c:axId val="0"/>
      </c:bar3DChart>
      <c:catAx>
        <c:axId val="2006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24928"/>
        <c:crosses val="autoZero"/>
        <c:auto val="1"/>
        <c:lblAlgn val="ctr"/>
        <c:lblOffset val="100"/>
        <c:noMultiLvlLbl val="0"/>
      </c:catAx>
      <c:valAx>
        <c:axId val="20052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6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833333333333333E-3"/>
                  <c:y val="-7.34375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DF-446D-9F9A-7E66E0892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Н41-19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DF-446D-9F9A-7E66E08929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Н41-19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F-446D-9F9A-7E66E0892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809984"/>
        <c:axId val="200528384"/>
        <c:axId val="0"/>
      </c:bar3DChart>
      <c:catAx>
        <c:axId val="2008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28384"/>
        <c:crosses val="autoZero"/>
        <c:auto val="1"/>
        <c:lblAlgn val="ctr"/>
        <c:lblOffset val="100"/>
        <c:noMultiLvlLbl val="0"/>
      </c:catAx>
      <c:valAx>
        <c:axId val="20052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8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2569E-3"/>
                  <c:y val="-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17-49D7-B2C8-9B0C4C918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Э41-19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17-49D7-B2C8-9B0C4C918E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Э41-19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17-49D7-B2C8-9B0C4C918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953856"/>
        <c:axId val="201154560"/>
        <c:axId val="0"/>
      </c:bar3DChart>
      <c:catAx>
        <c:axId val="2009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154560"/>
        <c:crosses val="autoZero"/>
        <c:auto val="1"/>
        <c:lblAlgn val="ctr"/>
        <c:lblOffset val="100"/>
        <c:noMultiLvlLbl val="0"/>
      </c:catAx>
      <c:valAx>
        <c:axId val="20115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9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-8.7499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0E-4D3C-BF37-30C144F21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Ск41-19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0E-4D3C-BF37-30C144F212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Ск41-19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0E-4D3C-BF37-30C144F21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078272"/>
        <c:axId val="201158016"/>
        <c:axId val="0"/>
      </c:bar3DChart>
      <c:catAx>
        <c:axId val="2010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158016"/>
        <c:crosses val="autoZero"/>
        <c:auto val="1"/>
        <c:lblAlgn val="ctr"/>
        <c:lblOffset val="100"/>
        <c:noMultiLvlLbl val="0"/>
      </c:catAx>
      <c:valAx>
        <c:axId val="2011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0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58333333333333E-2"/>
                  <c:y val="-5.4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3F-4767-BD66-2AA05EBD8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Р41-19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3F-4767-BD66-2AA05EBD87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Р41-19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3F-4767-BD66-2AA05EBD8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080320"/>
        <c:axId val="201161472"/>
        <c:axId val="0"/>
      </c:bar3DChart>
      <c:catAx>
        <c:axId val="2010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161472"/>
        <c:crosses val="autoZero"/>
        <c:auto val="1"/>
        <c:lblAlgn val="ctr"/>
        <c:lblOffset val="100"/>
        <c:noMultiLvlLbl val="0"/>
      </c:catAx>
      <c:valAx>
        <c:axId val="2011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0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353041396141277E-2"/>
                  <c:y val="-5.970247775679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DA-41E7-BCC9-039B1FF4F23F}"/>
                </c:ext>
              </c:extLst>
            </c:dLbl>
            <c:dLbl>
              <c:idx val="1"/>
              <c:layout>
                <c:manualLayout>
                  <c:x val="2.2514619883040942E-2"/>
                  <c:y val="-6.575603921023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DA-41E7-BCC9-039B1FF4F23F}"/>
                </c:ext>
              </c:extLst>
            </c:dLbl>
            <c:dLbl>
              <c:idx val="2"/>
              <c:layout>
                <c:manualLayout>
                  <c:x val="1.4144756028303479E-2"/>
                  <c:y val="-6.33420878704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DA-41E7-BCC9-039B1FF4F23F}"/>
                </c:ext>
              </c:extLst>
            </c:dLbl>
            <c:dLbl>
              <c:idx val="3"/>
              <c:layout>
                <c:manualLayout>
                  <c:x val="1.4619883040935675E-2"/>
                  <c:y val="-2.5449098796607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CA-4FC8-AB58-3E84463D3D71}"/>
                </c:ext>
              </c:extLst>
            </c:dLbl>
            <c:dLbl>
              <c:idx val="4"/>
              <c:layout>
                <c:manualLayout>
                  <c:x val="1.7543859649122806E-2"/>
                  <c:y val="-1.946107555034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46-4348-969B-FF483DEF7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DA-41E7-BCC9-039B1FF4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616896"/>
        <c:axId val="201361664"/>
        <c:axId val="0"/>
      </c:bar3DChart>
      <c:catAx>
        <c:axId val="2016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361664"/>
        <c:crosses val="autoZero"/>
        <c:auto val="1"/>
        <c:lblAlgn val="ctr"/>
        <c:lblOffset val="100"/>
        <c:noMultiLvlLbl val="0"/>
      </c:catAx>
      <c:valAx>
        <c:axId val="20136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61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353041396141277E-2"/>
                  <c:y val="-5.970247775679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9A-4926-9C4F-4099412AAA28}"/>
                </c:ext>
              </c:extLst>
            </c:dLbl>
            <c:dLbl>
              <c:idx val="1"/>
              <c:layout>
                <c:manualLayout>
                  <c:x val="2.2514619883040942E-2"/>
                  <c:y val="-6.575603921023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9A-4926-9C4F-4099412AAA28}"/>
                </c:ext>
              </c:extLst>
            </c:dLbl>
            <c:dLbl>
              <c:idx val="2"/>
              <c:layout>
                <c:manualLayout>
                  <c:x val="1.4144756028303479E-2"/>
                  <c:y val="-6.33420878704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9A-4926-9C4F-4099412AAA28}"/>
                </c:ext>
              </c:extLst>
            </c:dLbl>
            <c:dLbl>
              <c:idx val="3"/>
              <c:layout>
                <c:manualLayout>
                  <c:x val="1.5594541910331383E-2"/>
                  <c:y val="-1.646706392721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0D-424F-A75D-1F476D27060E}"/>
                </c:ext>
              </c:extLst>
            </c:dLbl>
            <c:dLbl>
              <c:idx val="4"/>
              <c:layout>
                <c:manualLayout>
                  <c:x val="4.8732943469785572E-3"/>
                  <c:y val="-4.191616272382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72-4C70-A92F-B1E634690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115</c:v>
                </c:pt>
                <c:pt idx="2">
                  <c:v>314</c:v>
                </c:pt>
                <c:pt idx="3">
                  <c:v>639</c:v>
                </c:pt>
                <c:pt idx="4">
                  <c:v>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9A-4926-9C4F-4099412AA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462272"/>
        <c:axId val="201365120"/>
        <c:axId val="0"/>
      </c:bar3DChart>
      <c:catAx>
        <c:axId val="2014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365120"/>
        <c:crosses val="autoZero"/>
        <c:auto val="1"/>
        <c:lblAlgn val="ctr"/>
        <c:lblOffset val="100"/>
        <c:noMultiLvlLbl val="0"/>
      </c:catAx>
      <c:valAx>
        <c:axId val="20136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46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500000000000021E-3"/>
                  <c:y val="-6.71875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65-4A87-858B-7FA9A3B6AB9C}"/>
                </c:ext>
              </c:extLst>
            </c:dLbl>
            <c:dLbl>
              <c:idx val="1"/>
              <c:layout>
                <c:manualLayout>
                  <c:x val="5.2083333333334111E-3"/>
                  <c:y val="-3.43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65-4A87-858B-7FA9A3B6A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129</c:v>
                </c:pt>
                <c:pt idx="2">
                  <c:v>240</c:v>
                </c:pt>
                <c:pt idx="3">
                  <c:v>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65-4A87-858B-7FA9A3B6AB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16666666666628E-2"/>
                  <c:y val="-3.43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65-4A87-858B-7FA9A3B6AB9C}"/>
                </c:ext>
              </c:extLst>
            </c:dLbl>
            <c:dLbl>
              <c:idx val="1"/>
              <c:layout>
                <c:manualLayout>
                  <c:x val="1.6666666666666673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65-4A87-858B-7FA9A3B6A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150</c:v>
                </c:pt>
                <c:pt idx="2">
                  <c:v>274</c:v>
                </c:pt>
                <c:pt idx="3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65-4A87-858B-7FA9A3B6AB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83333333333339E-2"/>
                  <c:y val="-4.375000000000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65-4A87-858B-7FA9A3B6AB9C}"/>
                </c:ext>
              </c:extLst>
            </c:dLbl>
            <c:dLbl>
              <c:idx val="1"/>
              <c:layout>
                <c:manualLayout>
                  <c:x val="1.2500000000000001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65-4A87-858B-7FA9A3B6A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35</c:v>
                </c:pt>
                <c:pt idx="2">
                  <c:v>119</c:v>
                </c:pt>
                <c:pt idx="3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65-4A87-858B-7FA9A3B6AB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65-4A87-858B-7FA9A3B6AB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явился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B3-49DC-BB49-1014D7B53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613312"/>
        <c:axId val="201385088"/>
        <c:axId val="0"/>
      </c:bar3DChart>
      <c:catAx>
        <c:axId val="20161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385088"/>
        <c:crosses val="autoZero"/>
        <c:auto val="1"/>
        <c:lblAlgn val="ctr"/>
        <c:lblOffset val="100"/>
        <c:noMultiLvlLbl val="0"/>
      </c:catAx>
      <c:valAx>
        <c:axId val="20138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613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8.437500000000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30-45BE-8D00-735F3B2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Р41-19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0-45BE-8D00-735F3B29C9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500000000000001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30-45BE-8D00-735F3B2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Группа Р41-19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30-45BE-8D00-735F3B29C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041088"/>
        <c:axId val="160290432"/>
        <c:axId val="0"/>
      </c:bar3DChart>
      <c:catAx>
        <c:axId val="19804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290432"/>
        <c:crosses val="autoZero"/>
        <c:auto val="1"/>
        <c:lblAlgn val="ctr"/>
        <c:lblOffset val="100"/>
        <c:noMultiLvlLbl val="0"/>
      </c:catAx>
      <c:valAx>
        <c:axId val="16029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04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50000000000002E-3"/>
                  <c:y val="-5.3125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C2-44A5-80D3-63B17834AB39}"/>
                </c:ext>
              </c:extLst>
            </c:dLbl>
            <c:dLbl>
              <c:idx val="1"/>
              <c:layout>
                <c:manualLayout>
                  <c:x val="-1.041666666666743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C2-44A5-80D3-63B17834A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С23-21</c:v>
                </c:pt>
                <c:pt idx="1">
                  <c:v>Группа С25-21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13.54</c:v>
                </c:pt>
                <c:pt idx="1">
                  <c:v>12.63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C2-44A5-80D3-63B17834AB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708333333333257E-2"/>
                  <c:y val="-2.968750000000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C2-44A5-80D3-63B17834AB39}"/>
                </c:ext>
              </c:extLst>
            </c:dLbl>
            <c:dLbl>
              <c:idx val="1"/>
              <c:layout>
                <c:manualLayout>
                  <c:x val="2.083333333333318E-2"/>
                  <c:y val="-5.781250000000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1C2-44A5-80D3-63B17834A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С23-21</c:v>
                </c:pt>
                <c:pt idx="1">
                  <c:v>Группа С25-21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C2-44A5-80D3-63B17834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123008"/>
        <c:axId val="200238208"/>
        <c:axId val="0"/>
      </c:bar3DChart>
      <c:catAx>
        <c:axId val="1981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238208"/>
        <c:crosses val="autoZero"/>
        <c:auto val="1"/>
        <c:lblAlgn val="ctr"/>
        <c:lblOffset val="100"/>
        <c:noMultiLvlLbl val="0"/>
      </c:catAx>
      <c:valAx>
        <c:axId val="20023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1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062500000000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45-4181-95E7-0DBFA10C0283}"/>
                </c:ext>
              </c:extLst>
            </c:dLbl>
            <c:dLbl>
              <c:idx val="1"/>
              <c:layout>
                <c:manualLayout>
                  <c:x val="-3.1250000000000002E-3"/>
                  <c:y val="-5.15625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45-4181-95E7-0DBFA10C0283}"/>
                </c:ext>
              </c:extLst>
            </c:dLbl>
            <c:dLbl>
              <c:idx val="2"/>
              <c:layout>
                <c:manualLayout>
                  <c:x val="-1.7708333333333333E-2"/>
                  <c:y val="-3.59375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45-4181-95E7-0DBFA10C0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Группа С21-21</c:v>
                </c:pt>
                <c:pt idx="1">
                  <c:v>Группа С22-21</c:v>
                </c:pt>
                <c:pt idx="2">
                  <c:v>Группа С24-21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33.44</c:v>
                </c:pt>
                <c:pt idx="1">
                  <c:v>26.12</c:v>
                </c:pt>
                <c:pt idx="2">
                  <c:v>25.91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5-4181-95E7-0DBFA10C0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66E-3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45-4181-95E7-0DBFA10C0283}"/>
                </c:ext>
              </c:extLst>
            </c:dLbl>
            <c:dLbl>
              <c:idx val="1"/>
              <c:layout>
                <c:manualLayout>
                  <c:x val="1.4583333333333257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45-4181-95E7-0DBFA10C0283}"/>
                </c:ext>
              </c:extLst>
            </c:dLbl>
            <c:dLbl>
              <c:idx val="2"/>
              <c:layout>
                <c:manualLayout>
                  <c:x val="1.1458333333333333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45-4181-95E7-0DBFA10C0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Группа С21-21</c:v>
                </c:pt>
                <c:pt idx="1">
                  <c:v>Группа С22-21</c:v>
                </c:pt>
                <c:pt idx="2">
                  <c:v>Группа С24-21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45-4181-95E7-0DBFA10C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131200"/>
        <c:axId val="200241664"/>
        <c:axId val="0"/>
      </c:bar3DChart>
      <c:catAx>
        <c:axId val="1981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241664"/>
        <c:crosses val="autoZero"/>
        <c:auto val="1"/>
        <c:lblAlgn val="ctr"/>
        <c:lblOffset val="100"/>
        <c:noMultiLvlLbl val="0"/>
      </c:catAx>
      <c:valAx>
        <c:axId val="20024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1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833333333333333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72-43B8-A8DE-8463AC9905B0}"/>
                </c:ext>
              </c:extLst>
            </c:dLbl>
            <c:dLbl>
              <c:idx val="1"/>
              <c:layout>
                <c:manualLayout>
                  <c:x val="1.0416666666665903E-3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72-43B8-A8DE-8463AC990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С16у-22</c:v>
                </c:pt>
                <c:pt idx="1">
                  <c:v>Группа С17у-22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26.95</c:v>
                </c:pt>
                <c:pt idx="1">
                  <c:v>19.03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72-43B8-A8DE-8463AC990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500000000000003E-3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72-43B8-A8DE-8463AC9905B0}"/>
                </c:ext>
              </c:extLst>
            </c:dLbl>
            <c:dLbl>
              <c:idx val="1"/>
              <c:layout>
                <c:manualLayout>
                  <c:x val="1.5625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72-43B8-A8DE-8463AC990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С16у-22</c:v>
                </c:pt>
                <c:pt idx="1">
                  <c:v>Группа С17у-22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72-43B8-A8DE-8463AC990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50688"/>
        <c:axId val="200540160"/>
        <c:axId val="0"/>
      </c:bar3DChart>
      <c:catAx>
        <c:axId val="1984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40160"/>
        <c:crosses val="autoZero"/>
        <c:auto val="1"/>
        <c:lblAlgn val="ctr"/>
        <c:lblOffset val="100"/>
        <c:noMultiLvlLbl val="0"/>
      </c:catAx>
      <c:valAx>
        <c:axId val="2005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4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-6.40624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86-4E95-A6A4-AFD0561E2A9D}"/>
                </c:ext>
              </c:extLst>
            </c:dLbl>
            <c:dLbl>
              <c:idx val="1"/>
              <c:layout>
                <c:manualLayout>
                  <c:x val="-1.1458333333333333E-2"/>
                  <c:y val="-4.53124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86-4E95-A6A4-AFD0561E2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Пг41-19</c:v>
                </c:pt>
                <c:pt idx="1">
                  <c:v>Группа Пг42-19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21.49</c:v>
                </c:pt>
                <c:pt idx="1">
                  <c:v>17.32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86-4E95-A6A4-AFD0561E2A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916666666665905E-3"/>
                  <c:y val="-3.59374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86-4E95-A6A4-AFD0561E2A9D}"/>
                </c:ext>
              </c:extLst>
            </c:dLbl>
            <c:dLbl>
              <c:idx val="1"/>
              <c:layout>
                <c:manualLayout>
                  <c:x val="1.5624999999999847E-2"/>
                  <c:y val="-3.59374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86-4E95-A6A4-AFD0561E2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Пг41-19</c:v>
                </c:pt>
                <c:pt idx="1">
                  <c:v>Группа Пг42-19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86-4E95-A6A4-AFD0561E2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112192"/>
        <c:axId val="200543616"/>
        <c:axId val="0"/>
      </c:bar3DChart>
      <c:catAx>
        <c:axId val="199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43616"/>
        <c:crosses val="autoZero"/>
        <c:auto val="1"/>
        <c:lblAlgn val="ctr"/>
        <c:lblOffset val="100"/>
        <c:noMultiLvlLbl val="0"/>
      </c:catAx>
      <c:valAx>
        <c:axId val="20054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1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00000000000004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78-4BBA-867B-EEFE1349E1E0}"/>
                </c:ext>
              </c:extLst>
            </c:dLbl>
            <c:dLbl>
              <c:idx val="1"/>
              <c:layout>
                <c:manualLayout>
                  <c:x val="-7.638800644811996E-17"/>
                  <c:y val="-4.21875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78-4BBA-867B-EEFE1349E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Мс41з-19</c:v>
                </c:pt>
                <c:pt idx="1">
                  <c:v>Группа Мс41-19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58.74</c:v>
                </c:pt>
                <c:pt idx="1">
                  <c:v>61.32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8-4BBA-867B-EEFE1349E1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666666666666666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78-4BBA-867B-EEFE1349E1E0}"/>
                </c:ext>
              </c:extLst>
            </c:dLbl>
            <c:dLbl>
              <c:idx val="1"/>
              <c:layout>
                <c:manualLayout>
                  <c:x val="2.6041666666666515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78-4BBA-867B-EEFE1349E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Группа Мс41з-19</c:v>
                </c:pt>
                <c:pt idx="1">
                  <c:v>Группа Мс41-19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78-4BBA-867B-EEFE1349E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210496"/>
        <c:axId val="200547072"/>
        <c:axId val="0"/>
      </c:bar3DChart>
      <c:catAx>
        <c:axId val="1992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47072"/>
        <c:crosses val="autoZero"/>
        <c:auto val="1"/>
        <c:lblAlgn val="ctr"/>
        <c:lblOffset val="100"/>
        <c:noMultiLvlLbl val="0"/>
      </c:catAx>
      <c:valAx>
        <c:axId val="2005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2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 i="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С41-19</c:v>
                </c:pt>
                <c:pt idx="1">
                  <c:v>С42-19</c:v>
                </c:pt>
                <c:pt idx="2">
                  <c:v>С43-19</c:v>
                </c:pt>
                <c:pt idx="3">
                  <c:v>С44-19</c:v>
                </c:pt>
                <c:pt idx="4">
                  <c:v>С37у-20</c:v>
                </c:pt>
                <c:pt idx="5">
                  <c:v>С38у-20</c:v>
                </c:pt>
                <c:pt idx="6">
                  <c:v>С41з-19</c:v>
                </c:pt>
                <c:pt idx="7">
                  <c:v>С42з-19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23.9</c:v>
                </c:pt>
                <c:pt idx="1">
                  <c:v>25.33</c:v>
                </c:pt>
                <c:pt idx="2">
                  <c:v>23.82</c:v>
                </c:pt>
                <c:pt idx="3">
                  <c:v>20.87</c:v>
                </c:pt>
                <c:pt idx="4">
                  <c:v>30.11</c:v>
                </c:pt>
                <c:pt idx="5">
                  <c:v>21.08</c:v>
                </c:pt>
                <c:pt idx="6">
                  <c:v>18.18</c:v>
                </c:pt>
                <c:pt idx="7">
                  <c:v>21.14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E9-45D1-AE09-0211815A3A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С41-19</c:v>
                </c:pt>
                <c:pt idx="1">
                  <c:v>С42-19</c:v>
                </c:pt>
                <c:pt idx="2">
                  <c:v>С43-19</c:v>
                </c:pt>
                <c:pt idx="3">
                  <c:v>С44-19</c:v>
                </c:pt>
                <c:pt idx="4">
                  <c:v>С37у-20</c:v>
                </c:pt>
                <c:pt idx="5">
                  <c:v>С38у-20</c:v>
                </c:pt>
                <c:pt idx="6">
                  <c:v>С41з-19</c:v>
                </c:pt>
                <c:pt idx="7">
                  <c:v>С42з-19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E9-45D1-AE09-0211815A3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387072"/>
        <c:axId val="200583424"/>
        <c:axId val="0"/>
      </c:bar3DChart>
      <c:catAx>
        <c:axId val="2003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83424"/>
        <c:crosses val="autoZero"/>
        <c:auto val="1"/>
        <c:lblAlgn val="ctr"/>
        <c:lblOffset val="100"/>
        <c:noMultiLvlLbl val="0"/>
      </c:catAx>
      <c:valAx>
        <c:axId val="2005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3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Группа Бд31-20</c:v>
                </c:pt>
                <c:pt idx="1">
                  <c:v>Группа Бд32-20</c:v>
                </c:pt>
                <c:pt idx="2">
                  <c:v>Группа Бд33-20</c:v>
                </c:pt>
                <c:pt idx="3">
                  <c:v>Группа Бд22у-21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38.69</c:v>
                </c:pt>
                <c:pt idx="1">
                  <c:v>28.72</c:v>
                </c:pt>
                <c:pt idx="2">
                  <c:v>29.5</c:v>
                </c:pt>
                <c:pt idx="3">
                  <c:v>28.17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B-42D8-A4C4-C951A0DEE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Группа Бд31-20</c:v>
                </c:pt>
                <c:pt idx="1">
                  <c:v>Группа Бд32-20</c:v>
                </c:pt>
                <c:pt idx="2">
                  <c:v>Группа Бд33-20</c:v>
                </c:pt>
                <c:pt idx="3">
                  <c:v>Группа Бд22у-21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2B-42D8-A4C4-C951A0DEE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461312"/>
        <c:axId val="200586880"/>
        <c:axId val="0"/>
      </c:bar3DChart>
      <c:catAx>
        <c:axId val="2004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86880"/>
        <c:crosses val="autoZero"/>
        <c:auto val="1"/>
        <c:lblAlgn val="ctr"/>
        <c:lblOffset val="100"/>
        <c:noMultiLvlLbl val="0"/>
      </c:catAx>
      <c:valAx>
        <c:axId val="2005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4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0001-C549-4381-B529-FD388D215B6A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6DD33-9DAB-4ADB-9CBA-1D6428BB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2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098D-98D3-4603-889F-6888C8100828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29FB-8DF4-46B1-9568-879629369B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7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0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3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2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5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0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42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05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84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0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3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92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0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0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0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0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6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6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4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1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4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5628-81DA-45DB-9E4B-6E7EC6435F7E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9C1F-B512-453B-9CD4-C0DAE706AD40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DC9-303C-4C60-AC0F-4B34D3DEA29E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9B5-D733-4D95-89FE-A4F8BFD0DBF1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14EE-63DA-4AF4-87B9-ED75B9A84A5B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92CE-11CD-4C83-89AE-5246E1ED6D81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5C1-0640-4675-8BDC-B8ED81354FAB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372-4B73-48BB-9805-D3EA94EB4683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13-75EA-4991-B5F8-BE35A7CDF3B2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72C3-E4DE-46A4-BD7B-A7A4CBCD4F9B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7795-BA2C-4439-864E-FD0648FD8CAD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D953-5D34-4E03-81A7-869BC6D76944}" type="datetime1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3476" r="30718"/>
          <a:stretch>
            <a:fillRect/>
          </a:stretch>
        </p:blipFill>
        <p:spPr>
          <a:xfrm rot="-10800000">
            <a:off x="0" y="0"/>
            <a:ext cx="333377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94774" y="439477"/>
            <a:ext cx="13359826" cy="16560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6210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3733800" y="2476500"/>
            <a:ext cx="14173200" cy="595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just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проведения демонстрационных экзаменов в 2022-2023 учебном году</a:t>
            </a:r>
          </a:p>
          <a:p>
            <a:pPr marL="272415" lvl="1" algn="just">
              <a:lnSpc>
                <a:spcPts val="4620"/>
              </a:lnSpc>
            </a:pPr>
            <a:endParaRPr lang="ru-RU" sz="3200" b="1" dirty="0">
              <a:solidFill>
                <a:schemeClr val="bg1"/>
              </a:solidFill>
            </a:endParaRPr>
          </a:p>
          <a:p>
            <a:pPr marL="272415" lvl="1" algn="just">
              <a:lnSpc>
                <a:spcPts val="4620"/>
              </a:lnSpc>
            </a:pPr>
            <a:endParaRPr lang="ru-RU" sz="3300" dirty="0" smtClean="0">
              <a:solidFill>
                <a:schemeClr val="bg1"/>
              </a:solidFill>
              <a:latin typeface="Montserrat Semi-Bold"/>
            </a:endParaRPr>
          </a:p>
          <a:p>
            <a:pPr marL="272415" lvl="1" algn="just">
              <a:lnSpc>
                <a:spcPts val="4620"/>
              </a:lnSpc>
            </a:pPr>
            <a:endParaRPr lang="en-US" sz="330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58000" y="7899400"/>
            <a:ext cx="10896600" cy="324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marL="272415" lvl="1"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инновационной и производственной работе Тюрина Марина Николаевна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 algn="just">
              <a:lnSpc>
                <a:spcPts val="4620"/>
              </a:lnSpc>
            </a:pPr>
            <a:endParaRPr lang="ru-RU" sz="2000" b="1" dirty="0">
              <a:solidFill>
                <a:schemeClr val="bg1"/>
              </a:solidFill>
            </a:endParaRPr>
          </a:p>
          <a:p>
            <a:pPr marL="272415" lvl="1" algn="just">
              <a:lnSpc>
                <a:spcPts val="4620"/>
              </a:lnSpc>
            </a:pPr>
            <a:endParaRPr lang="ru-RU" sz="2000" dirty="0" smtClean="0">
              <a:solidFill>
                <a:schemeClr val="bg1"/>
              </a:solidFill>
              <a:latin typeface="Montserrat Semi-Bold"/>
            </a:endParaRPr>
          </a:p>
          <a:p>
            <a:pPr marL="272415" lvl="1" algn="just">
              <a:lnSpc>
                <a:spcPts val="4620"/>
              </a:lnSpc>
            </a:pPr>
            <a:endParaRPr lang="en-US" sz="2000" dirty="0">
              <a:solidFill>
                <a:schemeClr val="bg1"/>
              </a:solidFill>
              <a:latin typeface="Montserra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8853" y="209613"/>
            <a:ext cx="15039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7557"/>
              </p:ext>
            </p:extLst>
          </p:nvPr>
        </p:nvGraphicFramePr>
        <p:xfrm>
          <a:off x="3344806" y="1485900"/>
          <a:ext cx="14660606" cy="85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1775780203"/>
                    </a:ext>
                  </a:extLst>
                </a:gridCol>
                <a:gridCol w="12061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7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Мо31-20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Пг41-19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Геопространственные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Пг42-19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Геопространственные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Мс41з-19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Мс41-19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С41-19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С42-19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С43-19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1408707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С44-19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0136397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С37у-20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1102866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С38у-20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8821436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С41з-1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BIM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2594812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С42з-19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57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4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8853" y="209613"/>
            <a:ext cx="15039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16795"/>
              </p:ext>
            </p:extLst>
          </p:nvPr>
        </p:nvGraphicFramePr>
        <p:xfrm>
          <a:off x="3344806" y="1485900"/>
          <a:ext cx="14660606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775780203"/>
                    </a:ext>
                  </a:extLst>
                </a:gridCol>
                <a:gridCol w="11528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72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Бд31-20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Бд32-20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Бд33-20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Бд22у-21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Гд41-19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Администрирование отеля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Н41-19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Электромонтаж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Э41-19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Интеллектуальные системы учета электроэнергии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Ск41-19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43.02.08 Сервис домашнего и коммунального хозяйства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1408707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Р41-19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013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4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4504" y="0"/>
            <a:ext cx="1485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36055"/>
              </p:ext>
            </p:extLst>
          </p:nvPr>
        </p:nvGraphicFramePr>
        <p:xfrm>
          <a:off x="3257434" y="982700"/>
          <a:ext cx="14611750" cy="932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71">
                  <a:extLst>
                    <a:ext uri="{9D8B030D-6E8A-4147-A177-3AD203B41FA5}">
                      <a16:colId xmlns="" xmlns:a16="http://schemas.microsoft.com/office/drawing/2014/main" val="2009729304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83070224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7690013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77843037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76009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5516213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23552118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44521108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167934728"/>
                    </a:ext>
                  </a:extLst>
                </a:gridCol>
                <a:gridCol w="1799279">
                  <a:extLst>
                    <a:ext uri="{9D8B030D-6E8A-4147-A177-3AD203B41FA5}">
                      <a16:colId xmlns="" xmlns:a16="http://schemas.microsoft.com/office/drawing/2014/main" val="552082957"/>
                    </a:ext>
                  </a:extLst>
                </a:gridCol>
              </a:tblGrid>
              <a:tr h="9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806106060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и декоративные 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209369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Мо31-20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15.06.2023 – 17.06.2023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570480094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- 47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198423656"/>
                  </a:ext>
                </a:extLst>
              </a:tr>
              <a:tr h="10908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Геопространственные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209382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Пг41-19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- 20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608518498"/>
                  </a:ext>
                </a:extLst>
              </a:tr>
              <a:tr h="72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Геопространственные технологии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209387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Пг42-19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20.06.2023 – 22.06.2023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556942171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- 25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64042897"/>
                  </a:ext>
                </a:extLst>
              </a:tr>
              <a:tr h="13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Мс41з-19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 – 05.06.2023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- 18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331438985"/>
                  </a:ext>
                </a:extLst>
              </a:tr>
              <a:tr h="13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№100572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Мс41-19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896283131"/>
                  </a:ext>
                </a:extLst>
              </a:tr>
              <a:tr h="109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- 35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04867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4504" y="0"/>
            <a:ext cx="1485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38559"/>
              </p:ext>
            </p:extLst>
          </p:nvPr>
        </p:nvGraphicFramePr>
        <p:xfrm>
          <a:off x="3652166" y="974297"/>
          <a:ext cx="14254834" cy="8674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551">
                  <a:extLst>
                    <a:ext uri="{9D8B030D-6E8A-4147-A177-3AD203B41FA5}">
                      <a16:colId xmlns="" xmlns:a16="http://schemas.microsoft.com/office/drawing/2014/main" val="1812182381"/>
                    </a:ext>
                  </a:extLst>
                </a:gridCol>
                <a:gridCol w="2554621">
                  <a:extLst>
                    <a:ext uri="{9D8B030D-6E8A-4147-A177-3AD203B41FA5}">
                      <a16:colId xmlns="" xmlns:a16="http://schemas.microsoft.com/office/drawing/2014/main" val="1529817920"/>
                    </a:ext>
                  </a:extLst>
                </a:gridCol>
                <a:gridCol w="1273161">
                  <a:extLst>
                    <a:ext uri="{9D8B030D-6E8A-4147-A177-3AD203B41FA5}">
                      <a16:colId xmlns="" xmlns:a16="http://schemas.microsoft.com/office/drawing/2014/main" val="3045587626"/>
                    </a:ext>
                  </a:extLst>
                </a:gridCol>
                <a:gridCol w="2006562">
                  <a:extLst>
                    <a:ext uri="{9D8B030D-6E8A-4147-A177-3AD203B41FA5}">
                      <a16:colId xmlns="" xmlns:a16="http://schemas.microsoft.com/office/drawing/2014/main" val="4261515074"/>
                    </a:ext>
                  </a:extLst>
                </a:gridCol>
                <a:gridCol w="1246303">
                  <a:extLst>
                    <a:ext uri="{9D8B030D-6E8A-4147-A177-3AD203B41FA5}">
                      <a16:colId xmlns="" xmlns:a16="http://schemas.microsoft.com/office/drawing/2014/main" val="1721181805"/>
                    </a:ext>
                  </a:extLst>
                </a:gridCol>
                <a:gridCol w="1246303">
                  <a:extLst>
                    <a:ext uri="{9D8B030D-6E8A-4147-A177-3AD203B41FA5}">
                      <a16:colId xmlns="" xmlns:a16="http://schemas.microsoft.com/office/drawing/2014/main" val="1506406367"/>
                    </a:ext>
                  </a:extLst>
                </a:gridCol>
                <a:gridCol w="832191">
                  <a:extLst>
                    <a:ext uri="{9D8B030D-6E8A-4147-A177-3AD203B41FA5}">
                      <a16:colId xmlns="" xmlns:a16="http://schemas.microsoft.com/office/drawing/2014/main" val="2394386208"/>
                    </a:ext>
                  </a:extLst>
                </a:gridCol>
                <a:gridCol w="795725">
                  <a:extLst>
                    <a:ext uri="{9D8B030D-6E8A-4147-A177-3AD203B41FA5}">
                      <a16:colId xmlns="" xmlns:a16="http://schemas.microsoft.com/office/drawing/2014/main" val="2244763751"/>
                    </a:ext>
                  </a:extLst>
                </a:gridCol>
                <a:gridCol w="1352733">
                  <a:extLst>
                    <a:ext uri="{9D8B030D-6E8A-4147-A177-3AD203B41FA5}">
                      <a16:colId xmlns="" xmlns:a16="http://schemas.microsoft.com/office/drawing/2014/main" val="4166285461"/>
                    </a:ext>
                  </a:extLst>
                </a:gridCol>
                <a:gridCol w="2013684">
                  <a:extLst>
                    <a:ext uri="{9D8B030D-6E8A-4147-A177-3AD203B41FA5}">
                      <a16:colId xmlns="" xmlns:a16="http://schemas.microsoft.com/office/drawing/2014/main" val="3677124132"/>
                    </a:ext>
                  </a:extLst>
                </a:gridCol>
              </a:tblGrid>
              <a:tr h="9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233589539"/>
                  </a:ext>
                </a:extLst>
              </a:tr>
              <a:tr h="109081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209518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С41-1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427033076"/>
                  </a:ext>
                </a:extLst>
              </a:tr>
              <a:tr h="10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209531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С42-1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35931687"/>
                  </a:ext>
                </a:extLst>
              </a:tr>
              <a:tr h="9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209539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С43-19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- 6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63570993"/>
                  </a:ext>
                </a:extLst>
              </a:tr>
              <a:tr h="9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С44-19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- 3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822942117"/>
                  </a:ext>
                </a:extLst>
              </a:tr>
              <a:tr h="72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С37у-20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217462798"/>
                  </a:ext>
                </a:extLst>
              </a:tr>
              <a:tr h="72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С38у-20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- 10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063945304"/>
                  </a:ext>
                </a:extLst>
              </a:tr>
              <a:tr h="72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С41з-1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278091493"/>
                  </a:ext>
                </a:extLst>
              </a:tr>
              <a:tr h="10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С42з-19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03.06.202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741286773"/>
                  </a:ext>
                </a:extLst>
              </a:tr>
              <a:tr h="14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- 61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84057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1" y="431120"/>
            <a:ext cx="1485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05551"/>
              </p:ext>
            </p:extLst>
          </p:nvPr>
        </p:nvGraphicFramePr>
        <p:xfrm>
          <a:off x="4103926" y="1600195"/>
          <a:ext cx="13574473" cy="8349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86">
                  <a:extLst>
                    <a:ext uri="{9D8B030D-6E8A-4147-A177-3AD203B41FA5}">
                      <a16:colId xmlns="" xmlns:a16="http://schemas.microsoft.com/office/drawing/2014/main" val="2051148742"/>
                    </a:ext>
                  </a:extLst>
                </a:gridCol>
                <a:gridCol w="2170146">
                  <a:extLst>
                    <a:ext uri="{9D8B030D-6E8A-4147-A177-3AD203B41FA5}">
                      <a16:colId xmlns="" xmlns:a16="http://schemas.microsoft.com/office/drawing/2014/main" val="2426770256"/>
                    </a:ext>
                  </a:extLst>
                </a:gridCol>
                <a:gridCol w="1860125">
                  <a:extLst>
                    <a:ext uri="{9D8B030D-6E8A-4147-A177-3AD203B41FA5}">
                      <a16:colId xmlns="" xmlns:a16="http://schemas.microsoft.com/office/drawing/2014/main" val="3371559081"/>
                    </a:ext>
                  </a:extLst>
                </a:gridCol>
                <a:gridCol w="2016017">
                  <a:extLst>
                    <a:ext uri="{9D8B030D-6E8A-4147-A177-3AD203B41FA5}">
                      <a16:colId xmlns="" xmlns:a16="http://schemas.microsoft.com/office/drawing/2014/main" val="1453885456"/>
                    </a:ext>
                  </a:extLst>
                </a:gridCol>
                <a:gridCol w="1186819">
                  <a:extLst>
                    <a:ext uri="{9D8B030D-6E8A-4147-A177-3AD203B41FA5}">
                      <a16:colId xmlns="" xmlns:a16="http://schemas.microsoft.com/office/drawing/2014/main" val="2578971119"/>
                    </a:ext>
                  </a:extLst>
                </a:gridCol>
                <a:gridCol w="1186819">
                  <a:extLst>
                    <a:ext uri="{9D8B030D-6E8A-4147-A177-3AD203B41FA5}">
                      <a16:colId xmlns="" xmlns:a16="http://schemas.microsoft.com/office/drawing/2014/main" val="2563184705"/>
                    </a:ext>
                  </a:extLst>
                </a:gridCol>
                <a:gridCol w="1142158">
                  <a:extLst>
                    <a:ext uri="{9D8B030D-6E8A-4147-A177-3AD203B41FA5}">
                      <a16:colId xmlns="" xmlns:a16="http://schemas.microsoft.com/office/drawing/2014/main" val="2488283890"/>
                    </a:ext>
                  </a:extLst>
                </a:gridCol>
                <a:gridCol w="1030809">
                  <a:extLst>
                    <a:ext uri="{9D8B030D-6E8A-4147-A177-3AD203B41FA5}">
                      <a16:colId xmlns="" xmlns:a16="http://schemas.microsoft.com/office/drawing/2014/main" val="112532158"/>
                    </a:ext>
                  </a:extLst>
                </a:gridCol>
                <a:gridCol w="1291497">
                  <a:extLst>
                    <a:ext uri="{9D8B030D-6E8A-4147-A177-3AD203B41FA5}">
                      <a16:colId xmlns="" xmlns:a16="http://schemas.microsoft.com/office/drawing/2014/main" val="3380533131"/>
                    </a:ext>
                  </a:extLst>
                </a:gridCol>
                <a:gridCol w="1291497">
                  <a:extLst>
                    <a:ext uri="{9D8B030D-6E8A-4147-A177-3AD203B41FA5}">
                      <a16:colId xmlns="" xmlns:a16="http://schemas.microsoft.com/office/drawing/2014/main" val="2716390221"/>
                    </a:ext>
                  </a:extLst>
                </a:gridCol>
              </a:tblGrid>
              <a:tr h="9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160522993"/>
                  </a:ext>
                </a:extLst>
              </a:tr>
              <a:tr h="9090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Бд31-20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- 6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1480809541"/>
                  </a:ext>
                </a:extLst>
              </a:tr>
              <a:tr h="10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Бд32-20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21.06.202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- 3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451685847"/>
                  </a:ext>
                </a:extLst>
              </a:tr>
              <a:tr h="10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209696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Бд33-20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24.06.202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- 4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618899066"/>
                  </a:ext>
                </a:extLst>
              </a:tr>
              <a:tr h="9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209711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Бд22у-21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28.06.202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- 4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9803765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- 32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581551642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Администрирование отеля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209399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Гд41-19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195513364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22691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1" y="21624"/>
            <a:ext cx="1485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качестве  государственной итоговой аттестации в рамках ФГОС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7191"/>
              </p:ext>
            </p:extLst>
          </p:nvPr>
        </p:nvGraphicFramePr>
        <p:xfrm>
          <a:off x="3457542" y="852621"/>
          <a:ext cx="14449458" cy="935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825">
                  <a:extLst>
                    <a:ext uri="{9D8B030D-6E8A-4147-A177-3AD203B41FA5}">
                      <a16:colId xmlns="" xmlns:a16="http://schemas.microsoft.com/office/drawing/2014/main" val="867030902"/>
                    </a:ext>
                  </a:extLst>
                </a:gridCol>
                <a:gridCol w="2390731">
                  <a:extLst>
                    <a:ext uri="{9D8B030D-6E8A-4147-A177-3AD203B41FA5}">
                      <a16:colId xmlns="" xmlns:a16="http://schemas.microsoft.com/office/drawing/2014/main" val="1024300598"/>
                    </a:ext>
                  </a:extLst>
                </a:gridCol>
                <a:gridCol w="1054503">
                  <a:extLst>
                    <a:ext uri="{9D8B030D-6E8A-4147-A177-3AD203B41FA5}">
                      <a16:colId xmlns="" xmlns:a16="http://schemas.microsoft.com/office/drawing/2014/main" val="3587532925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396494924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2625534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78646624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79676793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4296069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445599308"/>
                    </a:ext>
                  </a:extLst>
                </a:gridCol>
                <a:gridCol w="2514599">
                  <a:extLst>
                    <a:ext uri="{9D8B030D-6E8A-4147-A177-3AD203B41FA5}">
                      <a16:colId xmlns="" xmlns:a16="http://schemas.microsoft.com/office/drawing/2014/main" val="106680782"/>
                    </a:ext>
                  </a:extLst>
                </a:gridCol>
              </a:tblGrid>
              <a:tr h="9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139046493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209722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Н41-19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726485149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584995357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системы учета электроэнергии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209817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Э41-19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835773706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26650137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43.02.08 Сервис домашнего и коммунального хозяйства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209884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Ск41-19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282887565"/>
                  </a:ext>
                </a:extLst>
              </a:tr>
              <a:tr h="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230577772"/>
                  </a:ext>
                </a:extLst>
              </a:tr>
              <a:tr h="109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1.2-2023-2025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209899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Р41-19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2921657148"/>
                  </a:ext>
                </a:extLst>
              </a:tr>
              <a:tr h="109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3,95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3429954535"/>
                  </a:ext>
                </a:extLst>
              </a:tr>
              <a:tr h="14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техникуму: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 из них 414 чел. студенты выпускных групп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- 237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- 282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- 59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- 1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НЕ ЯВИЛИСЬ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" marR="6371" marT="0" marB="0"/>
                </a:tc>
                <a:extLst>
                  <a:ext uri="{0D108BD9-81ED-4DB2-BD59-A6C34878D82A}">
                    <a16:rowId xmlns="" xmlns:a16="http://schemas.microsoft.com/office/drawing/2014/main" val="414668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«Малярные и декоративные работы»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190308"/>
              </p:ext>
            </p:extLst>
          </p:nvPr>
        </p:nvGraphicFramePr>
        <p:xfrm>
          <a:off x="3886200" y="151130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92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«Обслуживание и ремонт оборудования релейной защиты и автоматики»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7504305"/>
              </p:ext>
            </p:extLst>
          </p:nvPr>
        </p:nvGraphicFramePr>
        <p:xfrm>
          <a:off x="4038600" y="1568463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0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«Облицовка плиткой»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4964228"/>
              </p:ext>
            </p:extLst>
          </p:nvPr>
        </p:nvGraphicFramePr>
        <p:xfrm>
          <a:off x="4419600" y="128683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97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«Малярные и декоративные работы»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7427139"/>
              </p:ext>
            </p:extLst>
          </p:nvPr>
        </p:nvGraphicFramePr>
        <p:xfrm>
          <a:off x="4343400" y="128683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81" y="723900"/>
            <a:ext cx="1485899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Демонстрационный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- это форма государственной итоговой аттестации выпускников и промежуточной аттестации по программам среднего профессионального образования образовательных организаций высшего и среднего профессионального образования, которая предусматривает: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моделирование реальных производственных условий для демонстрации выпускниками профессиональных умений и навыков;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независимую экспертную оценку выполнения заданий демонстрационного экзамена, в том числе экспертами из числа представителей предприятий;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определение уровня знаний, умений и навыков выпускников, что даёт работодателю представление о профессиональной подготовке специалиста.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«Кирпичная кладка»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4494646"/>
              </p:ext>
            </p:extLst>
          </p:nvPr>
        </p:nvGraphicFramePr>
        <p:xfrm>
          <a:off x="4662616" y="128683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43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«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Геопространственные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15820887"/>
              </p:ext>
            </p:extLst>
          </p:nvPr>
        </p:nvGraphicFramePr>
        <p:xfrm>
          <a:off x="4191000" y="121390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«08.02.07 Монтаж и эксплуатация внутренних сантехнических устройств, кондиционирования воздуха 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вентиляции»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37089686"/>
              </p:ext>
            </p:extLst>
          </p:nvPr>
        </p:nvGraphicFramePr>
        <p:xfrm>
          <a:off x="4343400" y="1693862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6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«Технологии информационного моделирования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1253334"/>
              </p:ext>
            </p:extLst>
          </p:nvPr>
        </p:nvGraphicFramePr>
        <p:xfrm>
          <a:off x="3269047" y="1661940"/>
          <a:ext cx="14637953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36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«Банковское дело»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6514824"/>
              </p:ext>
            </p:extLst>
          </p:nvPr>
        </p:nvGraphicFramePr>
        <p:xfrm>
          <a:off x="4267200" y="143837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20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«Администрирование отеля»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050160"/>
              </p:ext>
            </p:extLst>
          </p:nvPr>
        </p:nvGraphicFramePr>
        <p:xfrm>
          <a:off x="4648200" y="128683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2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«Электромонтаж»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3282755"/>
              </p:ext>
            </p:extLst>
          </p:nvPr>
        </p:nvGraphicFramePr>
        <p:xfrm>
          <a:off x="4595340" y="121390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6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«Интеллектуальные системы учета электроэнергии»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478857"/>
              </p:ext>
            </p:extLst>
          </p:nvPr>
        </p:nvGraphicFramePr>
        <p:xfrm>
          <a:off x="4267200" y="1568463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14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«43.02.08 Сервис домашнего и коммунального хозяйства»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9039370"/>
              </p:ext>
            </p:extLst>
          </p:nvPr>
        </p:nvGraphicFramePr>
        <p:xfrm>
          <a:off x="4038600" y="1876425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47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880" y="368134"/>
            <a:ext cx="1504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по компетенции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«Обслуживание и ремонт оборудования релейной защиты и автоматики»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62696349"/>
              </p:ext>
            </p:extLst>
          </p:nvPr>
        </p:nvGraphicFramePr>
        <p:xfrm>
          <a:off x="4267200" y="1693862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0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7084" t="13704" r="19583" b="20370"/>
          <a:stretch/>
        </p:blipFill>
        <p:spPr>
          <a:xfrm>
            <a:off x="3575198" y="876300"/>
            <a:ext cx="14315326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количества компетенций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1900842"/>
              </p:ext>
            </p:extLst>
          </p:nvPr>
        </p:nvGraphicFramePr>
        <p:xfrm>
          <a:off x="4114800" y="1079498"/>
          <a:ext cx="13030200" cy="848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3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80" y="368134"/>
            <a:ext cx="1504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количества студентов, сдавших демонстрационный экзамен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8446966"/>
              </p:ext>
            </p:extLst>
          </p:nvPr>
        </p:nvGraphicFramePr>
        <p:xfrm>
          <a:off x="4176240" y="1678873"/>
          <a:ext cx="13030200" cy="848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66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80" y="368134"/>
            <a:ext cx="1504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оценок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8736529"/>
              </p:ext>
            </p:extLst>
          </p:nvPr>
        </p:nvGraphicFramePr>
        <p:xfrm>
          <a:off x="3429000" y="1185862"/>
          <a:ext cx="14097000" cy="8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62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266700"/>
            <a:ext cx="1485899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>
              <a:lnSpc>
                <a:spcPts val="462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проведения демонстрационного экзамена в 2023-2024 учебном году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>
              <a:lnSpc>
                <a:spcPts val="4620"/>
              </a:lnSpc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80294"/>
              </p:ext>
            </p:extLst>
          </p:nvPr>
        </p:nvGraphicFramePr>
        <p:xfrm>
          <a:off x="3218216" y="1667619"/>
          <a:ext cx="14688785" cy="778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8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4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2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363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компетенции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131">
                <a:tc rowSpan="2"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Геопространственные</a:t>
                      </a: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21.02.08 Прикладная геодезия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21.02.05 Земельно-имущественные отношения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949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Сантехника и отопление 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 / 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Администрирование отеля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43.02.14 Гостиничное дело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5350">
                <a:tc rowSpan="2">
                  <a:txBody>
                    <a:bodyPr/>
                    <a:lstStyle/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Малярные и декоративные работы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08.02.01 Строительство и эксплуатация зданий и сооружений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08.01.25 Мастер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отделочных строительных и декоративных работ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 / 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4970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565171"/>
            <a:ext cx="1485899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just">
              <a:lnSpc>
                <a:spcPts val="462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проведения демонстрационного экзамена в 2022-2023 учебном году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>
              <a:lnSpc>
                <a:spcPts val="4620"/>
              </a:lnSpc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15395"/>
              </p:ext>
            </p:extLst>
          </p:nvPr>
        </p:nvGraphicFramePr>
        <p:xfrm>
          <a:off x="3218216" y="2095500"/>
          <a:ext cx="1468878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8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4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2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363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компетенции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Технологии информационного моделирования 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BIM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08.02.01 Строительство и эксплуатация зданий и сооружений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889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Банковское дело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38.02.07 Банковское дело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809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Электромонтаж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08.02.09 Монтаж, наладка и эксплуатация электрооборудования промышленных и гражданских зданий</a:t>
                      </a: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Облицовка плиткой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08.02.01 Строительство и эксплуатация зданий и сооружений</a:t>
                      </a: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Кирпичная кладка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08.02.01 Строительство и эксплуатация зданий и сооружений</a:t>
                      </a: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565171"/>
            <a:ext cx="1485899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just">
              <a:lnSpc>
                <a:spcPts val="462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проведения демонстрационного экзамена в 2021-2022 учебном году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>
              <a:lnSpc>
                <a:spcPts val="4620"/>
              </a:lnSpc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60820"/>
              </p:ext>
            </p:extLst>
          </p:nvPr>
        </p:nvGraphicFramePr>
        <p:xfrm>
          <a:off x="3218216" y="1829247"/>
          <a:ext cx="14688785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8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4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2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363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компетенции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Интеллектуальные системы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учета электроэнергии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13.02.07 Электроснабжение (по отраслям)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13.02.07 Электроснабжение (по отраслям)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Эксплуатация кабельных линий электропередачи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13.02.11 Техническая эксплуатация и обслуживание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электрического и электромеханического оборудования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отраслям)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Эксплуатация и обслуживание многоквартирного дома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43.02.08 Сервис домашнего и коммунального хозяйства</a:t>
                      </a:r>
                      <a:endParaRPr lang="ru-RU" sz="2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266700"/>
            <a:ext cx="148589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marL="514350" indent="-514350" algn="just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Улучшить материально-техническую базу по специальностям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07.02.01 Архитектура, 08.02.01 Строительство и эксплуатация зданий и сооружений, 08.02.13 Монтаж и эксплуатация внутренних сантехнических устройств, кондиционирования воздуха и вентиляции, 08.02.09 Монтаж, наладка и эксплуатация электрооборудования промышленных и гражданских зданий, 08.02.14 Эксплуатация и обслуживание многоквартирного дома, 13.02.02 Теплоснабжение и теплотехническое оборудование, 13.02.07 Электроснабжение (по отраслям), 13.02.11 Техническая эксплуатация и обслуживание электрического и электромеханического оборудования (по отраслям), 21.02.19 Землеустройство, 21.02.20 Прикладная геодезия, 38.02.07 Банковское дело, 43.02.16 Туризм и гостеприимство, 54.02.01 Дизайн (по отраслям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algn="just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преподавателей на право проведения Чемпионатов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«Профессионалы» в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 своего региона и на право участия в оценке демонстрационного экзамена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экспертной группе.</a:t>
            </a:r>
          </a:p>
          <a:p>
            <a:pPr marL="514350" indent="-514350" algn="just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проведения демонстрационных экзаменов по ФГОС СПО и повысить уровень знаний обучающихся с помощью применения Демонстрационных экзаменов в рамках ГИА и ПА.</a:t>
            </a:r>
          </a:p>
          <a:p>
            <a:pPr marL="514350" indent="-514350" algn="just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оснащать материальную базу мастерских с помощью участия в грантах по линии «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Профессионалитет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 algn="just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квалификацию преподавателей и мастеров п/о в рамках реализации гранта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40106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1242402"/>
            <a:ext cx="14858999" cy="662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>
              <a:lnSpc>
                <a:spcPts val="462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данные:</a:t>
            </a:r>
          </a:p>
          <a:p>
            <a:pPr marL="272415" lvl="1" algn="ctr">
              <a:lnSpc>
                <a:spcPts val="4620"/>
              </a:lnSpc>
            </a:pPr>
            <a:endParaRPr lang="ru-RU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8215" lvl="1" indent="-685800">
              <a:lnSpc>
                <a:spcPts val="4620"/>
              </a:lnSpc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инновационной и производственной работы</a:t>
            </a:r>
          </a:p>
          <a:p>
            <a:pPr marL="272415" lvl="1">
              <a:lnSpc>
                <a:spcPts val="4620"/>
              </a:lnSpc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>
              <a:lnSpc>
                <a:spcPts val="4620"/>
              </a:lnSpc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Тюрина Марина Николаевна</a:t>
            </a:r>
          </a:p>
          <a:p>
            <a:pPr marL="272415" lvl="1">
              <a:lnSpc>
                <a:spcPts val="4620"/>
              </a:lnSpc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mar.tyurina.1981@mail.ru</a:t>
            </a:r>
          </a:p>
          <a:p>
            <a:pPr marL="272415" lvl="1">
              <a:lnSpc>
                <a:spcPts val="4620"/>
              </a:lnSpc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(8352) 22-38-99</a:t>
            </a:r>
          </a:p>
          <a:p>
            <a:pPr marL="272415" lvl="1">
              <a:lnSpc>
                <a:spcPts val="4620"/>
              </a:lnSpc>
            </a:pPr>
            <a:endParaRPr lang="en-US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15578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204" r="22500" b="5555"/>
          <a:stretch/>
        </p:blipFill>
        <p:spPr>
          <a:xfrm>
            <a:off x="5334000" y="300252"/>
            <a:ext cx="11027031" cy="9715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Овал 3"/>
          <p:cNvSpPr/>
          <p:nvPr/>
        </p:nvSpPr>
        <p:spPr>
          <a:xfrm>
            <a:off x="13487400" y="7048500"/>
            <a:ext cx="2590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81" y="723900"/>
            <a:ext cx="14858999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just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основании Приказа Министерства образования и молодежной политики Чувашской Республики №1917 от 22.12.2022 года «О проведении государственной итоговой аттестации / промежуточной аттестации в форме демонстрационного экзамена в Чувашской Республике в 2023 году»,  в Чебоксарском техникуме строительства и городского хозяйства были 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проведены демонстрационные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экзамены:</a:t>
            </a:r>
          </a:p>
          <a:p>
            <a:pPr marL="958215" lvl="1" indent="-685800" algn="just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декабре 2022 года по 2 компетенциям в 2 группах;</a:t>
            </a:r>
          </a:p>
          <a:p>
            <a:pPr marL="958215" lvl="1" indent="-685800" algn="just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июне 2023 года были проведены демонстрационные экзамены по 12 компетенциям в 29 группах.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9047" y="342900"/>
            <a:ext cx="14745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рамках промежуточной аттестации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1668"/>
              </p:ext>
            </p:extLst>
          </p:nvPr>
        </p:nvGraphicFramePr>
        <p:xfrm>
          <a:off x="3354034" y="2095500"/>
          <a:ext cx="14660606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1411">
                  <a:extLst>
                    <a:ext uri="{9D8B030D-6E8A-4147-A177-3AD203B41FA5}">
                      <a16:colId xmlns="" xmlns:a16="http://schemas.microsoft.com/office/drawing/2014/main" val="1775780203"/>
                    </a:ext>
                  </a:extLst>
                </a:gridCol>
                <a:gridCol w="11073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72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Мо31-20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Р41-19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С23-21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Облицовка плиткой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С25-21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Облицовка плиткой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С21-21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С22-21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С24-21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С16у-22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Кирпичная кладка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1408707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С17у-22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Кирпичная кладка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013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879" y="86502"/>
            <a:ext cx="148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рамках промежуточной аттестации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88539"/>
              </p:ext>
            </p:extLst>
          </p:nvPr>
        </p:nvGraphicFramePr>
        <p:xfrm>
          <a:off x="3269048" y="1562100"/>
          <a:ext cx="14760830" cy="777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623">
                  <a:extLst>
                    <a:ext uri="{9D8B030D-6E8A-4147-A177-3AD203B41FA5}">
                      <a16:colId xmlns="" xmlns:a16="http://schemas.microsoft.com/office/drawing/2014/main" val="281384078"/>
                    </a:ext>
                  </a:extLst>
                </a:gridCol>
                <a:gridCol w="2647783">
                  <a:extLst>
                    <a:ext uri="{9D8B030D-6E8A-4147-A177-3AD203B41FA5}">
                      <a16:colId xmlns="" xmlns:a16="http://schemas.microsoft.com/office/drawing/2014/main" val="703489387"/>
                    </a:ext>
                  </a:extLst>
                </a:gridCol>
                <a:gridCol w="771651">
                  <a:extLst>
                    <a:ext uri="{9D8B030D-6E8A-4147-A177-3AD203B41FA5}">
                      <a16:colId xmlns="" xmlns:a16="http://schemas.microsoft.com/office/drawing/2014/main" val="3345193215"/>
                    </a:ext>
                  </a:extLst>
                </a:gridCol>
                <a:gridCol w="1845453">
                  <a:extLst>
                    <a:ext uri="{9D8B030D-6E8A-4147-A177-3AD203B41FA5}">
                      <a16:colId xmlns="" xmlns:a16="http://schemas.microsoft.com/office/drawing/2014/main" val="2394291465"/>
                    </a:ext>
                  </a:extLst>
                </a:gridCol>
                <a:gridCol w="1205819">
                  <a:extLst>
                    <a:ext uri="{9D8B030D-6E8A-4147-A177-3AD203B41FA5}">
                      <a16:colId xmlns="" xmlns:a16="http://schemas.microsoft.com/office/drawing/2014/main" val="3809491134"/>
                    </a:ext>
                  </a:extLst>
                </a:gridCol>
                <a:gridCol w="1654866">
                  <a:extLst>
                    <a:ext uri="{9D8B030D-6E8A-4147-A177-3AD203B41FA5}">
                      <a16:colId xmlns="" xmlns:a16="http://schemas.microsoft.com/office/drawing/2014/main" val="2761613457"/>
                    </a:ext>
                  </a:extLst>
                </a:gridCol>
                <a:gridCol w="1592573">
                  <a:extLst>
                    <a:ext uri="{9D8B030D-6E8A-4147-A177-3AD203B41FA5}">
                      <a16:colId xmlns="" xmlns:a16="http://schemas.microsoft.com/office/drawing/2014/main" val="2964423779"/>
                    </a:ext>
                  </a:extLst>
                </a:gridCol>
                <a:gridCol w="1230920">
                  <a:extLst>
                    <a:ext uri="{9D8B030D-6E8A-4147-A177-3AD203B41FA5}">
                      <a16:colId xmlns="" xmlns:a16="http://schemas.microsoft.com/office/drawing/2014/main" val="4239726388"/>
                    </a:ext>
                  </a:extLst>
                </a:gridCol>
                <a:gridCol w="1437314">
                  <a:extLst>
                    <a:ext uri="{9D8B030D-6E8A-4147-A177-3AD203B41FA5}">
                      <a16:colId xmlns="" xmlns:a16="http://schemas.microsoft.com/office/drawing/2014/main" val="3023494995"/>
                    </a:ext>
                  </a:extLst>
                </a:gridCol>
                <a:gridCol w="1800828">
                  <a:extLst>
                    <a:ext uri="{9D8B030D-6E8A-4147-A177-3AD203B41FA5}">
                      <a16:colId xmlns="" xmlns:a16="http://schemas.microsoft.com/office/drawing/2014/main" val="3906355387"/>
                    </a:ext>
                  </a:extLst>
                </a:gridCol>
              </a:tblGrid>
              <a:tr h="1724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1810248513"/>
                  </a:ext>
                </a:extLst>
              </a:tr>
              <a:tr h="121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и декоративные работы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1.4-2022-2024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№36078 от 11.05.2022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Мо31-20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26.06.2022 – 27.06.2022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3070494478"/>
                  </a:ext>
                </a:extLst>
              </a:tr>
              <a:tr h="34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1841346534"/>
                  </a:ext>
                </a:extLst>
              </a:tr>
              <a:tr h="137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№46516 от 21.11.2022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Р41-19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22.12.2022 – 27.12.2022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- 3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863343144"/>
                  </a:ext>
                </a:extLst>
              </a:tr>
              <a:tr h="34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2614590581"/>
                  </a:ext>
                </a:extLst>
              </a:tr>
              <a:tr h="137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техникуму за декабрь: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- 24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- 18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- 2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2652285664"/>
                  </a:ext>
                </a:extLst>
              </a:tr>
              <a:tr h="137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техникуму за 2022 год: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- 145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- 174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- 2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5" marR="56005" marT="0" marB="0"/>
                </a:tc>
                <a:extLst>
                  <a:ext uri="{0D108BD9-81ED-4DB2-BD59-A6C34878D82A}">
                    <a16:rowId xmlns="" xmlns:a16="http://schemas.microsoft.com/office/drawing/2014/main" val="232229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1914" y="266700"/>
            <a:ext cx="148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рамках промежуточной аттестации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4279"/>
              </p:ext>
            </p:extLst>
          </p:nvPr>
        </p:nvGraphicFramePr>
        <p:xfrm>
          <a:off x="3341914" y="1660073"/>
          <a:ext cx="14554789" cy="7979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515">
                  <a:extLst>
                    <a:ext uri="{9D8B030D-6E8A-4147-A177-3AD203B41FA5}">
                      <a16:colId xmlns="" xmlns:a16="http://schemas.microsoft.com/office/drawing/2014/main" val="2932099552"/>
                    </a:ext>
                  </a:extLst>
                </a:gridCol>
                <a:gridCol w="2554830">
                  <a:extLst>
                    <a:ext uri="{9D8B030D-6E8A-4147-A177-3AD203B41FA5}">
                      <a16:colId xmlns="" xmlns:a16="http://schemas.microsoft.com/office/drawing/2014/main" val="1424868133"/>
                    </a:ext>
                  </a:extLst>
                </a:gridCol>
                <a:gridCol w="1238706">
                  <a:extLst>
                    <a:ext uri="{9D8B030D-6E8A-4147-A177-3AD203B41FA5}">
                      <a16:colId xmlns="" xmlns:a16="http://schemas.microsoft.com/office/drawing/2014/main" val="3215948285"/>
                    </a:ext>
                  </a:extLst>
                </a:gridCol>
                <a:gridCol w="2322573">
                  <a:extLst>
                    <a:ext uri="{9D8B030D-6E8A-4147-A177-3AD203B41FA5}">
                      <a16:colId xmlns="" xmlns:a16="http://schemas.microsoft.com/office/drawing/2014/main" val="609010616"/>
                    </a:ext>
                  </a:extLst>
                </a:gridCol>
                <a:gridCol w="1083867">
                  <a:extLst>
                    <a:ext uri="{9D8B030D-6E8A-4147-A177-3AD203B41FA5}">
                      <a16:colId xmlns="" xmlns:a16="http://schemas.microsoft.com/office/drawing/2014/main" val="4190057566"/>
                    </a:ext>
                  </a:extLst>
                </a:gridCol>
                <a:gridCol w="1393544">
                  <a:extLst>
                    <a:ext uri="{9D8B030D-6E8A-4147-A177-3AD203B41FA5}">
                      <a16:colId xmlns="" xmlns:a16="http://schemas.microsoft.com/office/drawing/2014/main" val="2487725873"/>
                    </a:ext>
                  </a:extLst>
                </a:gridCol>
                <a:gridCol w="851610">
                  <a:extLst>
                    <a:ext uri="{9D8B030D-6E8A-4147-A177-3AD203B41FA5}">
                      <a16:colId xmlns="" xmlns:a16="http://schemas.microsoft.com/office/drawing/2014/main" val="3377196324"/>
                    </a:ext>
                  </a:extLst>
                </a:gridCol>
                <a:gridCol w="1161286">
                  <a:extLst>
                    <a:ext uri="{9D8B030D-6E8A-4147-A177-3AD203B41FA5}">
                      <a16:colId xmlns="" xmlns:a16="http://schemas.microsoft.com/office/drawing/2014/main" val="570264702"/>
                    </a:ext>
                  </a:extLst>
                </a:gridCol>
                <a:gridCol w="1548382">
                  <a:extLst>
                    <a:ext uri="{9D8B030D-6E8A-4147-A177-3AD203B41FA5}">
                      <a16:colId xmlns="" xmlns:a16="http://schemas.microsoft.com/office/drawing/2014/main" val="1426356300"/>
                    </a:ext>
                  </a:extLst>
                </a:gridCol>
                <a:gridCol w="1935476">
                  <a:extLst>
                    <a:ext uri="{9D8B030D-6E8A-4147-A177-3AD203B41FA5}">
                      <a16:colId xmlns="" xmlns:a16="http://schemas.microsoft.com/office/drawing/2014/main" val="3437888393"/>
                    </a:ext>
                  </a:extLst>
                </a:gridCol>
              </a:tblGrid>
              <a:tr h="1483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4165427657"/>
                  </a:ext>
                </a:extLst>
              </a:tr>
              <a:tr h="8820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Облицовка плиткой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209438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С23-21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.06.2023 – 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- 11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- 14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2062579087"/>
                  </a:ext>
                </a:extLst>
              </a:tr>
              <a:tr h="118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Облицовка плиткой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209481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С25-21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.06.2023 – 28.06.2023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- 20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2259319537"/>
                  </a:ext>
                </a:extLst>
              </a:tr>
              <a:tr h="1182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- 34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3048620074"/>
                  </a:ext>
                </a:extLst>
              </a:tr>
              <a:tr h="88208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и декоративные работы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5-2022-2024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209414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С21-21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19.06.2023 – 23.06.2023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- 14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2114846284"/>
                  </a:ext>
                </a:extLst>
              </a:tr>
              <a:tr h="118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и декоративные работы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5-2022-2024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209426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С22-21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23.06.2023 – 27.06.2023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- 3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- 19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- 1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1779881184"/>
                  </a:ext>
                </a:extLst>
              </a:tr>
              <a:tr h="118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и декоративные работы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5-2022-2024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209450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С24-21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08.06.2023 – 13.06.2023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- 3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4,08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162511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9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1" y="272452"/>
            <a:ext cx="148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Группы, сдавшие демонстрационный экзамен в рамках промежуточной аттестации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52126"/>
              </p:ext>
            </p:extLst>
          </p:nvPr>
        </p:nvGraphicFramePr>
        <p:xfrm>
          <a:off x="3429001" y="1845578"/>
          <a:ext cx="14477999" cy="7407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76">
                  <a:extLst>
                    <a:ext uri="{9D8B030D-6E8A-4147-A177-3AD203B41FA5}">
                      <a16:colId xmlns="" xmlns:a16="http://schemas.microsoft.com/office/drawing/2014/main" val="1582069625"/>
                    </a:ext>
                  </a:extLst>
                </a:gridCol>
                <a:gridCol w="2426043">
                  <a:extLst>
                    <a:ext uri="{9D8B030D-6E8A-4147-A177-3AD203B41FA5}">
                      <a16:colId xmlns="" xmlns:a16="http://schemas.microsoft.com/office/drawing/2014/main" val="4202045709"/>
                    </a:ext>
                  </a:extLst>
                </a:gridCol>
                <a:gridCol w="1252151">
                  <a:extLst>
                    <a:ext uri="{9D8B030D-6E8A-4147-A177-3AD203B41FA5}">
                      <a16:colId xmlns="" xmlns:a16="http://schemas.microsoft.com/office/drawing/2014/main" val="318796452"/>
                    </a:ext>
                  </a:extLst>
                </a:gridCol>
                <a:gridCol w="1721708">
                  <a:extLst>
                    <a:ext uri="{9D8B030D-6E8A-4147-A177-3AD203B41FA5}">
                      <a16:colId xmlns="" xmlns:a16="http://schemas.microsoft.com/office/drawing/2014/main" val="4249040238"/>
                    </a:ext>
                  </a:extLst>
                </a:gridCol>
                <a:gridCol w="1173892">
                  <a:extLst>
                    <a:ext uri="{9D8B030D-6E8A-4147-A177-3AD203B41FA5}">
                      <a16:colId xmlns="" xmlns:a16="http://schemas.microsoft.com/office/drawing/2014/main" val="987500475"/>
                    </a:ext>
                  </a:extLst>
                </a:gridCol>
                <a:gridCol w="1721707">
                  <a:extLst>
                    <a:ext uri="{9D8B030D-6E8A-4147-A177-3AD203B41FA5}">
                      <a16:colId xmlns="" xmlns:a16="http://schemas.microsoft.com/office/drawing/2014/main" val="1590323235"/>
                    </a:ext>
                  </a:extLst>
                </a:gridCol>
                <a:gridCol w="1095632">
                  <a:extLst>
                    <a:ext uri="{9D8B030D-6E8A-4147-A177-3AD203B41FA5}">
                      <a16:colId xmlns="" xmlns:a16="http://schemas.microsoft.com/office/drawing/2014/main" val="2385307547"/>
                    </a:ext>
                  </a:extLst>
                </a:gridCol>
                <a:gridCol w="1252151">
                  <a:extLst>
                    <a:ext uri="{9D8B030D-6E8A-4147-A177-3AD203B41FA5}">
                      <a16:colId xmlns="" xmlns:a16="http://schemas.microsoft.com/office/drawing/2014/main" val="625559265"/>
                    </a:ext>
                  </a:extLst>
                </a:gridCol>
                <a:gridCol w="1151240">
                  <a:extLst>
                    <a:ext uri="{9D8B030D-6E8A-4147-A177-3AD203B41FA5}">
                      <a16:colId xmlns="" xmlns:a16="http://schemas.microsoft.com/office/drawing/2014/main" val="2946693713"/>
                    </a:ext>
                  </a:extLst>
                </a:gridCol>
                <a:gridCol w="2057399">
                  <a:extLst>
                    <a:ext uri="{9D8B030D-6E8A-4147-A177-3AD203B41FA5}">
                      <a16:colId xmlns="" xmlns:a16="http://schemas.microsoft.com/office/drawing/2014/main" val="651358284"/>
                    </a:ext>
                  </a:extLst>
                </a:gridCol>
              </a:tblGrid>
              <a:tr h="1309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компетенций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аттестат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выдачи, начала и окончания ДЭ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 по выбранному КОД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3184496057"/>
                  </a:ext>
                </a:extLst>
              </a:tr>
              <a:tr h="18376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Кирпичная кладка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1.1-2022-2024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№32482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209501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С16у-22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19.06.2023 – 22.06.2023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- 17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- 4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не явился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1504309158"/>
                  </a:ext>
                </a:extLst>
              </a:tr>
              <a:tr h="1573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Кирпичная кладка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-2022-2024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209509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С17у-22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25.06.2023 – 28.06.2023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- 5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4263213682"/>
                  </a:ext>
                </a:extLst>
              </a:tr>
              <a:tr h="2366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- 22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- 16 чел.,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- 5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не явился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 – 4,41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2" marR="21432" marT="0" marB="0"/>
                </a:tc>
                <a:extLst>
                  <a:ext uri="{0D108BD9-81ED-4DB2-BD59-A6C34878D82A}">
                    <a16:rowId xmlns="" xmlns:a16="http://schemas.microsoft.com/office/drawing/2014/main" val="2917816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3144</Words>
  <Application>Microsoft Office PowerPoint</Application>
  <PresentationFormat>Произвольный</PresentationFormat>
  <Paragraphs>1015</Paragraphs>
  <Slides>37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Montserrat Semi-Bold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занятости населения г. Чебоксары</dc:title>
  <dc:creator>Кириллова Елена Юрьевна</dc:creator>
  <cp:lastModifiedBy>Тюрина Марина Николаевна</cp:lastModifiedBy>
  <cp:revision>115</cp:revision>
  <cp:lastPrinted>2023-07-03T15:28:18Z</cp:lastPrinted>
  <dcterms:created xsi:type="dcterms:W3CDTF">2006-08-16T00:00:00Z</dcterms:created>
  <dcterms:modified xsi:type="dcterms:W3CDTF">2023-07-03T15:29:41Z</dcterms:modified>
  <dc:identifier>DADkf8UpjxU</dc:identifier>
</cp:coreProperties>
</file>