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6666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1">
                <a:solidFill>
                  <a:srgbClr val="3333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6666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6666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19137" y="3414712"/>
            <a:ext cx="180975" cy="344487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3414712"/>
            <a:ext cx="350837" cy="3444875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52425" y="3414712"/>
            <a:ext cx="366712" cy="3444875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00112" y="3428936"/>
            <a:ext cx="323850" cy="3430651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52425" y="4184650"/>
            <a:ext cx="544512" cy="1025525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52425" y="4616450"/>
            <a:ext cx="544512" cy="1022350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52425" y="5024374"/>
            <a:ext cx="544512" cy="1022413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352425" y="5429250"/>
            <a:ext cx="544512" cy="1023937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352425" y="5837237"/>
            <a:ext cx="544512" cy="1020760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482055" y="6242050"/>
            <a:ext cx="414881" cy="615948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352425" y="3756025"/>
            <a:ext cx="544512" cy="1022350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352425" y="3414776"/>
            <a:ext cx="547687" cy="911225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719137" y="0"/>
            <a:ext cx="180975" cy="3440176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0" y="0"/>
            <a:ext cx="350837" cy="3440176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352425" y="0"/>
            <a:ext cx="366712" cy="3440176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900112" y="0"/>
            <a:ext cx="323850" cy="3440176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352425" y="789050"/>
            <a:ext cx="544512" cy="1023874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352425" y="1196974"/>
            <a:ext cx="544512" cy="1022350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352425" y="1603374"/>
            <a:ext cx="544512" cy="1022350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352425" y="2009775"/>
            <a:ext cx="544512" cy="1023874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352425" y="2416175"/>
            <a:ext cx="544512" cy="1025525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823119" y="6632575"/>
            <a:ext cx="76889" cy="225423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352425" y="335026"/>
            <a:ext cx="544512" cy="1023874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352425" y="0"/>
            <a:ext cx="547687" cy="904875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355600" y="0"/>
            <a:ext cx="238711" cy="455549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352425" y="2851150"/>
            <a:ext cx="544512" cy="1023874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1223962" y="0"/>
            <a:ext cx="333375" cy="6856476"/>
          </a:xfrm>
          <a:prstGeom prst="rect">
            <a:avLst/>
          </a:prstGeom>
        </p:spPr>
      </p:pic>
      <p:sp>
        <p:nvSpPr>
          <p:cNvPr id="43" name="bg object 43"/>
          <p:cNvSpPr/>
          <p:nvPr/>
        </p:nvSpPr>
        <p:spPr>
          <a:xfrm>
            <a:off x="214312" y="0"/>
            <a:ext cx="809625" cy="6856730"/>
          </a:xfrm>
          <a:custGeom>
            <a:avLst/>
            <a:gdLst/>
            <a:ahLst/>
            <a:cxnLst/>
            <a:rect l="l" t="t" r="r" b="b"/>
            <a:pathLst>
              <a:path w="809625" h="6856730">
                <a:moveTo>
                  <a:pt x="0" y="0"/>
                </a:moveTo>
                <a:lnTo>
                  <a:pt x="0" y="6856412"/>
                </a:lnTo>
              </a:path>
              <a:path w="809625" h="6856730">
                <a:moveTo>
                  <a:pt x="809625" y="0"/>
                </a:moveTo>
                <a:lnTo>
                  <a:pt x="809625" y="6856412"/>
                </a:lnTo>
              </a:path>
            </a:pathLst>
          </a:custGeom>
          <a:ln w="12700">
            <a:solidFill>
              <a:srgbClr val="66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9339" y="285953"/>
            <a:ext cx="8545321" cy="1002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6666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79880" y="3012033"/>
            <a:ext cx="7332980" cy="3013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1">
                <a:solidFill>
                  <a:srgbClr val="3333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7004" y="566115"/>
            <a:ext cx="47053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u="heavy" dirty="0" err="1">
                <a:uFill>
                  <a:solidFill>
                    <a:srgbClr val="666699"/>
                  </a:solidFill>
                </a:uFill>
                <a:latin typeface="Times New Roman"/>
                <a:cs typeface="Times New Roman"/>
              </a:rPr>
              <a:t>Специальность</a:t>
            </a:r>
            <a:r>
              <a:rPr sz="3600" b="0" u="heavy" spc="-105" dirty="0">
                <a:uFill>
                  <a:solidFill>
                    <a:srgbClr val="6666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b="0" u="heavy" dirty="0" smtClean="0">
                <a:uFill>
                  <a:solidFill>
                    <a:srgbClr val="666699"/>
                  </a:solidFill>
                </a:uFill>
                <a:latin typeface="Times New Roman"/>
                <a:cs typeface="Times New Roman"/>
              </a:rPr>
              <a:t>21.02.</a:t>
            </a:r>
            <a:r>
              <a:rPr lang="ru-RU" sz="3600" b="0" u="heavy" dirty="0" smtClean="0">
                <a:uFill>
                  <a:solidFill>
                    <a:srgbClr val="666699"/>
                  </a:solidFill>
                </a:uFill>
                <a:latin typeface="Times New Roman"/>
                <a:cs typeface="Times New Roman"/>
              </a:rPr>
              <a:t>20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64435" y="1577467"/>
            <a:ext cx="5541010" cy="23952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i="1" dirty="0">
                <a:solidFill>
                  <a:srgbClr val="666699"/>
                </a:solidFill>
                <a:latin typeface="Arial"/>
                <a:cs typeface="Arial"/>
              </a:rPr>
              <a:t>Прикладная</a:t>
            </a:r>
            <a:r>
              <a:rPr sz="4000" b="1" i="1" spc="-60" dirty="0">
                <a:solidFill>
                  <a:srgbClr val="666699"/>
                </a:solidFill>
                <a:latin typeface="Arial"/>
                <a:cs typeface="Arial"/>
              </a:rPr>
              <a:t> </a:t>
            </a:r>
            <a:r>
              <a:rPr sz="4000" b="1" i="1" spc="-10" dirty="0">
                <a:solidFill>
                  <a:srgbClr val="666699"/>
                </a:solidFill>
                <a:latin typeface="Arial"/>
                <a:cs typeface="Arial"/>
              </a:rPr>
              <a:t>геодезия</a:t>
            </a:r>
            <a:endParaRPr sz="4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5000">
              <a:latin typeface="Arial"/>
              <a:cs typeface="Arial"/>
            </a:endParaRPr>
          </a:p>
          <a:p>
            <a:pPr marL="996950" marR="1173480" indent="211454">
              <a:lnSpc>
                <a:spcPct val="120000"/>
              </a:lnSpc>
              <a:spcBef>
                <a:spcPts val="5"/>
              </a:spcBef>
            </a:pPr>
            <a:r>
              <a:rPr sz="2800" b="1" i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Arial"/>
                <a:cs typeface="Arial"/>
              </a:rPr>
              <a:t>Квалификация</a:t>
            </a:r>
            <a:r>
              <a:rPr sz="2800" b="1" i="1" u="heavy" spc="20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Arial"/>
                <a:cs typeface="Arial"/>
              </a:rPr>
              <a:t> </a:t>
            </a:r>
            <a:r>
              <a:rPr sz="2800" b="1" i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Arial"/>
                <a:cs typeface="Arial"/>
              </a:rPr>
              <a:t>– </a:t>
            </a:r>
            <a:r>
              <a:rPr sz="2800" b="1" i="1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2800" b="1" i="1" u="heavy" spc="-4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Arial"/>
                <a:cs typeface="Arial"/>
              </a:rPr>
              <a:t>т</a:t>
            </a:r>
            <a:r>
              <a:rPr sz="2800" b="1" i="1" u="heavy" spc="-40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Arial"/>
                <a:cs typeface="Arial"/>
              </a:rPr>
              <a:t>е</a:t>
            </a:r>
            <a:r>
              <a:rPr sz="2800" b="1" i="1" u="heavy" spc="-10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Arial"/>
                <a:cs typeface="Arial"/>
              </a:rPr>
              <a:t>х</a:t>
            </a:r>
            <a:r>
              <a:rPr sz="2800" b="1" i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Arial"/>
                <a:cs typeface="Arial"/>
              </a:rPr>
              <a:t>н</a:t>
            </a:r>
            <a:r>
              <a:rPr sz="2800" b="1" i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Arial"/>
                <a:cs typeface="Arial"/>
              </a:rPr>
              <a:t>и</a:t>
            </a:r>
            <a:r>
              <a:rPr sz="2800" b="1" i="1" u="heavy" spc="-10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Arial"/>
                <a:cs typeface="Arial"/>
              </a:rPr>
              <a:t>к</a:t>
            </a:r>
            <a:r>
              <a:rPr sz="2800" b="1" i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Arial"/>
                <a:cs typeface="Arial"/>
              </a:rPr>
              <a:t>-</a:t>
            </a:r>
            <a:r>
              <a:rPr sz="2800" b="1" i="1" u="heavy" spc="-8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Arial"/>
                <a:cs typeface="Arial"/>
              </a:rPr>
              <a:t>г</a:t>
            </a:r>
            <a:r>
              <a:rPr sz="2800" b="1" i="1" u="heavy" spc="30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Arial"/>
                <a:cs typeface="Arial"/>
              </a:rPr>
              <a:t>е</a:t>
            </a:r>
            <a:r>
              <a:rPr sz="2800" b="1" i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Arial"/>
                <a:cs typeface="Arial"/>
              </a:rPr>
              <a:t>одези</a:t>
            </a:r>
            <a:r>
              <a:rPr sz="2800" b="1" i="1" u="heavy" spc="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Arial"/>
                <a:cs typeface="Arial"/>
              </a:rPr>
              <a:t>с</a:t>
            </a:r>
            <a:r>
              <a:rPr sz="2800" b="1" i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Arial"/>
                <a:cs typeface="Arial"/>
              </a:rPr>
              <a:t>т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81883" y="4741926"/>
            <a:ext cx="30295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333300"/>
                </a:solidFill>
                <a:latin typeface="Arial"/>
                <a:cs typeface="Arial"/>
              </a:rPr>
              <a:t>Срок</a:t>
            </a:r>
            <a:r>
              <a:rPr sz="2000" b="1" spc="-35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333300"/>
                </a:solidFill>
                <a:latin typeface="Arial"/>
                <a:cs typeface="Arial"/>
              </a:rPr>
              <a:t>обучения</a:t>
            </a:r>
            <a:r>
              <a:rPr sz="2000" b="1" spc="-5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333300"/>
                </a:solidFill>
                <a:latin typeface="Arial"/>
                <a:cs typeface="Arial"/>
              </a:rPr>
              <a:t>–</a:t>
            </a:r>
            <a:r>
              <a:rPr sz="2000" b="1" spc="-15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2000" b="1" spc="-30" dirty="0">
                <a:solidFill>
                  <a:srgbClr val="333300"/>
                </a:solidFill>
                <a:latin typeface="Arial"/>
                <a:cs typeface="Arial"/>
              </a:rPr>
              <a:t>3г.10м.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7683" y="153415"/>
            <a:ext cx="5730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Профессиональные</a:t>
            </a:r>
            <a:r>
              <a:rPr sz="3600" spc="-90" dirty="0"/>
              <a:t> </a:t>
            </a:r>
            <a:r>
              <a:rPr sz="3600" spc="-5" dirty="0"/>
              <a:t>модули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482978" y="821563"/>
            <a:ext cx="7370445" cy="553212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55600" marR="5715" indent="-342900">
              <a:lnSpc>
                <a:spcPts val="1340"/>
              </a:lnSpc>
              <a:spcBef>
                <a:spcPts val="430"/>
              </a:spcBef>
              <a:tabLst>
                <a:tab pos="678180" algn="l"/>
                <a:tab pos="1829435" algn="l"/>
                <a:tab pos="2420620" algn="l"/>
                <a:tab pos="2748280" algn="l"/>
                <a:tab pos="3644900" algn="l"/>
                <a:tab pos="4973955" algn="l"/>
                <a:tab pos="6122670" algn="l"/>
                <a:tab pos="6688455" algn="l"/>
                <a:tab pos="6926580" algn="l"/>
              </a:tabLst>
            </a:pPr>
            <a:r>
              <a:rPr sz="1400" b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П</a:t>
            </a:r>
            <a:r>
              <a:rPr sz="1400" b="1" u="heavy" spc="-10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М</a:t>
            </a:r>
            <a:r>
              <a:rPr sz="1400" b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.</a:t>
            </a:r>
            <a:r>
              <a:rPr sz="1400" b="1" u="heavy" spc="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0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1	В</a:t>
            </a:r>
            <a:r>
              <a:rPr sz="1400" b="1" u="heavy" spc="-10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ы</a:t>
            </a:r>
            <a:r>
              <a:rPr sz="1400" b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п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ол</a:t>
            </a:r>
            <a:r>
              <a:rPr sz="1400" b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н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ен</a:t>
            </a:r>
            <a:r>
              <a:rPr sz="1400" b="1" u="heavy" spc="-10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и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е	</a:t>
            </a:r>
            <a:r>
              <a:rPr sz="1400" b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р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аб</a:t>
            </a:r>
            <a:r>
              <a:rPr sz="1400" b="1" u="heavy" spc="-10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о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т	</a:t>
            </a:r>
            <a:r>
              <a:rPr sz="1400" b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п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о	с</a:t>
            </a:r>
            <a:r>
              <a:rPr sz="1400" b="1" u="heavy" spc="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о</a:t>
            </a:r>
            <a:r>
              <a:rPr sz="1400" b="1" u="heavy" spc="-1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з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данию	</a:t>
            </a:r>
            <a:r>
              <a:rPr sz="1400" b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ге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оде</a:t>
            </a:r>
            <a:r>
              <a:rPr sz="1400" b="1" u="heavy" spc="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з</a:t>
            </a:r>
            <a:r>
              <a:rPr sz="1400" b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и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ческ</a:t>
            </a:r>
            <a:r>
              <a:rPr sz="1400" b="1" u="heavy" spc="-10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и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х,	</a:t>
            </a:r>
            <a:r>
              <a:rPr sz="1400" b="1" u="heavy" spc="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н</a:t>
            </a:r>
            <a:r>
              <a:rPr sz="1400" b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ивелир</a:t>
            </a:r>
            <a:r>
              <a:rPr sz="1400" b="1" u="heavy" spc="-10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н</a:t>
            </a:r>
            <a:r>
              <a:rPr sz="1400" b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ы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х	се</a:t>
            </a:r>
            <a:r>
              <a:rPr sz="1400" b="1" u="heavy" spc="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т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ей	и	се</a:t>
            </a:r>
            <a:r>
              <a:rPr sz="1400" b="1" u="heavy" spc="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т</a:t>
            </a:r>
            <a:r>
              <a:rPr sz="1400" b="1" u="heavy" spc="10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е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й </a:t>
            </a:r>
            <a:r>
              <a:rPr sz="1400" b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специального</a:t>
            </a:r>
            <a:r>
              <a:rPr sz="1400" b="1" u="heavy" spc="-10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назначения</a:t>
            </a:r>
            <a:endParaRPr sz="1400">
              <a:latin typeface="Times New Roman"/>
              <a:cs typeface="Times New Roman"/>
            </a:endParaRPr>
          </a:p>
          <a:p>
            <a:pPr marL="355600" marR="6985" indent="-342900">
              <a:lnSpc>
                <a:spcPts val="1340"/>
              </a:lnSpc>
              <a:spcBef>
                <a:spcPts val="345"/>
              </a:spcBef>
              <a:buClr>
                <a:srgbClr val="000000"/>
              </a:buClr>
              <a:buSzPct val="78571"/>
              <a:buFont typeface="Wingdings"/>
              <a:buChar char=""/>
              <a:tabLst>
                <a:tab pos="354965" algn="l"/>
                <a:tab pos="355600" algn="l"/>
                <a:tab pos="1334135" algn="l"/>
                <a:tab pos="2554605" algn="l"/>
                <a:tab pos="3463290" algn="l"/>
                <a:tab pos="3844290" algn="l"/>
                <a:tab pos="4907915" algn="l"/>
                <a:tab pos="5874385" algn="l"/>
                <a:tab pos="6094095" algn="l"/>
                <a:tab pos="6718934" algn="l"/>
              </a:tabLst>
            </a:pPr>
            <a:r>
              <a:rPr sz="1400" b="1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МДК.</a:t>
            </a:r>
            <a:r>
              <a:rPr sz="1400" b="1" i="1" spc="5" dirty="0">
                <a:solidFill>
                  <a:srgbClr val="333300"/>
                </a:solidFill>
                <a:latin typeface="Times New Roman"/>
                <a:cs typeface="Times New Roman"/>
              </a:rPr>
              <a:t>01</a:t>
            </a:r>
            <a:r>
              <a:rPr sz="1400" b="1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.</a:t>
            </a:r>
            <a:r>
              <a:rPr sz="1400" b="1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0</a:t>
            </a:r>
            <a:r>
              <a:rPr sz="1400" b="1" i="1" dirty="0">
                <a:solidFill>
                  <a:srgbClr val="333300"/>
                </a:solidFill>
                <a:latin typeface="Times New Roman"/>
                <a:cs typeface="Times New Roman"/>
              </a:rPr>
              <a:t>1	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Г</a:t>
            </a:r>
            <a:r>
              <a:rPr sz="1400" i="1" spc="-15" dirty="0">
                <a:solidFill>
                  <a:srgbClr val="333300"/>
                </a:solidFill>
                <a:latin typeface="Times New Roman"/>
                <a:cs typeface="Times New Roman"/>
              </a:rPr>
              <a:t>е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оде</a:t>
            </a:r>
            <a:r>
              <a:rPr sz="14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з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и</a:t>
            </a:r>
            <a:r>
              <a:rPr sz="14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че</a:t>
            </a:r>
            <a:r>
              <a:rPr sz="14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ск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ие	и</a:t>
            </a:r>
            <a:r>
              <a:rPr sz="14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з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ме</a:t>
            </a:r>
            <a:r>
              <a:rPr sz="14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р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е</a:t>
            </a:r>
            <a:r>
              <a:rPr sz="1400" i="1" spc="-15" dirty="0">
                <a:solidFill>
                  <a:srgbClr val="333300"/>
                </a:solidFill>
                <a:latin typeface="Times New Roman"/>
                <a:cs typeface="Times New Roman"/>
              </a:rPr>
              <a:t>н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ия	для	определения	коо</a:t>
            </a:r>
            <a:r>
              <a:rPr sz="14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р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ди</a:t>
            </a:r>
            <a:r>
              <a:rPr sz="14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н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ат	и	</a:t>
            </a:r>
            <a:r>
              <a:rPr sz="14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выс</a:t>
            </a:r>
            <a:r>
              <a:rPr sz="14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о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т	пунктов  геодезических</a:t>
            </a:r>
            <a:r>
              <a:rPr sz="1400" i="1" spc="-4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сетей и сетей специального</a:t>
            </a:r>
            <a:r>
              <a:rPr sz="1400" i="1" spc="-3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назначения</a:t>
            </a:r>
            <a:endParaRPr sz="14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1340"/>
              </a:lnSpc>
              <a:spcBef>
                <a:spcPts val="345"/>
              </a:spcBef>
              <a:buClr>
                <a:srgbClr val="000000"/>
              </a:buClr>
              <a:buSzPct val="78571"/>
              <a:buFont typeface="Wingdings"/>
              <a:buChar char=""/>
              <a:tabLst>
                <a:tab pos="354965" algn="l"/>
                <a:tab pos="355600" algn="l"/>
              </a:tabLst>
            </a:pPr>
            <a:r>
              <a:rPr sz="1400" b="1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МДК.01.02</a:t>
            </a:r>
            <a:r>
              <a:rPr sz="1400" b="1" i="1" spc="20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Методы</a:t>
            </a:r>
            <a:r>
              <a:rPr sz="1400" i="1" spc="19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математической</a:t>
            </a:r>
            <a:r>
              <a:rPr sz="1400" i="1" spc="21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обработки</a:t>
            </a:r>
            <a:r>
              <a:rPr sz="1400" i="1" spc="19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результатов</a:t>
            </a:r>
            <a:r>
              <a:rPr sz="1400" i="1" spc="204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полевых</a:t>
            </a:r>
            <a:r>
              <a:rPr sz="1400" i="1" spc="19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геодезических </a:t>
            </a:r>
            <a:r>
              <a:rPr sz="1400" i="1" spc="-33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измерений</a:t>
            </a:r>
            <a:r>
              <a:rPr sz="1400" i="1" spc="-4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и</a:t>
            </a:r>
            <a:r>
              <a:rPr sz="14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оценка</a:t>
            </a:r>
            <a:r>
              <a:rPr sz="1400" i="1" spc="-1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их</a:t>
            </a:r>
            <a:r>
              <a:rPr sz="14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 точности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har char=""/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ПМ.02</a:t>
            </a:r>
            <a:r>
              <a:rPr sz="1400" b="1" u="heavy" spc="-20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Выполнение</a:t>
            </a:r>
            <a:r>
              <a:rPr sz="1400" b="1" u="heavy" spc="40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топографических</a:t>
            </a:r>
            <a:r>
              <a:rPr sz="1400" b="1" u="heavy" spc="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съемок,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графического</a:t>
            </a:r>
            <a:r>
              <a:rPr sz="1400" b="1" u="heavy" spc="-1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и</a:t>
            </a:r>
            <a:r>
              <a:rPr sz="1400" b="1" u="heavy" spc="10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цифрового оформления</a:t>
            </a:r>
            <a:r>
              <a:rPr sz="1400" b="1" u="heavy" spc="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их</a:t>
            </a:r>
            <a:r>
              <a:rPr sz="1400" b="1" u="heavy" spc="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результатов</a:t>
            </a:r>
            <a:endParaRPr sz="1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000000"/>
              </a:buClr>
              <a:buSzPct val="78571"/>
              <a:buFont typeface="Wingdings"/>
              <a:buChar char=""/>
              <a:tabLst>
                <a:tab pos="354965" algn="l"/>
                <a:tab pos="355600" algn="l"/>
              </a:tabLst>
            </a:pPr>
            <a:r>
              <a:rPr sz="1400" b="1" i="1" dirty="0">
                <a:solidFill>
                  <a:srgbClr val="333300"/>
                </a:solidFill>
                <a:latin typeface="Times New Roman"/>
                <a:cs typeface="Times New Roman"/>
              </a:rPr>
              <a:t>МДК.02.01</a:t>
            </a:r>
            <a:r>
              <a:rPr sz="1400" b="1" i="1" spc="-4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Технология</a:t>
            </a:r>
            <a:r>
              <a:rPr sz="1400" i="1" spc="-2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топографических</a:t>
            </a:r>
            <a:r>
              <a:rPr sz="1400" i="1" spc="-4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съемок</a:t>
            </a:r>
            <a:endParaRPr sz="1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000000"/>
              </a:buClr>
              <a:buSzPct val="78571"/>
              <a:buFont typeface="Wingdings"/>
              <a:buChar char=""/>
              <a:tabLst>
                <a:tab pos="354965" algn="l"/>
                <a:tab pos="355600" algn="l"/>
              </a:tabLst>
            </a:pPr>
            <a:r>
              <a:rPr sz="1400" b="1" i="1" dirty="0">
                <a:solidFill>
                  <a:srgbClr val="333300"/>
                </a:solidFill>
                <a:latin typeface="Times New Roman"/>
                <a:cs typeface="Times New Roman"/>
              </a:rPr>
              <a:t>МДК.02.02</a:t>
            </a:r>
            <a:r>
              <a:rPr sz="1400" b="1" i="1" spc="-4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Электронные</a:t>
            </a:r>
            <a:r>
              <a:rPr sz="1400" i="1" spc="-1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средства</a:t>
            </a:r>
            <a:r>
              <a:rPr sz="14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и</a:t>
            </a:r>
            <a:r>
              <a:rPr sz="1400" i="1" spc="-1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методы</a:t>
            </a:r>
            <a:r>
              <a:rPr sz="14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геодезических</a:t>
            </a:r>
            <a:r>
              <a:rPr sz="1400" i="1" spc="-3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измерений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"/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ПМ.03</a:t>
            </a:r>
            <a:r>
              <a:rPr sz="1400" b="1" u="heavy" spc="-30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Организация работы</a:t>
            </a:r>
            <a:r>
              <a:rPr sz="1400" b="1" u="heavy" spc="-4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коллектива</a:t>
            </a:r>
            <a:r>
              <a:rPr sz="1400" b="1" u="heavy" spc="-1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исполнителей</a:t>
            </a:r>
            <a:endParaRPr sz="1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000000"/>
              </a:buClr>
              <a:buSzPct val="78571"/>
              <a:buFont typeface="Wingdings"/>
              <a:buChar char=""/>
              <a:tabLst>
                <a:tab pos="354965" algn="l"/>
                <a:tab pos="355600" algn="l"/>
              </a:tabLst>
            </a:pPr>
            <a:r>
              <a:rPr sz="1400" b="1" i="1" dirty="0">
                <a:solidFill>
                  <a:srgbClr val="333300"/>
                </a:solidFill>
                <a:latin typeface="Times New Roman"/>
                <a:cs typeface="Times New Roman"/>
              </a:rPr>
              <a:t>МДК.03.01</a:t>
            </a:r>
            <a:r>
              <a:rPr sz="1400" b="1" i="1" spc="-4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Основы</a:t>
            </a:r>
            <a:r>
              <a:rPr sz="14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управления</a:t>
            </a:r>
            <a:r>
              <a:rPr sz="1400" i="1" spc="-3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персоналом</a:t>
            </a:r>
            <a:r>
              <a:rPr sz="1400" i="1" spc="-5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производственного</a:t>
            </a:r>
            <a:r>
              <a:rPr sz="1400" i="1" spc="-2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подразделения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har char=""/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ПМ.04</a:t>
            </a:r>
            <a:r>
              <a:rPr sz="1400" b="1" u="heavy" spc="-1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Проведение</a:t>
            </a:r>
            <a:r>
              <a:rPr sz="1400" b="1" u="heavy" spc="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работ</a:t>
            </a:r>
            <a:r>
              <a:rPr sz="1400" b="1" u="heavy" spc="-2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по</a:t>
            </a:r>
            <a:r>
              <a:rPr sz="1400" b="1" u="heavy" spc="2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геодезическому </a:t>
            </a:r>
            <a:r>
              <a:rPr sz="1400" b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сопровождению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строительства</a:t>
            </a:r>
            <a:r>
              <a:rPr sz="1400" b="1" u="heavy" spc="-4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и эксплуатации</a:t>
            </a:r>
            <a:r>
              <a:rPr sz="1400" b="1" u="heavy" spc="-1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зданий</a:t>
            </a:r>
            <a:r>
              <a:rPr sz="1400" b="1" u="heavy" spc="10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и</a:t>
            </a:r>
            <a:r>
              <a:rPr sz="1400" b="1" u="heavy" spc="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инженерных</a:t>
            </a:r>
            <a:r>
              <a:rPr sz="1400" b="1" u="heavy" spc="1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сооружений</a:t>
            </a:r>
            <a:endParaRPr sz="1400">
              <a:latin typeface="Times New Roman"/>
              <a:cs typeface="Times New Roman"/>
            </a:endParaRPr>
          </a:p>
          <a:p>
            <a:pPr marL="355600" marR="5715" indent="-342900">
              <a:lnSpc>
                <a:spcPts val="1340"/>
              </a:lnSpc>
              <a:spcBef>
                <a:spcPts val="330"/>
              </a:spcBef>
              <a:buClr>
                <a:srgbClr val="000000"/>
              </a:buClr>
              <a:buSzPct val="78571"/>
              <a:buFont typeface="Wingdings"/>
              <a:buChar char=""/>
              <a:tabLst>
                <a:tab pos="354965" algn="l"/>
                <a:tab pos="355600" algn="l"/>
              </a:tabLst>
            </a:pPr>
            <a:r>
              <a:rPr sz="1400" b="1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МДК.04.01</a:t>
            </a:r>
            <a:r>
              <a:rPr sz="1400" b="1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Геодезическое</a:t>
            </a:r>
            <a:r>
              <a:rPr sz="14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обеспечение</a:t>
            </a:r>
            <a:r>
              <a:rPr sz="14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проектирования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строительства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 и</a:t>
            </a:r>
            <a:r>
              <a:rPr sz="14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эксплуатации </a:t>
            </a:r>
            <a:r>
              <a:rPr sz="1400" i="1" spc="-33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инженерных</a:t>
            </a:r>
            <a:r>
              <a:rPr sz="1400" i="1" spc="-1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сооружений</a:t>
            </a:r>
            <a:endParaRPr sz="1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5"/>
              </a:spcBef>
              <a:buClr>
                <a:srgbClr val="000000"/>
              </a:buClr>
              <a:buSzPct val="78571"/>
              <a:buFont typeface="Wingdings"/>
              <a:buChar char=""/>
              <a:tabLst>
                <a:tab pos="354965" algn="l"/>
                <a:tab pos="355600" algn="l"/>
              </a:tabLst>
            </a:pPr>
            <a:r>
              <a:rPr sz="1400" b="1" i="1" dirty="0">
                <a:solidFill>
                  <a:srgbClr val="333300"/>
                </a:solidFill>
                <a:latin typeface="Times New Roman"/>
                <a:cs typeface="Times New Roman"/>
              </a:rPr>
              <a:t>МДК.04.02</a:t>
            </a:r>
            <a:r>
              <a:rPr sz="1400" b="1" i="1" spc="-3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Проектирование</a:t>
            </a:r>
            <a:r>
              <a:rPr sz="1400" i="1" spc="-3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и</a:t>
            </a:r>
            <a:r>
              <a:rPr sz="14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строительство</a:t>
            </a:r>
            <a:r>
              <a:rPr sz="14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зданий</a:t>
            </a:r>
            <a:r>
              <a:rPr sz="14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и сооружений</a:t>
            </a:r>
            <a:endParaRPr sz="1400">
              <a:latin typeface="Times New Roman"/>
              <a:cs typeface="Times New Roman"/>
            </a:endParaRPr>
          </a:p>
          <a:p>
            <a:pPr marL="355600" indent="-342900">
              <a:lnSpc>
                <a:spcPts val="1510"/>
              </a:lnSpc>
              <a:spcBef>
                <a:spcPts val="5"/>
              </a:spcBef>
              <a:buClr>
                <a:srgbClr val="000000"/>
              </a:buClr>
              <a:buSzPct val="78571"/>
              <a:buFont typeface="Wingdings"/>
              <a:buChar char=""/>
              <a:tabLst>
                <a:tab pos="354965" algn="l"/>
                <a:tab pos="355600" algn="l"/>
              </a:tabLst>
            </a:pPr>
            <a:r>
              <a:rPr sz="1400" b="1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МДК.04.03</a:t>
            </a:r>
            <a:r>
              <a:rPr sz="1400" b="1" i="1" spc="55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Комплекс</a:t>
            </a:r>
            <a:r>
              <a:rPr sz="1400" i="1" spc="55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топографо-геодезических</a:t>
            </a:r>
            <a:r>
              <a:rPr sz="1400" i="1" spc="55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работ</a:t>
            </a:r>
            <a:r>
              <a:rPr sz="1400" i="1" spc="54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при</a:t>
            </a:r>
            <a:r>
              <a:rPr sz="1400" i="1" spc="54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инженерных</a:t>
            </a:r>
            <a:r>
              <a:rPr sz="1400" i="1" spc="55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изысканиях</a:t>
            </a:r>
            <a:r>
              <a:rPr sz="1400" i="1" spc="55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в</a:t>
            </a:r>
            <a:endParaRPr sz="1400">
              <a:latin typeface="Times New Roman"/>
              <a:cs typeface="Times New Roman"/>
            </a:endParaRPr>
          </a:p>
          <a:p>
            <a:pPr marL="355600">
              <a:lnSpc>
                <a:spcPts val="1510"/>
              </a:lnSpc>
            </a:pPr>
            <a:r>
              <a:rPr sz="14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строительстве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1372235">
              <a:lnSpc>
                <a:spcPct val="100000"/>
              </a:lnSpc>
            </a:pPr>
            <a:r>
              <a:rPr sz="1400" b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ПМ.05</a:t>
            </a:r>
            <a:r>
              <a:rPr sz="1400" b="1" u="heavy" spc="-20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Выполнение</a:t>
            </a:r>
            <a:r>
              <a:rPr sz="1400" b="1" u="heavy" spc="30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работ</a:t>
            </a:r>
            <a:r>
              <a:rPr sz="1400" b="1" u="heavy" spc="-2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по</a:t>
            </a:r>
            <a:r>
              <a:rPr sz="1400" b="1" u="heavy" spc="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одной</a:t>
            </a:r>
            <a:r>
              <a:rPr sz="1400" b="1" u="heavy" spc="10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или</a:t>
            </a:r>
            <a:r>
              <a:rPr sz="1400" b="1" u="heavy" spc="10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нескольким</a:t>
            </a:r>
            <a:r>
              <a:rPr sz="1400" b="1" u="heavy" spc="1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профессиям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 рабочих, </a:t>
            </a:r>
            <a:r>
              <a:rPr sz="1400" b="1" spc="-33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b="1" u="heavy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должностям</a:t>
            </a:r>
            <a:r>
              <a:rPr sz="1400" b="1" u="heavy" spc="-30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служащих</a:t>
            </a:r>
            <a:endParaRPr sz="14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80000"/>
              </a:lnSpc>
              <a:spcBef>
                <a:spcPts val="335"/>
              </a:spcBef>
              <a:buSzPct val="60714"/>
              <a:buFont typeface="Wingdings"/>
              <a:buChar char=""/>
              <a:tabLst>
                <a:tab pos="387350" algn="l"/>
                <a:tab pos="387985" algn="l"/>
              </a:tabLst>
            </a:pPr>
            <a:r>
              <a:rPr dirty="0"/>
              <a:t>	</a:t>
            </a:r>
            <a:r>
              <a:rPr sz="1400" b="1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МДК.05.01</a:t>
            </a:r>
            <a:r>
              <a:rPr sz="1400" b="1" i="1" spc="10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Выполнение</a:t>
            </a:r>
            <a:r>
              <a:rPr sz="1400" i="1" spc="11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работ</a:t>
            </a:r>
            <a:r>
              <a:rPr sz="1400" i="1" spc="10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замерщика</a:t>
            </a:r>
            <a:r>
              <a:rPr sz="1400" i="1" spc="12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на</a:t>
            </a:r>
            <a:r>
              <a:rPr sz="1400" i="1" spc="11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топографо-геодезических</a:t>
            </a:r>
            <a:r>
              <a:rPr sz="1400" i="1" spc="9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и</a:t>
            </a:r>
            <a:r>
              <a:rPr sz="1400" i="1" spc="10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маркшейдерских </a:t>
            </a:r>
            <a:r>
              <a:rPr sz="1400" i="1" spc="-33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33300"/>
                </a:solidFill>
                <a:latin typeface="Times New Roman"/>
                <a:cs typeface="Times New Roman"/>
              </a:rPr>
              <a:t>работах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8969" y="283158"/>
            <a:ext cx="5345430" cy="1180465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373380">
              <a:lnSpc>
                <a:spcPct val="100000"/>
              </a:lnSpc>
              <a:spcBef>
                <a:spcPts val="715"/>
              </a:spcBef>
            </a:pPr>
            <a:r>
              <a:rPr sz="2800" spc="-5" dirty="0">
                <a:solidFill>
                  <a:srgbClr val="333300"/>
                </a:solidFill>
              </a:rPr>
              <a:t>Практическая</a:t>
            </a:r>
            <a:r>
              <a:rPr sz="2800" spc="-40" dirty="0">
                <a:solidFill>
                  <a:srgbClr val="333300"/>
                </a:solidFill>
              </a:rPr>
              <a:t> </a:t>
            </a:r>
            <a:r>
              <a:rPr sz="2800" spc="-5" dirty="0">
                <a:solidFill>
                  <a:srgbClr val="333300"/>
                </a:solidFill>
              </a:rPr>
              <a:t>подготовка</a:t>
            </a:r>
            <a:endParaRPr sz="2800"/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3600" u="heavy" spc="-5" dirty="0">
                <a:uFill>
                  <a:solidFill>
                    <a:srgbClr val="666699"/>
                  </a:solidFill>
                </a:uFill>
              </a:rPr>
              <a:t>Осваиваемые</a:t>
            </a:r>
            <a:r>
              <a:rPr sz="3600" u="heavy" spc="-20" dirty="0">
                <a:uFill>
                  <a:solidFill>
                    <a:srgbClr val="666699"/>
                  </a:solidFill>
                </a:uFill>
              </a:rPr>
              <a:t> </a:t>
            </a:r>
            <a:r>
              <a:rPr sz="3600" u="heavy" dirty="0">
                <a:uFill>
                  <a:solidFill>
                    <a:srgbClr val="666699"/>
                  </a:solidFill>
                </a:uFill>
              </a:rPr>
              <a:t>профессии: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573017" y="1564893"/>
            <a:ext cx="2934335" cy="1005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800" b="1" i="1" u="heavy" spc="-5" dirty="0">
                <a:solidFill>
                  <a:srgbClr val="333300"/>
                </a:solidFill>
                <a:uFill>
                  <a:solidFill>
                    <a:srgbClr val="333300"/>
                  </a:solidFill>
                </a:uFill>
                <a:latin typeface="Times New Roman"/>
                <a:cs typeface="Times New Roman"/>
              </a:rPr>
              <a:t>Замерщик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1800" b="1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на</a:t>
            </a:r>
            <a:r>
              <a:rPr sz="1800" b="1" i="1" spc="-3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b="1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топографо-геодезических</a:t>
            </a:r>
            <a:endParaRPr sz="18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5"/>
              </a:spcBef>
            </a:pPr>
            <a:r>
              <a:rPr sz="1800" b="1" i="1" dirty="0">
                <a:solidFill>
                  <a:srgbClr val="333300"/>
                </a:solidFill>
                <a:latin typeface="Times New Roman"/>
                <a:cs typeface="Times New Roman"/>
              </a:rPr>
              <a:t>и</a:t>
            </a:r>
            <a:r>
              <a:rPr sz="1800" b="1" i="1" spc="-3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b="1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маркшейдерских</a:t>
            </a:r>
            <a:r>
              <a:rPr sz="1800" b="1" i="1" spc="-3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solidFill>
                  <a:srgbClr val="333300"/>
                </a:solidFill>
                <a:latin typeface="Times New Roman"/>
                <a:cs typeface="Times New Roman"/>
              </a:rPr>
              <a:t>работах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4525" y="3011551"/>
            <a:ext cx="3095625" cy="232244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58887" y="2986151"/>
            <a:ext cx="4173474" cy="234632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8961" y="135128"/>
            <a:ext cx="603123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29310" marR="819150" algn="ctr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Материа</a:t>
            </a:r>
            <a:r>
              <a:rPr sz="2800" dirty="0"/>
              <a:t>л</a:t>
            </a:r>
            <a:r>
              <a:rPr sz="2800" spc="-5" dirty="0"/>
              <a:t>ьно-</a:t>
            </a:r>
            <a:r>
              <a:rPr sz="2800" spc="-10" dirty="0"/>
              <a:t>т</a:t>
            </a:r>
            <a:r>
              <a:rPr sz="2800" spc="-20" dirty="0"/>
              <a:t>е</a:t>
            </a:r>
            <a:r>
              <a:rPr sz="2800" spc="-5" dirty="0"/>
              <a:t>хнич</a:t>
            </a:r>
            <a:r>
              <a:rPr sz="2800" spc="-15" dirty="0"/>
              <a:t>е</a:t>
            </a:r>
            <a:r>
              <a:rPr sz="2800" spc="-5" dirty="0"/>
              <a:t>ское,  учебно-методическое,</a:t>
            </a:r>
            <a:endParaRPr sz="2800"/>
          </a:p>
          <a:p>
            <a:pPr algn="ctr">
              <a:lnSpc>
                <a:spcPct val="100000"/>
              </a:lnSpc>
            </a:pPr>
            <a:r>
              <a:rPr sz="2800" spc="-5" dirty="0"/>
              <a:t>кадровое</a:t>
            </a:r>
            <a:r>
              <a:rPr sz="2800" spc="-20" dirty="0"/>
              <a:t> </a:t>
            </a:r>
            <a:r>
              <a:rPr sz="2800" spc="-10" dirty="0"/>
              <a:t>обеспечение</a:t>
            </a:r>
            <a:r>
              <a:rPr sz="2800" spc="-5" dirty="0"/>
              <a:t> </a:t>
            </a:r>
            <a:r>
              <a:rPr sz="2800" spc="-10" dirty="0"/>
              <a:t>специальности</a:t>
            </a:r>
            <a:endParaRPr sz="2800"/>
          </a:p>
        </p:txBody>
      </p:sp>
      <p:grpSp>
        <p:nvGrpSpPr>
          <p:cNvPr id="3" name="object 3"/>
          <p:cNvGrpSpPr/>
          <p:nvPr/>
        </p:nvGrpSpPr>
        <p:grpSpPr>
          <a:xfrm>
            <a:off x="1116012" y="1628775"/>
            <a:ext cx="7821930" cy="4727575"/>
            <a:chOff x="1116012" y="1628775"/>
            <a:chExt cx="7821930" cy="472757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92676" y="1792351"/>
              <a:ext cx="1619250" cy="180022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11926" y="1628775"/>
              <a:ext cx="2925699" cy="219392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16012" y="1817623"/>
              <a:ext cx="3376549" cy="189865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292725" y="3933825"/>
              <a:ext cx="3644900" cy="242252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46187" y="3816286"/>
              <a:ext cx="4046474" cy="227495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4352" y="166877"/>
            <a:ext cx="4580255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Возможности</a:t>
            </a:r>
          </a:p>
          <a:p>
            <a:pPr marL="12700" marR="5080"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с</a:t>
            </a:r>
            <a:r>
              <a:rPr spc="10" dirty="0"/>
              <a:t>а</a:t>
            </a:r>
            <a:r>
              <a:rPr spc="-5" dirty="0"/>
              <a:t>м</a:t>
            </a:r>
            <a:r>
              <a:rPr spc="5" dirty="0"/>
              <a:t>о</a:t>
            </a:r>
            <a:r>
              <a:rPr dirty="0"/>
              <a:t>с</a:t>
            </a:r>
            <a:r>
              <a:rPr spc="10" dirty="0"/>
              <a:t>о</a:t>
            </a:r>
            <a:r>
              <a:rPr spc="-15" dirty="0"/>
              <a:t>в</a:t>
            </a:r>
            <a:r>
              <a:rPr dirty="0"/>
              <a:t>ершен</a:t>
            </a:r>
            <a:r>
              <a:rPr spc="10" dirty="0"/>
              <a:t>с</a:t>
            </a:r>
            <a:r>
              <a:rPr spc="-5" dirty="0"/>
              <a:t>твов</a:t>
            </a:r>
            <a:r>
              <a:rPr spc="-15" dirty="0"/>
              <a:t>а</a:t>
            </a:r>
            <a:r>
              <a:rPr spc="-5" dirty="0"/>
              <a:t>ния  </a:t>
            </a:r>
            <a:r>
              <a:rPr dirty="0"/>
              <a:t>и</a:t>
            </a:r>
            <a:r>
              <a:rPr spc="-10" dirty="0"/>
              <a:t> </a:t>
            </a:r>
            <a:r>
              <a:rPr dirty="0"/>
              <a:t>самореализации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38452" y="1810613"/>
            <a:ext cx="4811395" cy="185483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buClr>
                <a:srgbClr val="000000"/>
              </a:buClr>
              <a:buFont typeface="Wingdings"/>
              <a:buChar char=""/>
              <a:tabLst>
                <a:tab pos="354965" algn="l"/>
                <a:tab pos="355600" algn="l"/>
              </a:tabLst>
            </a:pPr>
            <a:r>
              <a:rPr sz="2000" b="1" spc="-5" dirty="0">
                <a:solidFill>
                  <a:srgbClr val="333300"/>
                </a:solidFill>
                <a:latin typeface="Arial"/>
                <a:cs typeface="Arial"/>
              </a:rPr>
              <a:t>Кружковая</a:t>
            </a:r>
            <a:r>
              <a:rPr sz="2000" b="1" spc="-60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333300"/>
                </a:solidFill>
                <a:latin typeface="Arial"/>
                <a:cs typeface="Arial"/>
              </a:rPr>
              <a:t>работа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Font typeface="Wingdings"/>
              <a:buChar char=""/>
              <a:tabLst>
                <a:tab pos="354965" algn="l"/>
                <a:tab pos="355600" algn="l"/>
              </a:tabLst>
            </a:pPr>
            <a:r>
              <a:rPr sz="2000" b="1" spc="-5" dirty="0">
                <a:solidFill>
                  <a:srgbClr val="333300"/>
                </a:solidFill>
                <a:latin typeface="Arial"/>
                <a:cs typeface="Arial"/>
              </a:rPr>
              <a:t>Научно-исследовательская</a:t>
            </a:r>
            <a:r>
              <a:rPr sz="2000" b="1" spc="-55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333300"/>
                </a:solidFill>
                <a:latin typeface="Arial"/>
                <a:cs typeface="Arial"/>
              </a:rPr>
              <a:t>работа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Font typeface="Wingdings"/>
              <a:buChar char=""/>
              <a:tabLst>
                <a:tab pos="354965" algn="l"/>
                <a:tab pos="355600" algn="l"/>
              </a:tabLst>
            </a:pPr>
            <a:r>
              <a:rPr sz="2000" b="1" spc="-5" dirty="0">
                <a:solidFill>
                  <a:srgbClr val="333300"/>
                </a:solidFill>
                <a:latin typeface="Arial"/>
                <a:cs typeface="Arial"/>
              </a:rPr>
              <a:t>Дополнительное</a:t>
            </a:r>
            <a:r>
              <a:rPr sz="2000" b="1" spc="-40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333300"/>
                </a:solidFill>
                <a:latin typeface="Arial"/>
                <a:cs typeface="Arial"/>
              </a:rPr>
              <a:t>образование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Font typeface="Wingdings"/>
              <a:buChar char=""/>
              <a:tabLst>
                <a:tab pos="354965" algn="l"/>
                <a:tab pos="355600" algn="l"/>
              </a:tabLst>
            </a:pPr>
            <a:r>
              <a:rPr sz="2000" b="1" dirty="0">
                <a:solidFill>
                  <a:srgbClr val="333300"/>
                </a:solidFill>
                <a:latin typeface="Arial"/>
                <a:cs typeface="Arial"/>
              </a:rPr>
              <a:t>Олимпиады,</a:t>
            </a:r>
            <a:r>
              <a:rPr sz="2000" b="1" spc="-85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333300"/>
                </a:solidFill>
                <a:latin typeface="Arial"/>
                <a:cs typeface="Arial"/>
              </a:rPr>
              <a:t>конкурсы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Font typeface="Wingdings"/>
              <a:buChar char=""/>
              <a:tabLst>
                <a:tab pos="354965" algn="l"/>
                <a:tab pos="355600" algn="l"/>
              </a:tabLst>
            </a:pPr>
            <a:r>
              <a:rPr sz="2000" b="1" spc="-10" dirty="0">
                <a:solidFill>
                  <a:srgbClr val="333300"/>
                </a:solidFill>
                <a:latin typeface="Arial"/>
                <a:cs typeface="Arial"/>
              </a:rPr>
              <a:t>Факультативы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56325" y="1773173"/>
            <a:ext cx="2736850" cy="205105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30901" y="3956050"/>
            <a:ext cx="3462274" cy="259715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03350" y="3978275"/>
            <a:ext cx="3849751" cy="2565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780" y="65342"/>
            <a:ext cx="4928870" cy="90360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dirty="0"/>
              <a:t>Основные</a:t>
            </a:r>
            <a:r>
              <a:rPr sz="2400" spc="-35" dirty="0"/>
              <a:t> </a:t>
            </a:r>
            <a:r>
              <a:rPr sz="2400" spc="-5" dirty="0"/>
              <a:t>виды</a:t>
            </a:r>
            <a:r>
              <a:rPr sz="2400" spc="-15" dirty="0"/>
              <a:t> </a:t>
            </a:r>
            <a:r>
              <a:rPr sz="2400" spc="-5" dirty="0"/>
              <a:t>профессиональной</a:t>
            </a:r>
            <a:endParaRPr sz="2400"/>
          </a:p>
          <a:p>
            <a:pPr marL="109855">
              <a:lnSpc>
                <a:spcPct val="100000"/>
              </a:lnSpc>
              <a:spcBef>
                <a:spcPts val="580"/>
              </a:spcBef>
            </a:pPr>
            <a:r>
              <a:rPr sz="2400" dirty="0"/>
              <a:t>деятельности</a:t>
            </a:r>
            <a:r>
              <a:rPr sz="2400" spc="-55" dirty="0"/>
              <a:t> </a:t>
            </a:r>
            <a:r>
              <a:rPr sz="2400" spc="-5" dirty="0"/>
              <a:t>техника-геодезиста: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411605" y="948969"/>
            <a:ext cx="5459730" cy="2046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81000">
              <a:lnSpc>
                <a:spcPct val="120000"/>
              </a:lnSpc>
              <a:spcBef>
                <a:spcPts val="100"/>
              </a:spcBef>
              <a:buClr>
                <a:srgbClr val="000000"/>
              </a:buClr>
              <a:buSzPct val="92307"/>
              <a:buFont typeface="Wingdings"/>
              <a:buChar char=""/>
              <a:tabLst>
                <a:tab pos="144145" algn="l"/>
              </a:tabLst>
            </a:pPr>
            <a:r>
              <a:rPr sz="1300" b="1" spc="-10" dirty="0">
                <a:solidFill>
                  <a:srgbClr val="333300"/>
                </a:solidFill>
                <a:latin typeface="Times New Roman"/>
                <a:cs typeface="Times New Roman"/>
              </a:rPr>
              <a:t>Выполнение</a:t>
            </a:r>
            <a:r>
              <a:rPr sz="1300" b="1" spc="2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333300"/>
                </a:solidFill>
                <a:latin typeface="Times New Roman"/>
                <a:cs typeface="Times New Roman"/>
              </a:rPr>
              <a:t>работ</a:t>
            </a:r>
            <a:r>
              <a:rPr sz="1300" b="1" spc="2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по</a:t>
            </a:r>
            <a:r>
              <a:rPr sz="1300" b="1" spc="2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созданию</a:t>
            </a:r>
            <a:r>
              <a:rPr sz="1300" b="1" spc="2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333300"/>
                </a:solidFill>
                <a:latin typeface="Times New Roman"/>
                <a:cs typeface="Times New Roman"/>
              </a:rPr>
              <a:t>геодезических,</a:t>
            </a:r>
            <a:r>
              <a:rPr sz="1300" b="1" spc="3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333300"/>
                </a:solidFill>
                <a:latin typeface="Times New Roman"/>
                <a:cs typeface="Times New Roman"/>
              </a:rPr>
              <a:t>нивелирных</a:t>
            </a:r>
            <a:r>
              <a:rPr sz="1300" b="1" spc="5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сетей </a:t>
            </a:r>
            <a:r>
              <a:rPr sz="1300" b="1" spc="-31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и</a:t>
            </a:r>
            <a:r>
              <a:rPr sz="1300" b="1" spc="-1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сетей</a:t>
            </a:r>
            <a:r>
              <a:rPr sz="1300" b="1" spc="-1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специального</a:t>
            </a:r>
            <a:r>
              <a:rPr sz="1300" b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333300"/>
                </a:solidFill>
                <a:latin typeface="Times New Roman"/>
                <a:cs typeface="Times New Roman"/>
              </a:rPr>
              <a:t>назначения</a:t>
            </a:r>
            <a:endParaRPr sz="1300">
              <a:latin typeface="Times New Roman"/>
              <a:cs typeface="Times New Roman"/>
            </a:endParaRPr>
          </a:p>
          <a:p>
            <a:pPr marL="12700" marR="7620">
              <a:lnSpc>
                <a:spcPct val="100000"/>
              </a:lnSpc>
              <a:spcBef>
                <a:spcPts val="310"/>
              </a:spcBef>
              <a:buClr>
                <a:srgbClr val="000000"/>
              </a:buClr>
              <a:buSzPct val="92307"/>
              <a:buFont typeface="Wingdings"/>
              <a:buChar char=""/>
              <a:tabLst>
                <a:tab pos="144145" algn="l"/>
              </a:tabLst>
            </a:pPr>
            <a:r>
              <a:rPr sz="1300" b="1" spc="-10" dirty="0">
                <a:solidFill>
                  <a:srgbClr val="333300"/>
                </a:solidFill>
                <a:latin typeface="Times New Roman"/>
                <a:cs typeface="Times New Roman"/>
              </a:rPr>
              <a:t>Выполнение</a:t>
            </a:r>
            <a:r>
              <a:rPr sz="1300" b="1" spc="21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топографических</a:t>
            </a:r>
            <a:r>
              <a:rPr sz="1300" b="1" spc="22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съемок,</a:t>
            </a:r>
            <a:r>
              <a:rPr sz="1300" b="1" spc="22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графического</a:t>
            </a:r>
            <a:r>
              <a:rPr sz="1300" b="1" spc="21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и</a:t>
            </a:r>
            <a:r>
              <a:rPr sz="1300" b="1" spc="21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цифрового </a:t>
            </a:r>
            <a:r>
              <a:rPr sz="1300" b="1" spc="-31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333300"/>
                </a:solidFill>
                <a:latin typeface="Times New Roman"/>
                <a:cs typeface="Times New Roman"/>
              </a:rPr>
              <a:t>оформления</a:t>
            </a:r>
            <a:r>
              <a:rPr sz="1300" b="1" spc="1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их</a:t>
            </a:r>
            <a:r>
              <a:rPr sz="1300" b="1" spc="1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результатов</a:t>
            </a:r>
            <a:endParaRPr sz="1300">
              <a:latin typeface="Times New Roman"/>
              <a:cs typeface="Times New Roman"/>
            </a:endParaRPr>
          </a:p>
          <a:p>
            <a:pPr marL="143510" indent="-131445">
              <a:lnSpc>
                <a:spcPct val="100000"/>
              </a:lnSpc>
              <a:spcBef>
                <a:spcPts val="315"/>
              </a:spcBef>
              <a:buClr>
                <a:srgbClr val="000000"/>
              </a:buClr>
              <a:buSzPct val="92307"/>
              <a:buFont typeface="Wingdings"/>
              <a:buChar char=""/>
              <a:tabLst>
                <a:tab pos="144145" algn="l"/>
              </a:tabLst>
            </a:pP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Организация</a:t>
            </a:r>
            <a:r>
              <a:rPr sz="1300" b="1" spc="2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333300"/>
                </a:solidFill>
                <a:latin typeface="Times New Roman"/>
                <a:cs typeface="Times New Roman"/>
              </a:rPr>
              <a:t>работы</a:t>
            </a:r>
            <a:r>
              <a:rPr sz="1300" b="1" spc="2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коллектива</a:t>
            </a:r>
            <a:r>
              <a:rPr sz="1300" b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333300"/>
                </a:solidFill>
                <a:latin typeface="Times New Roman"/>
                <a:cs typeface="Times New Roman"/>
              </a:rPr>
              <a:t>исполнителей</a:t>
            </a: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310"/>
              </a:spcBef>
              <a:buClr>
                <a:srgbClr val="000000"/>
              </a:buClr>
              <a:buSzPct val="92307"/>
              <a:buFont typeface="Wingdings"/>
              <a:buChar char=""/>
              <a:tabLst>
                <a:tab pos="144145" algn="l"/>
              </a:tabLst>
            </a:pP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Проведение</a:t>
            </a:r>
            <a:r>
              <a:rPr sz="1300" b="1" spc="6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работ</a:t>
            </a:r>
            <a:r>
              <a:rPr sz="1300" b="1" spc="6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dirty="0">
                <a:solidFill>
                  <a:srgbClr val="333300"/>
                </a:solidFill>
                <a:latin typeface="Times New Roman"/>
                <a:cs typeface="Times New Roman"/>
              </a:rPr>
              <a:t>по</a:t>
            </a:r>
            <a:r>
              <a:rPr sz="1300" b="1" spc="5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геодезическому</a:t>
            </a:r>
            <a:r>
              <a:rPr sz="1300" b="1" spc="7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сопровождению</a:t>
            </a:r>
            <a:r>
              <a:rPr sz="1300" b="1" spc="5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строительства</a:t>
            </a:r>
            <a:r>
              <a:rPr sz="1300" b="1" spc="5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и </a:t>
            </a:r>
            <a:r>
              <a:rPr sz="1300" b="1" spc="-31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эксплуатации</a:t>
            </a:r>
            <a:r>
              <a:rPr sz="1300" b="1" spc="-1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зданий</a:t>
            </a:r>
            <a:r>
              <a:rPr sz="1300" b="1" spc="3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и</a:t>
            </a:r>
            <a:r>
              <a:rPr sz="1300" b="1" spc="1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333300"/>
                </a:solidFill>
                <a:latin typeface="Times New Roman"/>
                <a:cs typeface="Times New Roman"/>
              </a:rPr>
              <a:t>инженерных</a:t>
            </a:r>
            <a:r>
              <a:rPr sz="1300" b="1" spc="4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сооружений</a:t>
            </a:r>
            <a:endParaRPr sz="1300">
              <a:latin typeface="Times New Roman"/>
              <a:cs typeface="Times New Roman"/>
            </a:endParaRPr>
          </a:p>
          <a:p>
            <a:pPr marL="12700" marR="6985">
              <a:lnSpc>
                <a:spcPct val="100000"/>
              </a:lnSpc>
              <a:spcBef>
                <a:spcPts val="315"/>
              </a:spcBef>
              <a:buClr>
                <a:srgbClr val="000000"/>
              </a:buClr>
              <a:buSzPct val="92307"/>
              <a:buFont typeface="Wingdings"/>
              <a:buChar char=""/>
              <a:tabLst>
                <a:tab pos="144145" algn="l"/>
              </a:tabLst>
            </a:pPr>
            <a:r>
              <a:rPr sz="1300" b="1" spc="-10" dirty="0">
                <a:solidFill>
                  <a:srgbClr val="333300"/>
                </a:solidFill>
                <a:latin typeface="Times New Roman"/>
                <a:cs typeface="Times New Roman"/>
              </a:rPr>
              <a:t>Выполнение</a:t>
            </a:r>
            <a:r>
              <a:rPr sz="1300" b="1" spc="2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работ</a:t>
            </a:r>
            <a:r>
              <a:rPr sz="1300" b="1" spc="3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по</a:t>
            </a:r>
            <a:r>
              <a:rPr sz="1300" b="1" spc="2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одной</a:t>
            </a:r>
            <a:r>
              <a:rPr sz="1300" b="1" spc="3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333300"/>
                </a:solidFill>
                <a:latin typeface="Times New Roman"/>
                <a:cs typeface="Times New Roman"/>
              </a:rPr>
              <a:t>или</a:t>
            </a:r>
            <a:r>
              <a:rPr sz="1300" b="1" spc="2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нескольким</a:t>
            </a:r>
            <a:r>
              <a:rPr sz="1300" b="1" spc="3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профессиям</a:t>
            </a:r>
            <a:r>
              <a:rPr sz="1300" b="1" spc="3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рабочих, </a:t>
            </a:r>
            <a:r>
              <a:rPr sz="1300" b="1" spc="-31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333300"/>
                </a:solidFill>
                <a:latin typeface="Times New Roman"/>
                <a:cs typeface="Times New Roman"/>
              </a:rPr>
              <a:t>должностям</a:t>
            </a:r>
            <a:r>
              <a:rPr sz="1300" b="1" spc="1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служащих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68192" y="3037789"/>
            <a:ext cx="214566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666699"/>
                </a:solidFill>
                <a:latin typeface="Times New Roman"/>
                <a:cs typeface="Times New Roman"/>
              </a:rPr>
              <a:t>Виды</a:t>
            </a:r>
            <a:r>
              <a:rPr sz="2400" b="1" spc="-75" dirty="0">
                <a:solidFill>
                  <a:srgbClr val="666699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666699"/>
                </a:solidFill>
                <a:latin typeface="Times New Roman"/>
                <a:cs typeface="Times New Roman"/>
              </a:rPr>
              <a:t>практик: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11605" y="3449573"/>
            <a:ext cx="5458460" cy="2997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  <a:buClr>
                <a:srgbClr val="000000"/>
              </a:buClr>
              <a:buSzPct val="92307"/>
              <a:buFont typeface="Wingdings"/>
              <a:buChar char=""/>
              <a:tabLst>
                <a:tab pos="144145" algn="l"/>
              </a:tabLst>
            </a:pP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УП.01.01 и УП.01.02 Учебные практики по ПМ.01 Выполнение работ </a:t>
            </a:r>
            <a:r>
              <a:rPr sz="1300" b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по</a:t>
            </a:r>
            <a:r>
              <a:rPr sz="1300" b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созданию</a:t>
            </a:r>
            <a:r>
              <a:rPr sz="1300" b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геодезических,</a:t>
            </a:r>
            <a:r>
              <a:rPr sz="1300" b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333300"/>
                </a:solidFill>
                <a:latin typeface="Times New Roman"/>
                <a:cs typeface="Times New Roman"/>
              </a:rPr>
              <a:t>нивелирных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 сетей</a:t>
            </a:r>
            <a:r>
              <a:rPr sz="1300" b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и</a:t>
            </a:r>
            <a:r>
              <a:rPr sz="1300" b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сетей</a:t>
            </a:r>
            <a:r>
              <a:rPr sz="1300" b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333300"/>
                </a:solidFill>
                <a:latin typeface="Times New Roman"/>
                <a:cs typeface="Times New Roman"/>
              </a:rPr>
              <a:t>специального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333300"/>
                </a:solidFill>
                <a:latin typeface="Times New Roman"/>
                <a:cs typeface="Times New Roman"/>
              </a:rPr>
              <a:t>назначения</a:t>
            </a:r>
            <a:endParaRPr sz="13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spcBef>
                <a:spcPts val="310"/>
              </a:spcBef>
              <a:buClr>
                <a:srgbClr val="000000"/>
              </a:buClr>
              <a:buSzPct val="92307"/>
              <a:buFont typeface="Wingdings"/>
              <a:buChar char=""/>
              <a:tabLst>
                <a:tab pos="144145" algn="l"/>
              </a:tabLst>
            </a:pP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ПП.02.01</a:t>
            </a:r>
            <a:r>
              <a:rPr sz="1300" b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Производственная</a:t>
            </a:r>
            <a:r>
              <a:rPr sz="1300" b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практика</a:t>
            </a:r>
            <a:r>
              <a:rPr sz="1300" b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по</a:t>
            </a:r>
            <a:r>
              <a:rPr sz="1300" b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ПМ.02</a:t>
            </a:r>
            <a:r>
              <a:rPr sz="1300" b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Выполнение </a:t>
            </a:r>
            <a:r>
              <a:rPr sz="1300" b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топографических</a:t>
            </a:r>
            <a:r>
              <a:rPr sz="1300" b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съемок,</a:t>
            </a:r>
            <a:r>
              <a:rPr sz="1300" b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графического</a:t>
            </a:r>
            <a:r>
              <a:rPr sz="1300" b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и</a:t>
            </a:r>
            <a:r>
              <a:rPr sz="1300" b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цифрового</a:t>
            </a:r>
            <a:r>
              <a:rPr sz="1300" b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оформления</a:t>
            </a:r>
            <a:r>
              <a:rPr sz="1300" b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333300"/>
                </a:solidFill>
                <a:latin typeface="Times New Roman"/>
                <a:cs typeface="Times New Roman"/>
              </a:rPr>
              <a:t>их </a:t>
            </a:r>
            <a:r>
              <a:rPr sz="1300" b="1" spc="-31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результатов</a:t>
            </a:r>
            <a:endParaRPr sz="13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315"/>
              </a:spcBef>
              <a:buClr>
                <a:srgbClr val="000000"/>
              </a:buClr>
              <a:buSzPct val="92307"/>
              <a:buFont typeface="Wingdings"/>
              <a:buChar char=""/>
              <a:tabLst>
                <a:tab pos="144145" algn="l"/>
              </a:tabLst>
            </a:pP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ПП.03.01 Производственная практика </a:t>
            </a:r>
            <a:r>
              <a:rPr sz="1300" b="1" dirty="0">
                <a:solidFill>
                  <a:srgbClr val="333300"/>
                </a:solidFill>
                <a:latin typeface="Times New Roman"/>
                <a:cs typeface="Times New Roman"/>
              </a:rPr>
              <a:t>по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ПМ.03 Организация работы </a:t>
            </a:r>
            <a:r>
              <a:rPr sz="1300" b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коллектива</a:t>
            </a:r>
            <a:r>
              <a:rPr sz="1300" b="1" spc="-10" dirty="0">
                <a:solidFill>
                  <a:srgbClr val="333300"/>
                </a:solidFill>
                <a:latin typeface="Times New Roman"/>
                <a:cs typeface="Times New Roman"/>
              </a:rPr>
              <a:t> исполнителей</a:t>
            </a:r>
            <a:endParaRPr sz="13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315"/>
              </a:spcBef>
              <a:buClr>
                <a:srgbClr val="000000"/>
              </a:buClr>
              <a:buSzPct val="92307"/>
              <a:buFont typeface="Wingdings"/>
              <a:buChar char=""/>
              <a:tabLst>
                <a:tab pos="144145" algn="l"/>
              </a:tabLst>
            </a:pP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УП.04.01 Учебная практика</a:t>
            </a:r>
            <a:r>
              <a:rPr sz="1300" b="1" spc="31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и ПП.04.01 Производственная практика </a:t>
            </a:r>
            <a:r>
              <a:rPr sz="1300" b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по</a:t>
            </a:r>
            <a:r>
              <a:rPr sz="1300" b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ПМ.04.</a:t>
            </a:r>
            <a:r>
              <a:rPr sz="1300" b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Проведение</a:t>
            </a:r>
            <a:r>
              <a:rPr sz="1300" b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работ</a:t>
            </a:r>
            <a:r>
              <a:rPr sz="1300" b="1" dirty="0">
                <a:solidFill>
                  <a:srgbClr val="333300"/>
                </a:solidFill>
                <a:latin typeface="Times New Roman"/>
                <a:cs typeface="Times New Roman"/>
              </a:rPr>
              <a:t> по</a:t>
            </a:r>
            <a:r>
              <a:rPr sz="1300" b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геодезическому</a:t>
            </a:r>
            <a:r>
              <a:rPr sz="1300" b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сопровождению </a:t>
            </a:r>
            <a:r>
              <a:rPr sz="1300" b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строительства</a:t>
            </a:r>
            <a:r>
              <a:rPr sz="1300" b="1" spc="-2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и</a:t>
            </a:r>
            <a:r>
              <a:rPr sz="1300" b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эксплуатации</a:t>
            </a:r>
            <a:r>
              <a:rPr sz="1300" b="1" spc="2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зданий</a:t>
            </a:r>
            <a:r>
              <a:rPr sz="1300" b="1" spc="2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и</a:t>
            </a:r>
            <a:r>
              <a:rPr sz="1300" b="1" spc="1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333300"/>
                </a:solidFill>
                <a:latin typeface="Times New Roman"/>
                <a:cs typeface="Times New Roman"/>
              </a:rPr>
              <a:t>инженерных</a:t>
            </a:r>
            <a:r>
              <a:rPr sz="1300" b="1" spc="4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сооружений</a:t>
            </a:r>
            <a:endParaRPr sz="1300">
              <a:latin typeface="Times New Roman"/>
              <a:cs typeface="Times New Roman"/>
            </a:endParaRPr>
          </a:p>
          <a:p>
            <a:pPr marL="144145" indent="-132080" algn="just">
              <a:lnSpc>
                <a:spcPct val="100000"/>
              </a:lnSpc>
              <a:spcBef>
                <a:spcPts val="310"/>
              </a:spcBef>
              <a:buClr>
                <a:srgbClr val="000000"/>
              </a:buClr>
              <a:buSzPct val="92307"/>
              <a:buFont typeface="Wingdings"/>
              <a:buChar char=""/>
              <a:tabLst>
                <a:tab pos="144780" algn="l"/>
              </a:tabLst>
            </a:pPr>
            <a:r>
              <a:rPr sz="1300" b="1" spc="-10" dirty="0">
                <a:solidFill>
                  <a:srgbClr val="333300"/>
                </a:solidFill>
                <a:latin typeface="Times New Roman"/>
                <a:cs typeface="Times New Roman"/>
              </a:rPr>
              <a:t>УП.05.01</a:t>
            </a:r>
            <a:r>
              <a:rPr sz="1300" b="1" spc="30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Учебная</a:t>
            </a:r>
            <a:r>
              <a:rPr sz="1300" b="1" spc="30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практика</a:t>
            </a:r>
            <a:r>
              <a:rPr sz="1300" b="1" spc="32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по</a:t>
            </a:r>
            <a:r>
              <a:rPr sz="1300" b="1" spc="30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ПМ.05</a:t>
            </a:r>
            <a:r>
              <a:rPr sz="1300" b="1" spc="32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Выполнение</a:t>
            </a:r>
            <a:r>
              <a:rPr sz="1300" b="1" spc="29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работ</a:t>
            </a:r>
            <a:r>
              <a:rPr sz="1300" b="1" spc="31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по</a:t>
            </a:r>
            <a:r>
              <a:rPr sz="1300" b="1" spc="29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одной</a:t>
            </a: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300" b="1" spc="-10" dirty="0">
                <a:solidFill>
                  <a:srgbClr val="333300"/>
                </a:solidFill>
                <a:latin typeface="Times New Roman"/>
                <a:cs typeface="Times New Roman"/>
              </a:rPr>
              <a:t>или нескольким</a:t>
            </a:r>
            <a:r>
              <a:rPr sz="1300" b="1" spc="2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333300"/>
                </a:solidFill>
                <a:latin typeface="Times New Roman"/>
                <a:cs typeface="Times New Roman"/>
              </a:rPr>
              <a:t>профессиям</a:t>
            </a:r>
            <a:r>
              <a:rPr sz="1300" b="1" spc="6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333300"/>
                </a:solidFill>
                <a:latin typeface="Times New Roman"/>
                <a:cs typeface="Times New Roman"/>
              </a:rPr>
              <a:t>рабочих,</a:t>
            </a:r>
            <a:r>
              <a:rPr sz="1300" b="1" spc="2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333300"/>
                </a:solidFill>
                <a:latin typeface="Times New Roman"/>
                <a:cs typeface="Times New Roman"/>
              </a:rPr>
              <a:t>должностям</a:t>
            </a:r>
            <a:r>
              <a:rPr sz="1300" b="1" spc="4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служащих</a:t>
            </a:r>
            <a:endParaRPr sz="1300">
              <a:latin typeface="Times New Roman"/>
              <a:cs typeface="Times New Roman"/>
            </a:endParaRPr>
          </a:p>
          <a:p>
            <a:pPr marL="182880" indent="-170815" algn="just">
              <a:lnSpc>
                <a:spcPct val="100000"/>
              </a:lnSpc>
              <a:spcBef>
                <a:spcPts val="315"/>
              </a:spcBef>
              <a:buClr>
                <a:srgbClr val="000000"/>
              </a:buClr>
              <a:buSzPct val="92307"/>
              <a:buFont typeface="Wingdings"/>
              <a:buChar char=""/>
              <a:tabLst>
                <a:tab pos="183515" algn="l"/>
              </a:tabLst>
            </a:pPr>
            <a:r>
              <a:rPr sz="1300" b="1" spc="-5" dirty="0">
                <a:solidFill>
                  <a:srgbClr val="333300"/>
                </a:solidFill>
                <a:latin typeface="Times New Roman"/>
                <a:cs typeface="Times New Roman"/>
              </a:rPr>
              <a:t>Преддипломная </a:t>
            </a:r>
            <a:r>
              <a:rPr sz="1300" b="1" spc="-10" dirty="0">
                <a:solidFill>
                  <a:srgbClr val="333300"/>
                </a:solidFill>
                <a:latin typeface="Times New Roman"/>
                <a:cs typeface="Times New Roman"/>
              </a:rPr>
              <a:t>практика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75500" y="3284601"/>
            <a:ext cx="1803400" cy="240499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07276" y="1052449"/>
            <a:ext cx="2119249" cy="15906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2344" y="979677"/>
            <a:ext cx="4401185" cy="4599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333300"/>
                </a:solidFill>
                <a:latin typeface="Times New Roman"/>
                <a:cs typeface="Times New Roman"/>
              </a:rPr>
              <a:t>ООО</a:t>
            </a:r>
            <a:r>
              <a:rPr sz="2000" spc="-4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00"/>
                </a:solidFill>
                <a:latin typeface="Times New Roman"/>
                <a:cs typeface="Times New Roman"/>
              </a:rPr>
              <a:t>ТПК</a:t>
            </a:r>
            <a:r>
              <a:rPr sz="2000" spc="-2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00"/>
                </a:solidFill>
                <a:latin typeface="Times New Roman"/>
                <a:cs typeface="Times New Roman"/>
              </a:rPr>
              <a:t>«Волгостройконструкция»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333300"/>
                </a:solidFill>
                <a:latin typeface="Times New Roman"/>
                <a:cs typeface="Times New Roman"/>
              </a:rPr>
              <a:t>ООО</a:t>
            </a:r>
            <a:r>
              <a:rPr sz="2000" spc="-6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00"/>
                </a:solidFill>
                <a:latin typeface="Times New Roman"/>
                <a:cs typeface="Times New Roman"/>
              </a:rPr>
              <a:t>«Аршин»</a:t>
            </a:r>
            <a:endParaRPr sz="2000">
              <a:latin typeface="Times New Roman"/>
              <a:cs typeface="Times New Roman"/>
            </a:endParaRPr>
          </a:p>
          <a:p>
            <a:pPr marL="12700" marR="1095375">
              <a:lnSpc>
                <a:spcPct val="100000"/>
              </a:lnSpc>
            </a:pPr>
            <a:r>
              <a:rPr sz="2000" dirty="0">
                <a:solidFill>
                  <a:srgbClr val="333300"/>
                </a:solidFill>
                <a:latin typeface="Times New Roman"/>
                <a:cs typeface="Times New Roman"/>
              </a:rPr>
              <a:t>ООО</a:t>
            </a:r>
            <a:r>
              <a:rPr sz="2000" spc="-4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00"/>
                </a:solidFill>
                <a:latin typeface="Times New Roman"/>
                <a:cs typeface="Times New Roman"/>
              </a:rPr>
              <a:t>НПП</a:t>
            </a:r>
            <a:r>
              <a:rPr sz="2000" spc="-1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333300"/>
                </a:solidFill>
                <a:latin typeface="Times New Roman"/>
                <a:cs typeface="Times New Roman"/>
              </a:rPr>
              <a:t>«Геоинформатика» </a:t>
            </a:r>
            <a:r>
              <a:rPr sz="2000" spc="-484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00"/>
                </a:solidFill>
                <a:latin typeface="Times New Roman"/>
                <a:cs typeface="Times New Roman"/>
              </a:rPr>
              <a:t>ООО</a:t>
            </a:r>
            <a:r>
              <a:rPr sz="2000" spc="-2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333300"/>
                </a:solidFill>
                <a:latin typeface="Times New Roman"/>
                <a:cs typeface="Times New Roman"/>
              </a:rPr>
              <a:t>«Гипрозем»</a:t>
            </a:r>
            <a:endParaRPr sz="2000">
              <a:latin typeface="Times New Roman"/>
              <a:cs typeface="Times New Roman"/>
            </a:endParaRPr>
          </a:p>
          <a:p>
            <a:pPr marL="12700" marR="2454910">
              <a:lnSpc>
                <a:spcPct val="100000"/>
              </a:lnSpc>
            </a:pPr>
            <a:r>
              <a:rPr sz="2000" dirty="0">
                <a:solidFill>
                  <a:srgbClr val="333300"/>
                </a:solidFill>
                <a:latin typeface="Times New Roman"/>
                <a:cs typeface="Times New Roman"/>
              </a:rPr>
              <a:t>ООО</a:t>
            </a:r>
            <a:r>
              <a:rPr sz="2000" spc="-6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spc="-40" dirty="0">
                <a:solidFill>
                  <a:srgbClr val="333300"/>
                </a:solidFill>
                <a:latin typeface="Times New Roman"/>
                <a:cs typeface="Times New Roman"/>
              </a:rPr>
              <a:t>«Гео</a:t>
            </a:r>
            <a:r>
              <a:rPr sz="2000" spc="-3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00"/>
                </a:solidFill>
                <a:latin typeface="Times New Roman"/>
                <a:cs typeface="Times New Roman"/>
              </a:rPr>
              <a:t>центр» </a:t>
            </a:r>
            <a:r>
              <a:rPr sz="2000" spc="-484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00"/>
                </a:solidFill>
                <a:latin typeface="Times New Roman"/>
                <a:cs typeface="Times New Roman"/>
              </a:rPr>
              <a:t>ООО</a:t>
            </a:r>
            <a:r>
              <a:rPr sz="2000" spc="-3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00"/>
                </a:solidFill>
                <a:latin typeface="Times New Roman"/>
                <a:cs typeface="Times New Roman"/>
              </a:rPr>
              <a:t>«Земля»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333300"/>
                </a:solidFill>
                <a:latin typeface="Times New Roman"/>
                <a:cs typeface="Times New Roman"/>
              </a:rPr>
              <a:t>ООО</a:t>
            </a:r>
            <a:r>
              <a:rPr sz="2000" spc="-25" dirty="0">
                <a:solidFill>
                  <a:srgbClr val="333300"/>
                </a:solidFill>
                <a:latin typeface="Times New Roman"/>
                <a:cs typeface="Times New Roman"/>
              </a:rPr>
              <a:t> «Головной</a:t>
            </a:r>
            <a:r>
              <a:rPr sz="200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333300"/>
                </a:solidFill>
                <a:latin typeface="Times New Roman"/>
                <a:cs typeface="Times New Roman"/>
              </a:rPr>
              <a:t>институт</a:t>
            </a:r>
            <a:r>
              <a:rPr sz="2000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333300"/>
                </a:solidFill>
                <a:latin typeface="Times New Roman"/>
                <a:cs typeface="Times New Roman"/>
              </a:rPr>
              <a:t>изысканий»</a:t>
            </a:r>
            <a:endParaRPr sz="2000">
              <a:latin typeface="Times New Roman"/>
              <a:cs typeface="Times New Roman"/>
            </a:endParaRPr>
          </a:p>
          <a:p>
            <a:pPr marL="12700" marR="1593850">
              <a:lnSpc>
                <a:spcPct val="100000"/>
              </a:lnSpc>
            </a:pPr>
            <a:r>
              <a:rPr sz="2000" spc="-5" dirty="0">
                <a:solidFill>
                  <a:srgbClr val="333300"/>
                </a:solidFill>
                <a:latin typeface="Times New Roman"/>
                <a:cs typeface="Times New Roman"/>
              </a:rPr>
              <a:t>МУП</a:t>
            </a:r>
            <a:r>
              <a:rPr sz="2000" spc="-4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00"/>
                </a:solidFill>
                <a:latin typeface="Times New Roman"/>
                <a:cs typeface="Times New Roman"/>
              </a:rPr>
              <a:t>«Бюро</a:t>
            </a:r>
            <a:r>
              <a:rPr sz="2000" spc="-2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333300"/>
                </a:solidFill>
                <a:latin typeface="Times New Roman"/>
                <a:cs typeface="Times New Roman"/>
              </a:rPr>
              <a:t>технической </a:t>
            </a:r>
            <a:r>
              <a:rPr sz="2000" spc="-484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00"/>
                </a:solidFill>
                <a:latin typeface="Times New Roman"/>
                <a:cs typeface="Times New Roman"/>
              </a:rPr>
              <a:t>инвентаризации»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333300"/>
                </a:solidFill>
                <a:latin typeface="Times New Roman"/>
                <a:cs typeface="Times New Roman"/>
              </a:rPr>
              <a:t>ООО</a:t>
            </a:r>
            <a:r>
              <a:rPr sz="2000" spc="-3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00"/>
                </a:solidFill>
                <a:latin typeface="Times New Roman"/>
                <a:cs typeface="Times New Roman"/>
              </a:rPr>
              <a:t>«Проектный</a:t>
            </a:r>
            <a:r>
              <a:rPr sz="2000" spc="-1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00"/>
                </a:solidFill>
                <a:latin typeface="Times New Roman"/>
                <a:cs typeface="Times New Roman"/>
              </a:rPr>
              <a:t>институт</a:t>
            </a:r>
            <a:r>
              <a:rPr sz="2000" spc="1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333300"/>
                </a:solidFill>
                <a:latin typeface="Times New Roman"/>
                <a:cs typeface="Times New Roman"/>
              </a:rPr>
              <a:t>«Гипродор»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333300"/>
                </a:solidFill>
                <a:latin typeface="Times New Roman"/>
                <a:cs typeface="Times New Roman"/>
              </a:rPr>
              <a:t>ООО</a:t>
            </a:r>
            <a:r>
              <a:rPr sz="2000" spc="-5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00"/>
                </a:solidFill>
                <a:latin typeface="Times New Roman"/>
                <a:cs typeface="Times New Roman"/>
              </a:rPr>
              <a:t>«Дорстрой»</a:t>
            </a:r>
            <a:endParaRPr sz="2000">
              <a:latin typeface="Times New Roman"/>
              <a:cs typeface="Times New Roman"/>
            </a:endParaRPr>
          </a:p>
          <a:p>
            <a:pPr marL="12700" marR="12065">
              <a:lnSpc>
                <a:spcPct val="100000"/>
              </a:lnSpc>
            </a:pPr>
            <a:r>
              <a:rPr sz="2000" spc="-20" dirty="0">
                <a:solidFill>
                  <a:srgbClr val="333300"/>
                </a:solidFill>
                <a:latin typeface="Times New Roman"/>
                <a:cs typeface="Times New Roman"/>
              </a:rPr>
              <a:t>КУ</a:t>
            </a:r>
            <a:r>
              <a:rPr sz="2000" spc="-3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333300"/>
                </a:solidFill>
                <a:latin typeface="Times New Roman"/>
                <a:cs typeface="Times New Roman"/>
              </a:rPr>
              <a:t>«Управление</a:t>
            </a:r>
            <a:r>
              <a:rPr sz="2000" spc="1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333300"/>
                </a:solidFill>
                <a:latin typeface="Times New Roman"/>
                <a:cs typeface="Times New Roman"/>
              </a:rPr>
              <a:t>автомобильных</a:t>
            </a:r>
            <a:r>
              <a:rPr sz="2000" spc="-1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00"/>
                </a:solidFill>
                <a:latin typeface="Times New Roman"/>
                <a:cs typeface="Times New Roman"/>
              </a:rPr>
              <a:t>дорог» </a:t>
            </a:r>
            <a:r>
              <a:rPr sz="2000" spc="-484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00"/>
                </a:solidFill>
                <a:latin typeface="Times New Roman"/>
                <a:cs typeface="Times New Roman"/>
              </a:rPr>
              <a:t>Минтранса</a:t>
            </a:r>
            <a:r>
              <a:rPr sz="2000" spc="-5" dirty="0">
                <a:solidFill>
                  <a:srgbClr val="333300"/>
                </a:solidFill>
                <a:latin typeface="Times New Roman"/>
                <a:cs typeface="Times New Roman"/>
              </a:rPr>
              <a:t> Чувашии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333300"/>
                </a:solidFill>
                <a:latin typeface="Times New Roman"/>
                <a:cs typeface="Times New Roman"/>
              </a:rPr>
              <a:t>Институт</a:t>
            </a:r>
            <a:r>
              <a:rPr sz="2000" spc="-2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00"/>
                </a:solidFill>
                <a:latin typeface="Times New Roman"/>
                <a:cs typeface="Times New Roman"/>
              </a:rPr>
              <a:t>инженерных</a:t>
            </a:r>
            <a:r>
              <a:rPr sz="2000" spc="2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333300"/>
                </a:solidFill>
                <a:latin typeface="Times New Roman"/>
                <a:cs typeface="Times New Roman"/>
              </a:rPr>
              <a:t>изысканий</a:t>
            </a:r>
            <a:r>
              <a:rPr sz="2000" spc="2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00"/>
                </a:solidFill>
                <a:latin typeface="Times New Roman"/>
                <a:cs typeface="Times New Roman"/>
              </a:rPr>
              <a:t>НПП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333300"/>
                </a:solidFill>
                <a:latin typeface="Times New Roman"/>
                <a:cs typeface="Times New Roman"/>
              </a:rPr>
              <a:t>«Вершина»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71269" y="208280"/>
            <a:ext cx="633095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Базы</a:t>
            </a:r>
            <a:r>
              <a:rPr spc="-35" dirty="0"/>
              <a:t> </a:t>
            </a:r>
            <a:r>
              <a:rPr spc="-10" dirty="0"/>
              <a:t>производственных</a:t>
            </a:r>
            <a:r>
              <a:rPr dirty="0"/>
              <a:t> </a:t>
            </a:r>
            <a:r>
              <a:rPr spc="-5" dirty="0"/>
              <a:t>практик: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56325" y="836549"/>
            <a:ext cx="2714625" cy="180975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30976" y="3428936"/>
            <a:ext cx="2940050" cy="220510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11605" y="1384172"/>
            <a:ext cx="7486015" cy="479996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55600" marR="7620" indent="-342900" algn="just">
              <a:lnSpc>
                <a:spcPct val="80000"/>
              </a:lnSpc>
              <a:spcBef>
                <a:spcPts val="530"/>
              </a:spcBef>
              <a:buClr>
                <a:srgbClr val="000000"/>
              </a:buClr>
              <a:buFont typeface="Wingdings"/>
              <a:buChar char=""/>
              <a:tabLst>
                <a:tab pos="355600" algn="l"/>
              </a:tabLst>
            </a:pP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Проведение исследования,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поверки и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юстировку геодезических приборов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и</a:t>
            </a:r>
            <a:r>
              <a:rPr sz="1800" i="1" spc="-2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систем</a:t>
            </a:r>
            <a:endParaRPr sz="1800">
              <a:latin typeface="Times New Roman"/>
              <a:cs typeface="Times New Roman"/>
            </a:endParaRPr>
          </a:p>
          <a:p>
            <a:pPr marL="355600" marR="6985" indent="-342900" algn="just">
              <a:lnSpc>
                <a:spcPct val="80000"/>
              </a:lnSpc>
              <a:spcBef>
                <a:spcPts val="434"/>
              </a:spcBef>
              <a:buClr>
                <a:srgbClr val="000000"/>
              </a:buClr>
              <a:buFont typeface="Wingdings"/>
              <a:buChar char=""/>
              <a:tabLst>
                <a:tab pos="355600" algn="l"/>
              </a:tabLst>
            </a:pP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Выполнение полевых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и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камеральных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геодезических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работ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по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созданию,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развитию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и</a:t>
            </a:r>
            <a:r>
              <a:rPr sz="18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реконструкции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отдельных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элементов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государственных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геодезических,</a:t>
            </a:r>
            <a:r>
              <a:rPr sz="1800" i="1" spc="-3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нивелирных</a:t>
            </a:r>
            <a:r>
              <a:rPr sz="18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сетей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и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 сетей специального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назначения</a:t>
            </a:r>
            <a:endParaRPr sz="1800">
              <a:latin typeface="Times New Roman"/>
              <a:cs typeface="Times New Roman"/>
            </a:endParaRPr>
          </a:p>
          <a:p>
            <a:pPr marL="355600" indent="-342900" algn="just">
              <a:lnSpc>
                <a:spcPts val="1945"/>
              </a:lnSpc>
              <a:buClr>
                <a:srgbClr val="000000"/>
              </a:buClr>
              <a:buFont typeface="Wingdings"/>
              <a:buChar char=""/>
              <a:tabLst>
                <a:tab pos="355600" algn="l"/>
              </a:tabLst>
            </a:pP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Выполнение</a:t>
            </a:r>
            <a:r>
              <a:rPr sz="1800" i="1" spc="434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работ</a:t>
            </a:r>
            <a:r>
              <a:rPr sz="1800" i="1" spc="43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по</a:t>
            </a:r>
            <a:r>
              <a:rPr sz="1800" i="1" spc="434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полевому</a:t>
            </a:r>
            <a:r>
              <a:rPr sz="1800" i="1" spc="44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обследованию</a:t>
            </a:r>
            <a:r>
              <a:rPr sz="1800" i="1" spc="434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пунктов</a:t>
            </a:r>
            <a:r>
              <a:rPr sz="1800" i="1" spc="434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геодезических</a:t>
            </a:r>
            <a:endParaRPr sz="1800">
              <a:latin typeface="Times New Roman"/>
              <a:cs typeface="Times New Roman"/>
            </a:endParaRPr>
          </a:p>
          <a:p>
            <a:pPr marL="355600">
              <a:lnSpc>
                <a:spcPts val="1945"/>
              </a:lnSpc>
            </a:pP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сетей</a:t>
            </a:r>
            <a:endParaRPr sz="1800">
              <a:latin typeface="Times New Roman"/>
              <a:cs typeface="Times New Roman"/>
            </a:endParaRPr>
          </a:p>
          <a:p>
            <a:pPr marL="355600" marR="7620" indent="-342900" algn="just">
              <a:lnSpc>
                <a:spcPct val="80000"/>
              </a:lnSpc>
              <a:spcBef>
                <a:spcPts val="434"/>
              </a:spcBef>
              <a:buClr>
                <a:srgbClr val="000000"/>
              </a:buClr>
              <a:buFont typeface="Wingdings"/>
              <a:buChar char=""/>
              <a:tabLst>
                <a:tab pos="355600" algn="l"/>
              </a:tabLst>
            </a:pP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Проведение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специальных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геодезических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измерений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при</a:t>
            </a:r>
            <a:r>
              <a:rPr sz="18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эксплуатации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поверхности</a:t>
            </a:r>
            <a:r>
              <a:rPr sz="1800" i="1" spc="-2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и</a:t>
            </a:r>
            <a:r>
              <a:rPr sz="18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недр Земли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430"/>
              </a:spcBef>
              <a:buClr>
                <a:srgbClr val="000000"/>
              </a:buClr>
              <a:buFont typeface="Wingdings"/>
              <a:buChar char=""/>
              <a:tabLst>
                <a:tab pos="355600" algn="l"/>
              </a:tabLst>
            </a:pP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Использование современных технологий определения местоположения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пунктов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геодезических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сетей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на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основе</a:t>
            </a:r>
            <a:r>
              <a:rPr sz="18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спутниковой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навигации,</a:t>
            </a:r>
            <a:r>
              <a:rPr sz="1800" i="1" spc="44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а </a:t>
            </a:r>
            <a:r>
              <a:rPr sz="18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также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методы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электронных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измерений</a:t>
            </a:r>
            <a:r>
              <a:rPr sz="1800" i="1" spc="44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элементов</a:t>
            </a:r>
            <a:r>
              <a:rPr sz="1800" i="1" spc="44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геодезических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сетей</a:t>
            </a:r>
            <a:endParaRPr sz="180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ts val="1730"/>
              </a:lnSpc>
              <a:spcBef>
                <a:spcPts val="415"/>
              </a:spcBef>
              <a:buClr>
                <a:srgbClr val="000000"/>
              </a:buClr>
              <a:buFont typeface="Wingdings"/>
              <a:buChar char=""/>
              <a:tabLst>
                <a:tab pos="355600" algn="l"/>
              </a:tabLst>
            </a:pP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Выполнение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первичной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математической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обработки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результатов </a:t>
            </a:r>
            <a:r>
              <a:rPr sz="1800" i="1" spc="-434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полевых</a:t>
            </a:r>
            <a:r>
              <a:rPr sz="18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геодезических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измерений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с</a:t>
            </a:r>
            <a:r>
              <a:rPr sz="18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использованием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современных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компьютерных программ,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анализ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и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устранение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причины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возникновения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брака</a:t>
            </a:r>
            <a:r>
              <a:rPr sz="1800" i="1" spc="-2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и</a:t>
            </a:r>
            <a:r>
              <a:rPr sz="18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грубых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 ошибок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измерений</a:t>
            </a:r>
            <a:endParaRPr sz="1800">
              <a:latin typeface="Times New Roman"/>
              <a:cs typeface="Times New Roman"/>
            </a:endParaRPr>
          </a:p>
          <a:p>
            <a:pPr marL="355600" marR="7620" indent="-342900" algn="just">
              <a:lnSpc>
                <a:spcPct val="80000"/>
              </a:lnSpc>
              <a:spcBef>
                <a:spcPts val="445"/>
              </a:spcBef>
              <a:buClr>
                <a:srgbClr val="000000"/>
              </a:buClr>
              <a:buFont typeface="Wingdings"/>
              <a:buChar char=""/>
              <a:tabLst>
                <a:tab pos="355600" algn="l"/>
              </a:tabLst>
            </a:pP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Осуществление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самостоятельного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контроля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результатов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полевых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и </a:t>
            </a:r>
            <a:r>
              <a:rPr sz="18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камеральных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геодезических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работ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в</a:t>
            </a:r>
            <a:r>
              <a:rPr sz="18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соответствии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с</a:t>
            </a:r>
            <a:r>
              <a:rPr sz="18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требованиями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действующих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 нормативных</a:t>
            </a:r>
            <a:r>
              <a:rPr sz="1800" i="1" spc="1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документов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96185" y="0"/>
            <a:ext cx="6230620" cy="1294130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12065" marR="5080" algn="ctr">
              <a:lnSpc>
                <a:spcPts val="3070"/>
              </a:lnSpc>
              <a:spcBef>
                <a:spcPts val="844"/>
              </a:spcBef>
            </a:pPr>
            <a:r>
              <a:rPr spc="-5" dirty="0"/>
              <a:t>Выполнение </a:t>
            </a:r>
            <a:r>
              <a:rPr spc="-15" dirty="0"/>
              <a:t>работ </a:t>
            </a:r>
            <a:r>
              <a:rPr spc="-5" dirty="0"/>
              <a:t>по созданию </a:t>
            </a:r>
            <a:r>
              <a:rPr dirty="0"/>
              <a:t> </a:t>
            </a:r>
            <a:r>
              <a:rPr spc="-5" dirty="0"/>
              <a:t>геодезических,</a:t>
            </a:r>
            <a:r>
              <a:rPr spc="-55" dirty="0"/>
              <a:t> </a:t>
            </a:r>
            <a:r>
              <a:rPr spc="-5" dirty="0"/>
              <a:t>нивелирных</a:t>
            </a:r>
            <a:r>
              <a:rPr spc="-20" dirty="0"/>
              <a:t> </a:t>
            </a:r>
            <a:r>
              <a:rPr spc="10" dirty="0"/>
              <a:t>сетей </a:t>
            </a:r>
            <a:r>
              <a:rPr spc="-785" dirty="0"/>
              <a:t> </a:t>
            </a:r>
            <a:r>
              <a:rPr dirty="0"/>
              <a:t>и</a:t>
            </a:r>
            <a:r>
              <a:rPr spc="-10" dirty="0"/>
              <a:t> </a:t>
            </a:r>
            <a:r>
              <a:rPr spc="5" dirty="0"/>
              <a:t>сетей</a:t>
            </a:r>
            <a:r>
              <a:rPr spc="-5" dirty="0"/>
              <a:t> специального</a:t>
            </a:r>
            <a:r>
              <a:rPr spc="-20" dirty="0"/>
              <a:t> </a:t>
            </a:r>
            <a:r>
              <a:rPr spc="-15" dirty="0"/>
              <a:t>назначения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4776" y="42163"/>
            <a:ext cx="7198995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Выполнение</a:t>
            </a:r>
            <a:r>
              <a:rPr spc="-25" dirty="0"/>
              <a:t> </a:t>
            </a:r>
            <a:r>
              <a:rPr dirty="0"/>
              <a:t>топографических</a:t>
            </a:r>
            <a:r>
              <a:rPr spc="-80" dirty="0"/>
              <a:t> </a:t>
            </a:r>
            <a:r>
              <a:rPr dirty="0"/>
              <a:t>съемок, </a:t>
            </a:r>
            <a:r>
              <a:rPr spc="-785" dirty="0"/>
              <a:t> </a:t>
            </a:r>
            <a:r>
              <a:rPr dirty="0"/>
              <a:t>графического и </a:t>
            </a:r>
            <a:r>
              <a:rPr spc="-5" dirty="0"/>
              <a:t>цифрового </a:t>
            </a:r>
            <a:r>
              <a:rPr dirty="0"/>
              <a:t> оформления</a:t>
            </a:r>
            <a:r>
              <a:rPr spc="-45" dirty="0"/>
              <a:t> </a:t>
            </a:r>
            <a:r>
              <a:rPr spc="-5" dirty="0"/>
              <a:t>их результатов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79880" y="1487551"/>
            <a:ext cx="7335520" cy="496506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5600" marR="6350" indent="-342900" algn="just">
              <a:lnSpc>
                <a:spcPct val="80000"/>
              </a:lnSpc>
              <a:spcBef>
                <a:spcPts val="585"/>
              </a:spcBef>
              <a:buFont typeface="Wingdings"/>
              <a:buChar char=""/>
              <a:tabLst>
                <a:tab pos="355600" algn="l"/>
              </a:tabLst>
            </a:pP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Использование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современных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технологий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получения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полевой </a:t>
            </a:r>
            <a:r>
              <a:rPr sz="2000" i="1" spc="-484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топографо-геодезической информации </a:t>
            </a:r>
            <a:r>
              <a:rPr sz="20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для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картографирования </a:t>
            </a:r>
            <a:r>
              <a:rPr sz="2000" i="1" spc="-484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территории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страны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и</a:t>
            </a:r>
            <a:r>
              <a:rPr sz="20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обновления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 существующего 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картографического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фонда,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включая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геоинформационные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и </a:t>
            </a:r>
            <a:r>
              <a:rPr sz="20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аэрокосмические</a:t>
            </a:r>
            <a:r>
              <a:rPr sz="2000" i="1" spc="-6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технологии</a:t>
            </a:r>
            <a:endParaRPr sz="200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ct val="80000"/>
              </a:lnSpc>
              <a:spcBef>
                <a:spcPts val="480"/>
              </a:spcBef>
              <a:buFont typeface="Wingdings"/>
              <a:buChar char=""/>
              <a:tabLst>
                <a:tab pos="355600" algn="l"/>
              </a:tabLst>
            </a:pP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Выполнение</a:t>
            </a:r>
            <a:r>
              <a:rPr sz="2000" i="1" spc="49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полевых</a:t>
            </a:r>
            <a:r>
              <a:rPr sz="2000" i="1" spc="49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и</a:t>
            </a:r>
            <a:r>
              <a:rPr sz="20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камеральных</a:t>
            </a:r>
            <a:r>
              <a:rPr sz="2000" i="1" spc="49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работ</a:t>
            </a:r>
            <a:r>
              <a:rPr sz="2000" i="1" spc="49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по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 топографическим </a:t>
            </a:r>
            <a:r>
              <a:rPr sz="20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съемкам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местности, обновлению 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и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созданию </a:t>
            </a:r>
            <a:r>
              <a:rPr sz="2000" i="1" spc="-484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оригиналов топографических 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планов и карт в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графическом 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и </a:t>
            </a:r>
            <a:r>
              <a:rPr sz="20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цифровом</a:t>
            </a:r>
            <a:r>
              <a:rPr sz="2000" i="1" spc="-6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виде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480"/>
              </a:spcBef>
              <a:buFont typeface="Wingdings"/>
              <a:buChar char=""/>
              <a:tabLst>
                <a:tab pos="355600" algn="l"/>
              </a:tabLst>
            </a:pP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Использование компьютерных 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и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спутниковых технологий </a:t>
            </a:r>
            <a:r>
              <a:rPr sz="20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для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 автоматизации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полевых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измерений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и</a:t>
            </a:r>
            <a:r>
              <a:rPr sz="20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создания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оригиналов 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топографических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планов,</a:t>
            </a:r>
            <a:r>
              <a:rPr sz="20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освоение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инновационных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методов 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топографических</a:t>
            </a:r>
            <a:r>
              <a:rPr sz="2000" i="1" spc="-5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работ</a:t>
            </a:r>
            <a:endParaRPr sz="2000">
              <a:latin typeface="Times New Roman"/>
              <a:cs typeface="Times New Roman"/>
            </a:endParaRPr>
          </a:p>
          <a:p>
            <a:pPr marL="355600" marR="8255" indent="-342900" algn="just">
              <a:lnSpc>
                <a:spcPct val="80000"/>
              </a:lnSpc>
              <a:spcBef>
                <a:spcPts val="480"/>
              </a:spcBef>
              <a:buFont typeface="Wingdings"/>
              <a:buChar char=""/>
              <a:tabLst>
                <a:tab pos="355600" algn="l"/>
              </a:tabLst>
            </a:pP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Сбор,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систематизация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и</a:t>
            </a:r>
            <a:r>
              <a:rPr sz="20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анализ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топографо-геодезической 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информации</a:t>
            </a:r>
            <a:r>
              <a:rPr sz="2000" i="1" spc="-5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для 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разработки</a:t>
            </a:r>
            <a:r>
              <a:rPr sz="2000" i="1" spc="-4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проектов</a:t>
            </a:r>
            <a:r>
              <a:rPr sz="2000" i="1" spc="-3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съемочных</a:t>
            </a:r>
            <a:r>
              <a:rPr sz="2000" i="1" spc="-5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работ</a:t>
            </a:r>
            <a:endParaRPr sz="200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ct val="80000"/>
              </a:lnSpc>
              <a:spcBef>
                <a:spcPts val="480"/>
              </a:spcBef>
              <a:buFont typeface="Wingdings"/>
              <a:buChar char=""/>
              <a:tabLst>
                <a:tab pos="355600" algn="l"/>
              </a:tabLst>
            </a:pP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Соблюдение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требований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технических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регламентов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и </a:t>
            </a:r>
            <a:r>
              <a:rPr sz="20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инструкций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по</a:t>
            </a:r>
            <a:r>
              <a:rPr sz="20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выполнению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 топографических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съемок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и </a:t>
            </a:r>
            <a:r>
              <a:rPr sz="2000" i="1" spc="-484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камеральному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оформлению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оригиналов</a:t>
            </a:r>
            <a:r>
              <a:rPr sz="2000" i="1" spc="49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топографических 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 планов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2220" marR="5080" indent="469265">
              <a:lnSpc>
                <a:spcPct val="100000"/>
              </a:lnSpc>
              <a:spcBef>
                <a:spcPts val="105"/>
              </a:spcBef>
            </a:pPr>
            <a:r>
              <a:rPr dirty="0"/>
              <a:t>Организация </a:t>
            </a:r>
            <a:r>
              <a:rPr spc="-5" dirty="0"/>
              <a:t>работы </a:t>
            </a:r>
            <a:r>
              <a:rPr dirty="0"/>
              <a:t> </a:t>
            </a:r>
            <a:r>
              <a:rPr spc="-5" dirty="0"/>
              <a:t>коллектива</a:t>
            </a:r>
            <a:r>
              <a:rPr spc="-55" dirty="0"/>
              <a:t> </a:t>
            </a:r>
            <a:r>
              <a:rPr dirty="0"/>
              <a:t>исполнителей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79880" y="1548511"/>
            <a:ext cx="733170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Font typeface="Wingdings"/>
              <a:buChar char=""/>
              <a:tabLst>
                <a:tab pos="355600" algn="l"/>
              </a:tabLst>
            </a:pP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Разработка</a:t>
            </a:r>
            <a:r>
              <a:rPr sz="2000" i="1" spc="47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мероприятий</a:t>
            </a:r>
            <a:r>
              <a:rPr sz="2000" i="1" spc="47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и</a:t>
            </a:r>
            <a:r>
              <a:rPr sz="2000" i="1" spc="49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организация</a:t>
            </a:r>
            <a:r>
              <a:rPr sz="2000" i="1" spc="49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работ</a:t>
            </a:r>
            <a:r>
              <a:rPr sz="2000" i="1" spc="484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по</a:t>
            </a:r>
            <a:r>
              <a:rPr sz="2000" i="1" spc="48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созданию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22779" y="1853260"/>
            <a:ext cx="529780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841500" algn="l"/>
                <a:tab pos="3347720" algn="l"/>
                <a:tab pos="4251325" algn="l"/>
                <a:tab pos="4633595" algn="l"/>
              </a:tabLst>
            </a:pP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гео</a:t>
            </a:r>
            <a:r>
              <a:rPr sz="20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д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е</a:t>
            </a:r>
            <a:r>
              <a:rPr sz="2000" i="1" spc="-20" dirty="0">
                <a:solidFill>
                  <a:srgbClr val="333300"/>
                </a:solidFill>
                <a:latin typeface="Times New Roman"/>
                <a:cs typeface="Times New Roman"/>
              </a:rPr>
              <a:t>з</a:t>
            </a:r>
            <a:r>
              <a:rPr sz="20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и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чески</a:t>
            </a:r>
            <a:r>
              <a:rPr sz="2000" i="1" spc="-20" dirty="0">
                <a:solidFill>
                  <a:srgbClr val="333300"/>
                </a:solidFill>
                <a:latin typeface="Times New Roman"/>
                <a:cs typeface="Times New Roman"/>
              </a:rPr>
              <a:t>х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,	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ниве</a:t>
            </a:r>
            <a:r>
              <a:rPr sz="2000" i="1" spc="-15" dirty="0">
                <a:solidFill>
                  <a:srgbClr val="333300"/>
                </a:solidFill>
                <a:latin typeface="Times New Roman"/>
                <a:cs typeface="Times New Roman"/>
              </a:rPr>
              <a:t>л</a:t>
            </a:r>
            <a:r>
              <a:rPr sz="20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ир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н</a:t>
            </a:r>
            <a:r>
              <a:rPr sz="2000" i="1" spc="-15" dirty="0">
                <a:solidFill>
                  <a:srgbClr val="333300"/>
                </a:solidFill>
                <a:latin typeface="Times New Roman"/>
                <a:cs typeface="Times New Roman"/>
              </a:rPr>
              <a:t>ы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х	сет</a:t>
            </a:r>
            <a:r>
              <a:rPr sz="2000" i="1" spc="-20" dirty="0">
                <a:solidFill>
                  <a:srgbClr val="333300"/>
                </a:solidFill>
                <a:latin typeface="Times New Roman"/>
                <a:cs typeface="Times New Roman"/>
              </a:rPr>
              <a:t>е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й	и	сетей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назначения,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43046" y="2158364"/>
            <a:ext cx="2005964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топографическим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75146" y="2158364"/>
            <a:ext cx="10160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съемкам,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14996" y="1853260"/>
            <a:ext cx="169672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5"/>
              </a:spcBef>
            </a:pP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специального</a:t>
            </a:r>
            <a:endParaRPr sz="20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геодезическому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22779" y="2463164"/>
            <a:ext cx="179260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соп</a:t>
            </a:r>
            <a:r>
              <a:rPr sz="20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р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о</a:t>
            </a:r>
            <a:r>
              <a:rPr sz="2000" i="1" spc="-15" dirty="0">
                <a:solidFill>
                  <a:srgbClr val="333300"/>
                </a:solidFill>
                <a:latin typeface="Times New Roman"/>
                <a:cs typeface="Times New Roman"/>
              </a:rPr>
              <a:t>в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ожде</a:t>
            </a:r>
            <a:r>
              <a:rPr sz="2000" i="1" spc="-20" dirty="0">
                <a:solidFill>
                  <a:srgbClr val="333300"/>
                </a:solidFill>
                <a:latin typeface="Times New Roman"/>
                <a:cs typeface="Times New Roman"/>
              </a:rPr>
              <a:t>н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ию 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инженерных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69182" y="2463164"/>
            <a:ext cx="504507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5720" marR="5080" indent="-33655">
              <a:lnSpc>
                <a:spcPct val="100000"/>
              </a:lnSpc>
              <a:spcBef>
                <a:spcPts val="105"/>
              </a:spcBef>
              <a:tabLst>
                <a:tab pos="1926589" algn="l"/>
                <a:tab pos="2048510" algn="l"/>
                <a:tab pos="2233295" algn="l"/>
                <a:tab pos="3924935" algn="l"/>
                <a:tab pos="4902200" algn="l"/>
              </a:tabLst>
            </a:pP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стр</a:t>
            </a:r>
            <a:r>
              <a:rPr sz="20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о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и</a:t>
            </a:r>
            <a:r>
              <a:rPr sz="2000" i="1" spc="10" dirty="0">
                <a:solidFill>
                  <a:srgbClr val="333300"/>
                </a:solidFill>
                <a:latin typeface="Times New Roman"/>
                <a:cs typeface="Times New Roman"/>
              </a:rPr>
              <a:t>т</a:t>
            </a:r>
            <a:r>
              <a:rPr sz="2000" i="1" spc="-15" dirty="0">
                <a:solidFill>
                  <a:srgbClr val="333300"/>
                </a:solidFill>
                <a:latin typeface="Times New Roman"/>
                <a:cs typeface="Times New Roman"/>
              </a:rPr>
              <a:t>е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льств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а	и	э</a:t>
            </a:r>
            <a:r>
              <a:rPr sz="20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к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спл</a:t>
            </a:r>
            <a:r>
              <a:rPr sz="2000" i="1" spc="-15" dirty="0">
                <a:solidFill>
                  <a:srgbClr val="333300"/>
                </a:solidFill>
                <a:latin typeface="Times New Roman"/>
                <a:cs typeface="Times New Roman"/>
              </a:rPr>
              <a:t>у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а</a:t>
            </a:r>
            <a:r>
              <a:rPr sz="2000" i="1" spc="10" dirty="0">
                <a:solidFill>
                  <a:srgbClr val="333300"/>
                </a:solidFill>
                <a:latin typeface="Times New Roman"/>
                <a:cs typeface="Times New Roman"/>
              </a:rPr>
              <a:t>т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а</a:t>
            </a:r>
            <a:r>
              <a:rPr sz="2000" i="1" spc="-15" dirty="0">
                <a:solidFill>
                  <a:srgbClr val="333300"/>
                </a:solidFill>
                <a:latin typeface="Times New Roman"/>
                <a:cs typeface="Times New Roman"/>
              </a:rPr>
              <a:t>ц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ии	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з</a:t>
            </a:r>
            <a:r>
              <a:rPr sz="20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д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ан</a:t>
            </a:r>
            <a:r>
              <a:rPr sz="20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и</a:t>
            </a:r>
            <a:r>
              <a:rPr sz="2000" i="1" dirty="0">
                <a:solidFill>
                  <a:srgbClr val="333300"/>
                </a:solidFill>
                <a:latin typeface="Times New Roman"/>
                <a:cs typeface="Times New Roman"/>
              </a:rPr>
              <a:t>й,	и  </a:t>
            </a:r>
            <a:r>
              <a:rPr sz="20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сооружений,		топографо-геодезическому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algn="just">
              <a:lnSpc>
                <a:spcPct val="100000"/>
              </a:lnSpc>
              <a:spcBef>
                <a:spcPts val="580"/>
              </a:spcBef>
            </a:pPr>
            <a:r>
              <a:rPr dirty="0"/>
              <a:t>обеспечению</a:t>
            </a:r>
            <a:r>
              <a:rPr spc="-50" dirty="0"/>
              <a:t> </a:t>
            </a:r>
            <a:r>
              <a:rPr dirty="0"/>
              <a:t>кадастра</a:t>
            </a:r>
            <a:r>
              <a:rPr spc="-30" dirty="0"/>
              <a:t> </a:t>
            </a:r>
            <a:r>
              <a:rPr dirty="0"/>
              <a:t>территорий</a:t>
            </a:r>
            <a:r>
              <a:rPr spc="-40" dirty="0"/>
              <a:t> </a:t>
            </a:r>
            <a:r>
              <a:rPr dirty="0"/>
              <a:t>и</a:t>
            </a:r>
            <a:r>
              <a:rPr spc="-10" dirty="0"/>
              <a:t> </a:t>
            </a:r>
            <a:r>
              <a:rPr dirty="0"/>
              <a:t>землеустройства</a:t>
            </a:r>
          </a:p>
          <a:p>
            <a:pPr marL="355600" marR="5715" indent="-342900" algn="just">
              <a:lnSpc>
                <a:spcPct val="100000"/>
              </a:lnSpc>
              <a:spcBef>
                <a:spcPts val="484"/>
              </a:spcBef>
              <a:buClr>
                <a:srgbClr val="000000"/>
              </a:buClr>
              <a:buFont typeface="Wingdings"/>
              <a:buChar char=""/>
              <a:tabLst>
                <a:tab pos="355600" algn="l"/>
              </a:tabLst>
            </a:pPr>
            <a:r>
              <a:rPr spc="-5" dirty="0"/>
              <a:t>Обеспечение</a:t>
            </a:r>
            <a:r>
              <a:rPr dirty="0"/>
              <a:t> </a:t>
            </a:r>
            <a:r>
              <a:rPr spc="-5" dirty="0"/>
              <a:t>соблюдений</a:t>
            </a:r>
            <a:r>
              <a:rPr dirty="0"/>
              <a:t> </a:t>
            </a:r>
            <a:r>
              <a:rPr spc="-5" dirty="0"/>
              <a:t>правил</a:t>
            </a:r>
            <a:r>
              <a:rPr dirty="0"/>
              <a:t> </a:t>
            </a:r>
            <a:r>
              <a:rPr spc="-10" dirty="0"/>
              <a:t>техники</a:t>
            </a:r>
            <a:r>
              <a:rPr spc="-5" dirty="0"/>
              <a:t> безопасности</a:t>
            </a:r>
            <a:r>
              <a:rPr dirty="0"/>
              <a:t> при </a:t>
            </a:r>
            <a:r>
              <a:rPr spc="5" dirty="0"/>
              <a:t> </a:t>
            </a:r>
            <a:r>
              <a:rPr spc="-5" dirty="0"/>
              <a:t>выполнении</a:t>
            </a:r>
            <a:r>
              <a:rPr dirty="0"/>
              <a:t> </a:t>
            </a:r>
            <a:r>
              <a:rPr spc="-5" dirty="0"/>
              <a:t>работ,</a:t>
            </a:r>
            <a:r>
              <a:rPr dirty="0"/>
              <a:t> </a:t>
            </a:r>
            <a:r>
              <a:rPr spc="-5" dirty="0"/>
              <a:t>требований</a:t>
            </a:r>
            <a:r>
              <a:rPr dirty="0"/>
              <a:t> </a:t>
            </a:r>
            <a:r>
              <a:rPr spc="-5" dirty="0"/>
              <a:t>технических</a:t>
            </a:r>
            <a:r>
              <a:rPr dirty="0"/>
              <a:t> </a:t>
            </a:r>
            <a:r>
              <a:rPr spc="-5" dirty="0"/>
              <a:t>регламентов</a:t>
            </a:r>
            <a:r>
              <a:rPr dirty="0"/>
              <a:t> и </a:t>
            </a:r>
            <a:r>
              <a:rPr spc="5" dirty="0"/>
              <a:t> </a:t>
            </a:r>
            <a:r>
              <a:rPr dirty="0"/>
              <a:t>инструкций</a:t>
            </a:r>
          </a:p>
          <a:p>
            <a:pPr marL="355600" marR="5080" indent="-342900" algn="just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Font typeface="Wingdings"/>
              <a:buChar char=""/>
              <a:tabLst>
                <a:tab pos="355600" algn="l"/>
              </a:tabLst>
            </a:pPr>
            <a:r>
              <a:rPr spc="-5" dirty="0"/>
              <a:t>Принятие</a:t>
            </a:r>
            <a:r>
              <a:rPr dirty="0"/>
              <a:t> </a:t>
            </a:r>
            <a:r>
              <a:rPr spc="-5" dirty="0"/>
              <a:t>самостоятельных</a:t>
            </a:r>
            <a:r>
              <a:rPr dirty="0"/>
              <a:t> </a:t>
            </a:r>
            <a:r>
              <a:rPr spc="-5" dirty="0"/>
              <a:t>решений</a:t>
            </a:r>
            <a:r>
              <a:rPr dirty="0"/>
              <a:t> </a:t>
            </a:r>
            <a:r>
              <a:rPr spc="-5" dirty="0"/>
              <a:t>по</a:t>
            </a:r>
            <a:r>
              <a:rPr dirty="0"/>
              <a:t> </a:t>
            </a:r>
            <a:r>
              <a:rPr spc="-5" dirty="0"/>
              <a:t>комплектованию </a:t>
            </a:r>
            <a:r>
              <a:rPr dirty="0"/>
              <a:t> бригад</a:t>
            </a:r>
            <a:r>
              <a:rPr spc="-50" dirty="0"/>
              <a:t> </a:t>
            </a:r>
            <a:r>
              <a:rPr dirty="0"/>
              <a:t>исполнителей</a:t>
            </a:r>
            <a:r>
              <a:rPr spc="-40" dirty="0"/>
              <a:t> </a:t>
            </a:r>
            <a:r>
              <a:rPr dirty="0"/>
              <a:t>и</a:t>
            </a:r>
            <a:r>
              <a:rPr spc="-5" dirty="0"/>
              <a:t> </a:t>
            </a:r>
            <a:r>
              <a:rPr dirty="0"/>
              <a:t>организации</a:t>
            </a:r>
            <a:r>
              <a:rPr spc="-45" dirty="0"/>
              <a:t> </a:t>
            </a:r>
            <a:r>
              <a:rPr dirty="0"/>
              <a:t>их</a:t>
            </a:r>
            <a:r>
              <a:rPr spc="-15" dirty="0"/>
              <a:t> </a:t>
            </a:r>
            <a:r>
              <a:rPr spc="5" dirty="0"/>
              <a:t>работы</a:t>
            </a:r>
          </a:p>
          <a:p>
            <a:pPr marL="355600" marR="5715" indent="-342900" algn="just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Font typeface="Wingdings"/>
              <a:buChar char=""/>
              <a:tabLst>
                <a:tab pos="355600" algn="l"/>
              </a:tabLst>
            </a:pPr>
            <a:r>
              <a:rPr spc="-5" dirty="0"/>
              <a:t>Реализация</a:t>
            </a:r>
            <a:r>
              <a:rPr dirty="0"/>
              <a:t> </a:t>
            </a:r>
            <a:r>
              <a:rPr spc="-5" dirty="0"/>
              <a:t>мероприятий</a:t>
            </a:r>
            <a:r>
              <a:rPr dirty="0"/>
              <a:t> по</a:t>
            </a:r>
            <a:r>
              <a:rPr spc="5" dirty="0"/>
              <a:t> </a:t>
            </a:r>
            <a:r>
              <a:rPr spc="-5" dirty="0"/>
              <a:t>повышению</a:t>
            </a:r>
            <a:r>
              <a:rPr dirty="0"/>
              <a:t> </a:t>
            </a:r>
            <a:r>
              <a:rPr spc="-5" dirty="0"/>
              <a:t>эффективности </a:t>
            </a:r>
            <a:r>
              <a:rPr dirty="0"/>
              <a:t> работ, </a:t>
            </a:r>
            <a:r>
              <a:rPr spc="-5" dirty="0"/>
              <a:t>направленных </a:t>
            </a:r>
            <a:r>
              <a:rPr spc="-10" dirty="0"/>
              <a:t>на </a:t>
            </a:r>
            <a:r>
              <a:rPr spc="-5" dirty="0"/>
              <a:t>снижение трудоемкости </a:t>
            </a:r>
            <a:r>
              <a:rPr dirty="0"/>
              <a:t>и </a:t>
            </a:r>
            <a:r>
              <a:rPr spc="-5" dirty="0"/>
              <a:t>повышение </a:t>
            </a:r>
            <a:r>
              <a:rPr spc="-484" dirty="0"/>
              <a:t> </a:t>
            </a:r>
            <a:r>
              <a:rPr dirty="0"/>
              <a:t>производительности</a:t>
            </a:r>
            <a:r>
              <a:rPr spc="-45" dirty="0"/>
              <a:t> </a:t>
            </a:r>
            <a:r>
              <a:rPr dirty="0"/>
              <a:t>труда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54123" y="60705"/>
            <a:ext cx="564261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Проведение</a:t>
            </a:r>
            <a:r>
              <a:rPr sz="2800" spc="-45" dirty="0"/>
              <a:t> </a:t>
            </a:r>
            <a:r>
              <a:rPr sz="2800" spc="-5" dirty="0"/>
              <a:t>работ</a:t>
            </a:r>
            <a:endParaRPr sz="2800"/>
          </a:p>
          <a:p>
            <a:pPr marL="12700" marR="5080" algn="ctr">
              <a:lnSpc>
                <a:spcPct val="100000"/>
              </a:lnSpc>
            </a:pPr>
            <a:r>
              <a:rPr sz="2800" spc="-5" dirty="0"/>
              <a:t>по </a:t>
            </a:r>
            <a:r>
              <a:rPr sz="2800" spc="-10" dirty="0"/>
              <a:t>геодезическому </a:t>
            </a:r>
            <a:r>
              <a:rPr sz="2800" spc="-5" dirty="0"/>
              <a:t>сопровождению </a:t>
            </a:r>
            <a:r>
              <a:rPr sz="2800" spc="-685" dirty="0"/>
              <a:t> </a:t>
            </a:r>
            <a:r>
              <a:rPr sz="2800" spc="-10" dirty="0"/>
              <a:t>строительства</a:t>
            </a:r>
            <a:r>
              <a:rPr sz="2800" spc="15" dirty="0"/>
              <a:t> </a:t>
            </a:r>
            <a:r>
              <a:rPr sz="2800" spc="-5" dirty="0"/>
              <a:t>и </a:t>
            </a:r>
            <a:r>
              <a:rPr sz="2800" spc="-10" dirty="0"/>
              <a:t>эксплуатации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1411605" y="1341247"/>
            <a:ext cx="7477125" cy="51676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40335" algn="ctr">
              <a:lnSpc>
                <a:spcPts val="3300"/>
              </a:lnSpc>
              <a:spcBef>
                <a:spcPts val="95"/>
              </a:spcBef>
            </a:pPr>
            <a:r>
              <a:rPr sz="2800" b="1" spc="-5" dirty="0">
                <a:solidFill>
                  <a:srgbClr val="666699"/>
                </a:solidFill>
                <a:latin typeface="Times New Roman"/>
                <a:cs typeface="Times New Roman"/>
              </a:rPr>
              <a:t>зданий</a:t>
            </a:r>
            <a:r>
              <a:rPr sz="2800" b="1" spc="-25" dirty="0">
                <a:solidFill>
                  <a:srgbClr val="66669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666699"/>
                </a:solidFill>
                <a:latin typeface="Times New Roman"/>
                <a:cs typeface="Times New Roman"/>
              </a:rPr>
              <a:t>и</a:t>
            </a:r>
            <a:r>
              <a:rPr sz="2800" b="1" spc="-15" dirty="0">
                <a:solidFill>
                  <a:srgbClr val="666699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666699"/>
                </a:solidFill>
                <a:latin typeface="Times New Roman"/>
                <a:cs typeface="Times New Roman"/>
              </a:rPr>
              <a:t>инженерных</a:t>
            </a:r>
            <a:r>
              <a:rPr sz="2800" b="1" spc="10" dirty="0">
                <a:solidFill>
                  <a:srgbClr val="66669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666699"/>
                </a:solidFill>
                <a:latin typeface="Times New Roman"/>
                <a:cs typeface="Times New Roman"/>
              </a:rPr>
              <a:t>сооружений</a:t>
            </a:r>
            <a:endParaRPr sz="2800">
              <a:latin typeface="Times New Roman"/>
              <a:cs typeface="Times New Roman"/>
            </a:endParaRPr>
          </a:p>
          <a:p>
            <a:pPr marL="355600" marR="8255" indent="-342900" algn="just">
              <a:lnSpc>
                <a:spcPct val="80000"/>
              </a:lnSpc>
              <a:spcBef>
                <a:spcPts val="320"/>
              </a:spcBef>
              <a:buClr>
                <a:srgbClr val="000000"/>
              </a:buClr>
              <a:buFont typeface="Wingdings"/>
              <a:buChar char=""/>
              <a:tabLst>
                <a:tab pos="355600" algn="l"/>
              </a:tabLst>
            </a:pP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Выполнение проектирования и производство геодезических изысканий </a:t>
            </a:r>
            <a:r>
              <a:rPr sz="16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объектов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 строительства</a:t>
            </a:r>
            <a:endParaRPr sz="1600">
              <a:latin typeface="Times New Roman"/>
              <a:cs typeface="Times New Roman"/>
            </a:endParaRPr>
          </a:p>
          <a:p>
            <a:pPr marL="355600" indent="-342900" algn="just">
              <a:lnSpc>
                <a:spcPts val="1730"/>
              </a:lnSpc>
              <a:spcBef>
                <a:spcPts val="5"/>
              </a:spcBef>
              <a:buClr>
                <a:srgbClr val="000000"/>
              </a:buClr>
              <a:buFont typeface="Wingdings"/>
              <a:buChar char=""/>
              <a:tabLst>
                <a:tab pos="355600" algn="l"/>
              </a:tabLst>
            </a:pP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Выполнение</a:t>
            </a:r>
            <a:r>
              <a:rPr sz="1600" i="1" spc="102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подготовки</a:t>
            </a:r>
            <a:r>
              <a:rPr sz="1600" i="1" spc="1019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геодезической</a:t>
            </a:r>
            <a:r>
              <a:rPr sz="1600" i="1" spc="102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подосновы  </a:t>
            </a:r>
            <a:r>
              <a:rPr sz="1600" i="1" spc="22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для  </a:t>
            </a:r>
            <a:r>
              <a:rPr sz="1600" i="1" spc="21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проектирования</a:t>
            </a:r>
            <a:r>
              <a:rPr sz="1600" i="1" spc="103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и</a:t>
            </a:r>
            <a:endParaRPr sz="1600">
              <a:latin typeface="Times New Roman"/>
              <a:cs typeface="Times New Roman"/>
            </a:endParaRPr>
          </a:p>
          <a:p>
            <a:pPr marL="355600" algn="just">
              <a:lnSpc>
                <a:spcPts val="1730"/>
              </a:lnSpc>
            </a:pP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разработки</a:t>
            </a:r>
            <a:r>
              <a:rPr sz="1600" i="1" spc="-3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генеральных</a:t>
            </a:r>
            <a:r>
              <a:rPr sz="1600" i="1" spc="4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планов</a:t>
            </a:r>
            <a:r>
              <a:rPr sz="1600" i="1" spc="2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объектов</a:t>
            </a:r>
            <a:r>
              <a:rPr sz="1600" i="1" spc="1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строительства</a:t>
            </a:r>
            <a:endParaRPr sz="1600">
              <a:latin typeface="Times New Roman"/>
              <a:cs typeface="Times New Roman"/>
            </a:endParaRPr>
          </a:p>
          <a:p>
            <a:pPr marL="355600" marR="8890" indent="-342900" algn="just">
              <a:lnSpc>
                <a:spcPts val="1540"/>
              </a:lnSpc>
              <a:spcBef>
                <a:spcPts val="365"/>
              </a:spcBef>
              <a:buClr>
                <a:srgbClr val="000000"/>
              </a:buClr>
              <a:buFont typeface="Wingdings"/>
              <a:buChar char=""/>
              <a:tabLst>
                <a:tab pos="355600" algn="l"/>
              </a:tabLst>
            </a:pP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Проведение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крупномасштабных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топографических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съемок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для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создания </a:t>
            </a:r>
            <a:r>
              <a:rPr sz="16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изыскательных</a:t>
            </a:r>
            <a:r>
              <a:rPr sz="1600" i="1" spc="2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планов,</a:t>
            </a:r>
            <a:r>
              <a:rPr sz="1600" i="1" spc="1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в</a:t>
            </a:r>
            <a:r>
              <a:rPr sz="1600" i="1" spc="1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том числе</a:t>
            </a:r>
            <a:r>
              <a:rPr sz="1600" i="1" spc="1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съемку</a:t>
            </a:r>
            <a:r>
              <a:rPr sz="1600" i="1" spc="3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подземных</a:t>
            </a:r>
            <a:r>
              <a:rPr sz="1600" i="1" spc="1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коммуникаций</a:t>
            </a:r>
            <a:endParaRPr sz="1600">
              <a:latin typeface="Times New Roman"/>
              <a:cs typeface="Times New Roman"/>
            </a:endParaRPr>
          </a:p>
          <a:p>
            <a:pPr marL="355600" marR="8255" indent="-342900" algn="just">
              <a:lnSpc>
                <a:spcPts val="1540"/>
              </a:lnSpc>
              <a:spcBef>
                <a:spcPts val="375"/>
              </a:spcBef>
              <a:buClr>
                <a:srgbClr val="000000"/>
              </a:buClr>
              <a:buFont typeface="Wingdings"/>
              <a:buChar char=""/>
              <a:tabLst>
                <a:tab pos="355600" algn="l"/>
              </a:tabLst>
            </a:pP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Выполнение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геодезических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изыскательных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работ,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полевого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и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камерального 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трассирования</a:t>
            </a:r>
            <a:r>
              <a:rPr sz="16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 линейных</a:t>
            </a:r>
            <a:r>
              <a:rPr sz="1600" i="1" spc="3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сооружений,</a:t>
            </a:r>
            <a:r>
              <a:rPr sz="1600" i="1" spc="1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вертикальной</a:t>
            </a:r>
            <a:r>
              <a:rPr sz="1600" i="1" spc="1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планировки</a:t>
            </a:r>
            <a:endParaRPr sz="1600">
              <a:latin typeface="Times New Roman"/>
              <a:cs typeface="Times New Roman"/>
            </a:endParaRPr>
          </a:p>
          <a:p>
            <a:pPr marL="355600" marR="8255" indent="-342900" algn="just">
              <a:lnSpc>
                <a:spcPts val="1540"/>
              </a:lnSpc>
              <a:spcBef>
                <a:spcPts val="380"/>
              </a:spcBef>
              <a:buClr>
                <a:srgbClr val="000000"/>
              </a:buClr>
              <a:buFont typeface="Wingdings"/>
              <a:buChar char=""/>
              <a:tabLst>
                <a:tab pos="355600" algn="l"/>
              </a:tabLst>
            </a:pP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Участие в разработке и осуществлении проектов производства геодезических 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работ</a:t>
            </a:r>
            <a:r>
              <a:rPr sz="1600" i="1" spc="-3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в строительстве</a:t>
            </a:r>
            <a:endParaRPr sz="16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1540"/>
              </a:lnSpc>
              <a:spcBef>
                <a:spcPts val="375"/>
              </a:spcBef>
              <a:buClr>
                <a:srgbClr val="000000"/>
              </a:buClr>
              <a:buFont typeface="Wingdings"/>
              <a:buChar char=""/>
              <a:tabLst>
                <a:tab pos="355600" algn="l"/>
              </a:tabLst>
            </a:pP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Выполнение полевых 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геодезических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работ на </a:t>
            </a:r>
            <a:r>
              <a:rPr sz="16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строительной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площадке: вынос в 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натуру</a:t>
            </a:r>
            <a:r>
              <a:rPr sz="1600" i="1" spc="5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проектов</a:t>
            </a:r>
            <a:r>
              <a:rPr sz="1600" i="1" spc="7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зданий,</a:t>
            </a:r>
            <a:r>
              <a:rPr sz="1600" i="1" spc="5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инженерных</a:t>
            </a:r>
            <a:r>
              <a:rPr sz="1600" i="1" spc="7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сооружений,</a:t>
            </a:r>
            <a:r>
              <a:rPr sz="1600" i="1" spc="6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проведение</a:t>
            </a:r>
            <a:r>
              <a:rPr sz="1600" i="1" spc="6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обмерных</a:t>
            </a:r>
            <a:r>
              <a:rPr sz="1600" i="1" spc="7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работ </a:t>
            </a:r>
            <a:r>
              <a:rPr sz="1600" i="1" spc="-39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и</a:t>
            </a:r>
            <a:r>
              <a:rPr sz="16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исполнительных</a:t>
            </a:r>
            <a:r>
              <a:rPr sz="1600" i="1" spc="3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съемок,</a:t>
            </a:r>
            <a:r>
              <a:rPr sz="1600" i="1" spc="1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составление</a:t>
            </a:r>
            <a:r>
              <a:rPr sz="1600" i="1" spc="2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исполнительной</a:t>
            </a:r>
            <a:r>
              <a:rPr sz="1600" i="1" spc="1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документации</a:t>
            </a:r>
            <a:endParaRPr sz="1600">
              <a:latin typeface="Times New Roman"/>
              <a:cs typeface="Times New Roman"/>
            </a:endParaRPr>
          </a:p>
          <a:p>
            <a:pPr marL="355600" marR="7620" indent="-342900" algn="just">
              <a:lnSpc>
                <a:spcPts val="1540"/>
              </a:lnSpc>
              <a:spcBef>
                <a:spcPts val="375"/>
              </a:spcBef>
              <a:buClr>
                <a:srgbClr val="000000"/>
              </a:buClr>
              <a:buFont typeface="Wingdings"/>
              <a:buChar char=""/>
              <a:tabLst>
                <a:tab pos="355600" algn="l"/>
              </a:tabLst>
            </a:pP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Выполнение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полевого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контроля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сохранения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проектной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геометрии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в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процессе 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ведения</a:t>
            </a:r>
            <a:r>
              <a:rPr sz="1600" i="1" spc="2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строительно-монтажных</a:t>
            </a:r>
            <a:r>
              <a:rPr sz="1600" i="1" spc="2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работ</a:t>
            </a:r>
            <a:endParaRPr sz="160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ts val="1540"/>
              </a:lnSpc>
              <a:spcBef>
                <a:spcPts val="375"/>
              </a:spcBef>
              <a:buClr>
                <a:srgbClr val="000000"/>
              </a:buClr>
              <a:buFont typeface="Wingdings"/>
              <a:buChar char=""/>
              <a:tabLst>
                <a:tab pos="355600" algn="l"/>
              </a:tabLst>
            </a:pP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Использование специальных геодезических приборов и инструментов, включая 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современные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электронные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тахеометры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и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приборы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спутниковой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навигации, 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предназначенные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для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решения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задач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прикладной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геодезии,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выполнение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их </a:t>
            </a:r>
            <a:r>
              <a:rPr sz="16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исследования,</a:t>
            </a:r>
            <a:r>
              <a:rPr sz="1600" i="1" spc="1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поверки</a:t>
            </a:r>
            <a:r>
              <a:rPr sz="16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и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юстировку</a:t>
            </a:r>
            <a:endParaRPr sz="1600">
              <a:latin typeface="Times New Roman"/>
              <a:cs typeface="Times New Roman"/>
            </a:endParaRPr>
          </a:p>
          <a:p>
            <a:pPr marL="355600" marR="6985" indent="-342900" algn="just">
              <a:lnSpc>
                <a:spcPts val="1540"/>
              </a:lnSpc>
              <a:spcBef>
                <a:spcPts val="370"/>
              </a:spcBef>
              <a:buClr>
                <a:srgbClr val="000000"/>
              </a:buClr>
              <a:buFont typeface="Wingdings"/>
              <a:buChar char=""/>
              <a:tabLst>
                <a:tab pos="355600" algn="l"/>
              </a:tabLst>
            </a:pP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Выполнение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специализированных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геодезических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работ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при</a:t>
            </a:r>
            <a:r>
              <a:rPr sz="16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эксплуатации </a:t>
            </a:r>
            <a:r>
              <a:rPr sz="1600" i="1" spc="-38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инженерных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объектов,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в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том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числе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наблюдения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за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деформациями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зданий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и 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инженерных</a:t>
            </a:r>
            <a:r>
              <a:rPr sz="1600" i="1" spc="2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сооружений</a:t>
            </a:r>
            <a:r>
              <a:rPr sz="1600" i="1" spc="2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и</a:t>
            </a:r>
            <a:r>
              <a:rPr sz="16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опасными</a:t>
            </a:r>
            <a:r>
              <a:rPr sz="1600" i="1" spc="2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геодинамическими</a:t>
            </a:r>
            <a:r>
              <a:rPr sz="1600" i="1" spc="4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процессами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6130" y="97282"/>
            <a:ext cx="71501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96790" algn="l"/>
              </a:tabLst>
            </a:pPr>
            <a:r>
              <a:rPr dirty="0"/>
              <a:t>Общ</a:t>
            </a:r>
            <a:r>
              <a:rPr spc="5" dirty="0"/>
              <a:t>е</a:t>
            </a:r>
            <a:r>
              <a:rPr spc="-5" dirty="0"/>
              <a:t>проф</a:t>
            </a:r>
            <a:r>
              <a:rPr spc="5" dirty="0"/>
              <a:t>е</a:t>
            </a:r>
            <a:r>
              <a:rPr dirty="0"/>
              <a:t>ссио</a:t>
            </a:r>
            <a:r>
              <a:rPr spc="5" dirty="0"/>
              <a:t>н</a:t>
            </a:r>
            <a:r>
              <a:rPr dirty="0"/>
              <a:t>альн</a:t>
            </a:r>
            <a:r>
              <a:rPr spc="-10" dirty="0"/>
              <a:t>ы</a:t>
            </a:r>
            <a:r>
              <a:rPr dirty="0"/>
              <a:t>е	ди</a:t>
            </a:r>
            <a:r>
              <a:rPr spc="5" dirty="0"/>
              <a:t>с</a:t>
            </a:r>
            <a:r>
              <a:rPr spc="-5" dirty="0"/>
              <a:t>цип</a:t>
            </a:r>
            <a:r>
              <a:rPr spc="5" dirty="0"/>
              <a:t>л</a:t>
            </a:r>
            <a:r>
              <a:rPr spc="-5" dirty="0"/>
              <a:t>ины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9277" y="730122"/>
            <a:ext cx="7404734" cy="3379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i="1" dirty="0">
                <a:solidFill>
                  <a:srgbClr val="333300"/>
                </a:solidFill>
                <a:latin typeface="Arial"/>
                <a:cs typeface="Arial"/>
              </a:rPr>
              <a:t>ОП.01</a:t>
            </a:r>
            <a:r>
              <a:rPr sz="2000" b="1" i="1" spc="-80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333300"/>
                </a:solidFill>
                <a:latin typeface="Arial"/>
                <a:cs typeface="Arial"/>
              </a:rPr>
              <a:t>Геодезия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i="1" dirty="0">
                <a:solidFill>
                  <a:srgbClr val="333300"/>
                </a:solidFill>
                <a:latin typeface="Arial"/>
                <a:cs typeface="Arial"/>
              </a:rPr>
              <a:t>ОП.02</a:t>
            </a:r>
            <a:r>
              <a:rPr sz="2000" b="1" i="1" spc="-60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333300"/>
                </a:solidFill>
                <a:latin typeface="Arial"/>
                <a:cs typeface="Arial"/>
              </a:rPr>
              <a:t>Общая</a:t>
            </a:r>
            <a:r>
              <a:rPr sz="2000" i="1" spc="-45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Arial"/>
                <a:cs typeface="Arial"/>
              </a:rPr>
              <a:t>картография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i="1" dirty="0">
                <a:solidFill>
                  <a:srgbClr val="333300"/>
                </a:solidFill>
                <a:latin typeface="Arial"/>
                <a:cs typeface="Arial"/>
              </a:rPr>
              <a:t>ОП.03</a:t>
            </a:r>
            <a:r>
              <a:rPr sz="2000" b="1" i="1" spc="-40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333300"/>
                </a:solidFill>
                <a:latin typeface="Arial"/>
                <a:cs typeface="Arial"/>
              </a:rPr>
              <a:t>Основы</a:t>
            </a:r>
            <a:r>
              <a:rPr sz="2000" i="1" spc="-25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Arial"/>
                <a:cs typeface="Arial"/>
              </a:rPr>
              <a:t>дистанционного</a:t>
            </a:r>
            <a:r>
              <a:rPr sz="2000" i="1" spc="-40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333300"/>
                </a:solidFill>
                <a:latin typeface="Arial"/>
                <a:cs typeface="Arial"/>
              </a:rPr>
              <a:t>зондирования</a:t>
            </a:r>
            <a:r>
              <a:rPr sz="2000" i="1" spc="-55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333300"/>
                </a:solidFill>
                <a:latin typeface="Arial"/>
                <a:cs typeface="Arial"/>
              </a:rPr>
              <a:t>и</a:t>
            </a:r>
            <a:endParaRPr sz="2000">
              <a:latin typeface="Arial"/>
              <a:cs typeface="Arial"/>
            </a:endParaRPr>
          </a:p>
          <a:p>
            <a:pPr marL="848994">
              <a:lnSpc>
                <a:spcPct val="100000"/>
              </a:lnSpc>
            </a:pPr>
            <a:r>
              <a:rPr sz="2000" i="1" spc="-5" dirty="0">
                <a:solidFill>
                  <a:srgbClr val="333300"/>
                </a:solidFill>
                <a:latin typeface="Arial"/>
                <a:cs typeface="Arial"/>
              </a:rPr>
              <a:t>фотограмметрия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i="1" dirty="0">
                <a:solidFill>
                  <a:srgbClr val="333300"/>
                </a:solidFill>
                <a:latin typeface="Arial"/>
                <a:cs typeface="Arial"/>
              </a:rPr>
              <a:t>ОП.04</a:t>
            </a:r>
            <a:r>
              <a:rPr sz="2000" b="1" i="1" spc="-45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Arial"/>
                <a:cs typeface="Arial"/>
              </a:rPr>
              <a:t>Метрология,</a:t>
            </a:r>
            <a:r>
              <a:rPr sz="2000" i="1" spc="-30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Arial"/>
                <a:cs typeface="Arial"/>
              </a:rPr>
              <a:t>стандартизация</a:t>
            </a:r>
            <a:r>
              <a:rPr sz="2000" i="1" spc="-50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333300"/>
                </a:solidFill>
                <a:latin typeface="Arial"/>
                <a:cs typeface="Arial"/>
              </a:rPr>
              <a:t>и</a:t>
            </a:r>
            <a:r>
              <a:rPr sz="2000" i="1" spc="5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Arial"/>
                <a:cs typeface="Arial"/>
              </a:rPr>
              <a:t>сертификация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i="1" dirty="0">
                <a:solidFill>
                  <a:srgbClr val="333300"/>
                </a:solidFill>
                <a:latin typeface="Arial"/>
                <a:cs typeface="Arial"/>
              </a:rPr>
              <a:t>ОП.05</a:t>
            </a:r>
            <a:r>
              <a:rPr sz="2000" b="1" i="1" spc="-50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Arial"/>
                <a:cs typeface="Arial"/>
              </a:rPr>
              <a:t>Основы</a:t>
            </a:r>
            <a:r>
              <a:rPr sz="2000" i="1" spc="-30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333300"/>
                </a:solidFill>
                <a:latin typeface="Arial"/>
                <a:cs typeface="Arial"/>
              </a:rPr>
              <a:t>микроэкономики,</a:t>
            </a:r>
            <a:r>
              <a:rPr sz="2000" i="1" spc="-20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Arial"/>
                <a:cs typeface="Arial"/>
              </a:rPr>
              <a:t>менеджмента</a:t>
            </a:r>
            <a:r>
              <a:rPr sz="2000" i="1" spc="-25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333300"/>
                </a:solidFill>
                <a:latin typeface="Arial"/>
                <a:cs typeface="Arial"/>
              </a:rPr>
              <a:t>и </a:t>
            </a:r>
            <a:r>
              <a:rPr sz="2000" i="1" spc="-5" dirty="0">
                <a:solidFill>
                  <a:srgbClr val="333300"/>
                </a:solidFill>
                <a:latin typeface="Arial"/>
                <a:cs typeface="Arial"/>
              </a:rPr>
              <a:t>маркетинга</a:t>
            </a:r>
            <a:endParaRPr sz="2000">
              <a:latin typeface="Arial"/>
              <a:cs typeface="Arial"/>
            </a:endParaRPr>
          </a:p>
          <a:p>
            <a:pPr marL="848994" marR="1459865" indent="-836930">
              <a:lnSpc>
                <a:spcPct val="100000"/>
              </a:lnSpc>
            </a:pPr>
            <a:r>
              <a:rPr sz="2000" b="1" i="1" dirty="0">
                <a:solidFill>
                  <a:srgbClr val="333300"/>
                </a:solidFill>
                <a:latin typeface="Arial"/>
                <a:cs typeface="Arial"/>
              </a:rPr>
              <a:t>ОП.06 </a:t>
            </a:r>
            <a:r>
              <a:rPr sz="2000" i="1" dirty="0">
                <a:solidFill>
                  <a:srgbClr val="333300"/>
                </a:solidFill>
                <a:latin typeface="Arial"/>
                <a:cs typeface="Arial"/>
              </a:rPr>
              <a:t>Правовое </a:t>
            </a:r>
            <a:r>
              <a:rPr sz="2000" i="1" spc="-5" dirty="0">
                <a:solidFill>
                  <a:srgbClr val="333300"/>
                </a:solidFill>
                <a:latin typeface="Arial"/>
                <a:cs typeface="Arial"/>
              </a:rPr>
              <a:t>обеспечение профессиональной </a:t>
            </a:r>
            <a:r>
              <a:rPr sz="2000" i="1" spc="-545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Arial"/>
                <a:cs typeface="Arial"/>
              </a:rPr>
              <a:t>деятельности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i="1" dirty="0">
                <a:solidFill>
                  <a:srgbClr val="333300"/>
                </a:solidFill>
                <a:latin typeface="Arial"/>
                <a:cs typeface="Arial"/>
              </a:rPr>
              <a:t>ОП.07</a:t>
            </a:r>
            <a:r>
              <a:rPr sz="2000" b="1" i="1" spc="-45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Arial"/>
                <a:cs typeface="Arial"/>
              </a:rPr>
              <a:t>Безопасность</a:t>
            </a:r>
            <a:r>
              <a:rPr sz="2000" i="1" spc="-55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Arial"/>
                <a:cs typeface="Arial"/>
              </a:rPr>
              <a:t>жизнедеятельности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882650" algn="l"/>
              </a:tabLst>
            </a:pPr>
            <a:r>
              <a:rPr sz="2000" b="1" i="1" dirty="0">
                <a:solidFill>
                  <a:srgbClr val="333300"/>
                </a:solidFill>
                <a:latin typeface="Arial"/>
                <a:cs typeface="Arial"/>
              </a:rPr>
              <a:t>ОП.08	</a:t>
            </a:r>
            <a:r>
              <a:rPr sz="2000" i="1" spc="-5" dirty="0">
                <a:solidFill>
                  <a:srgbClr val="333300"/>
                </a:solidFill>
                <a:latin typeface="Arial"/>
                <a:cs typeface="Arial"/>
              </a:rPr>
              <a:t>Картографическое</a:t>
            </a:r>
            <a:r>
              <a:rPr sz="2000" i="1" spc="-60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Arial"/>
                <a:cs typeface="Arial"/>
              </a:rPr>
              <a:t>черчение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i="1" dirty="0">
                <a:solidFill>
                  <a:srgbClr val="333300"/>
                </a:solidFill>
                <a:latin typeface="Arial"/>
                <a:cs typeface="Arial"/>
              </a:rPr>
              <a:t>ОП.09</a:t>
            </a:r>
            <a:r>
              <a:rPr sz="2000" b="1" i="1" spc="-55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Arial"/>
                <a:cs typeface="Arial"/>
              </a:rPr>
              <a:t>Инженерная</a:t>
            </a:r>
            <a:r>
              <a:rPr sz="2000" i="1" spc="-55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333300"/>
                </a:solidFill>
                <a:latin typeface="Arial"/>
                <a:cs typeface="Arial"/>
              </a:rPr>
              <a:t>графика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92275" y="4221226"/>
            <a:ext cx="3213100" cy="240817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19700" y="4037076"/>
            <a:ext cx="3455924" cy="259232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60805" marR="5080" indent="1839595">
              <a:lnSpc>
                <a:spcPct val="100000"/>
              </a:lnSpc>
              <a:spcBef>
                <a:spcPts val="105"/>
              </a:spcBef>
            </a:pPr>
            <a:r>
              <a:rPr dirty="0"/>
              <a:t>Область знаний </a:t>
            </a:r>
            <a:r>
              <a:rPr spc="-5" dirty="0"/>
              <a:t>по </a:t>
            </a:r>
            <a:r>
              <a:rPr dirty="0"/>
              <a:t> общепрофессиональным</a:t>
            </a:r>
            <a:r>
              <a:rPr spc="-85" dirty="0"/>
              <a:t> </a:t>
            </a:r>
            <a:r>
              <a:rPr dirty="0"/>
              <a:t>дисциплинам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71930" y="1312545"/>
            <a:ext cx="7270750" cy="2604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Font typeface="Wingdings"/>
              <a:buChar char=""/>
              <a:tabLst>
                <a:tab pos="354965" algn="l"/>
                <a:tab pos="355600" algn="l"/>
              </a:tabLst>
            </a:pP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Нормативные</a:t>
            </a:r>
            <a:r>
              <a:rPr sz="18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требования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создания</a:t>
            </a:r>
            <a:r>
              <a:rPr sz="1800" i="1" spc="-1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геодезических</a:t>
            </a:r>
            <a:r>
              <a:rPr sz="1800" i="1" spc="-4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сетей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000000"/>
              </a:buClr>
              <a:buFont typeface="Wingdings"/>
              <a:buChar char=""/>
              <a:tabLst>
                <a:tab pos="354965" algn="l"/>
                <a:tab pos="355600" algn="l"/>
              </a:tabLst>
            </a:pP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Исследование,</a:t>
            </a:r>
            <a:r>
              <a:rPr sz="1800" i="1" spc="-2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поверка</a:t>
            </a:r>
            <a:r>
              <a:rPr sz="18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и</a:t>
            </a:r>
            <a:r>
              <a:rPr sz="1800" i="1" spc="-1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юстировка</a:t>
            </a:r>
            <a:r>
              <a:rPr sz="1800" i="1" spc="1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геодезических</a:t>
            </a:r>
            <a:r>
              <a:rPr sz="1800" i="1" spc="-3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приборов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ts val="1945"/>
              </a:lnSpc>
              <a:buClr>
                <a:srgbClr val="000000"/>
              </a:buClr>
              <a:buFont typeface="Wingdings"/>
              <a:buChar char=""/>
              <a:tabLst>
                <a:tab pos="354965" algn="l"/>
                <a:tab pos="355600" algn="l"/>
                <a:tab pos="1592580" algn="l"/>
                <a:tab pos="2603500" algn="l"/>
                <a:tab pos="2950845" algn="l"/>
                <a:tab pos="4376420" algn="l"/>
                <a:tab pos="5972175" algn="l"/>
              </a:tabLst>
            </a:pP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Принципы	работы	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и	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устройство	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геодезических	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электронных</a:t>
            </a:r>
            <a:endParaRPr sz="1800">
              <a:latin typeface="Times New Roman"/>
              <a:cs typeface="Times New Roman"/>
            </a:endParaRPr>
          </a:p>
          <a:p>
            <a:pPr marL="355600">
              <a:lnSpc>
                <a:spcPts val="1945"/>
              </a:lnSpc>
            </a:pP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измерительных</a:t>
            </a:r>
            <a:r>
              <a:rPr sz="1800" i="1" spc="-1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приборов</a:t>
            </a:r>
            <a:r>
              <a:rPr sz="1800" i="1" spc="1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и</a:t>
            </a:r>
            <a:r>
              <a:rPr sz="18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систем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000000"/>
              </a:buClr>
              <a:buFont typeface="Wingdings"/>
              <a:buChar char=""/>
              <a:tabLst>
                <a:tab pos="354965" algn="l"/>
                <a:tab pos="355600" algn="l"/>
              </a:tabLst>
            </a:pP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Современные</a:t>
            </a:r>
            <a:r>
              <a:rPr sz="1800" i="1" spc="-2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технологии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и</a:t>
            </a:r>
            <a:r>
              <a:rPr sz="18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методы топографических</a:t>
            </a:r>
            <a:r>
              <a:rPr sz="1800" i="1" spc="-1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съемок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000000"/>
              </a:buClr>
              <a:buFont typeface="Wingdings"/>
              <a:buChar char=""/>
              <a:tabLst>
                <a:tab pos="354965" algn="l"/>
                <a:tab pos="355600" algn="l"/>
              </a:tabLst>
            </a:pP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Основы</a:t>
            </a:r>
            <a:r>
              <a:rPr sz="18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Государственного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кадастра</a:t>
            </a:r>
            <a:r>
              <a:rPr sz="1800" i="1" spc="-1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недвижимости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000000"/>
              </a:buClr>
              <a:buFont typeface="Wingdings"/>
              <a:buChar char=""/>
              <a:tabLst>
                <a:tab pos="354965" algn="l"/>
                <a:tab pos="355600" algn="l"/>
              </a:tabLst>
            </a:pP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Технология</a:t>
            </a:r>
            <a:r>
              <a:rPr sz="1800" i="1" spc="-40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кадастровых</a:t>
            </a:r>
            <a:r>
              <a:rPr sz="1800" i="1" spc="-1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работ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434"/>
              </a:spcBef>
              <a:buClr>
                <a:srgbClr val="000000"/>
              </a:buClr>
              <a:buFont typeface="Wingdings"/>
              <a:buChar char=""/>
              <a:tabLst>
                <a:tab pos="355600" algn="l"/>
              </a:tabLst>
            </a:pP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Современные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технологии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10" dirty="0">
                <a:solidFill>
                  <a:srgbClr val="333300"/>
                </a:solidFill>
                <a:latin typeface="Times New Roman"/>
                <a:cs typeface="Times New Roman"/>
              </a:rPr>
              <a:t>наблюдения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за</a:t>
            </a:r>
            <a:r>
              <a:rPr sz="18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деформациями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зданий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и </a:t>
            </a:r>
            <a:r>
              <a:rPr sz="18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инженерных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сооружений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и</a:t>
            </a:r>
            <a:r>
              <a:rPr sz="1800" i="1" spc="5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изучения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опасных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333300"/>
                </a:solidFill>
                <a:latin typeface="Times New Roman"/>
                <a:cs typeface="Times New Roman"/>
              </a:rPr>
              <a:t>геодинамических </a:t>
            </a:r>
            <a:r>
              <a:rPr sz="1800" i="1" dirty="0">
                <a:solidFill>
                  <a:srgbClr val="333300"/>
                </a:solidFill>
                <a:latin typeface="Times New Roman"/>
                <a:cs typeface="Times New Roman"/>
              </a:rPr>
              <a:t> процессов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6375" y="3933825"/>
            <a:ext cx="3478276" cy="260985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27701" y="3933761"/>
            <a:ext cx="3455924" cy="25892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766</Words>
  <Application>Microsoft Office PowerPoint</Application>
  <PresentationFormat>Экран (4:3)</PresentationFormat>
  <Paragraphs>130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Специальность 21.02.20</vt:lpstr>
      <vt:lpstr>Основные виды профессиональной деятельности техника-геодезиста:</vt:lpstr>
      <vt:lpstr>Базы производственных практик:</vt:lpstr>
      <vt:lpstr>Выполнение работ по созданию  геодезических, нивелирных сетей  и сетей специального назначения</vt:lpstr>
      <vt:lpstr>Выполнение топографических съемок,  графического и цифрового  оформления их результатов</vt:lpstr>
      <vt:lpstr>Организация работы  коллектива исполнителей</vt:lpstr>
      <vt:lpstr>Проведение работ по геодезическому сопровождению  строительства и эксплуатации</vt:lpstr>
      <vt:lpstr>Общепрофессиональные дисциплины</vt:lpstr>
      <vt:lpstr>Область знаний по  общепрофессиональным дисциплинам</vt:lpstr>
      <vt:lpstr>Профессиональные модули</vt:lpstr>
      <vt:lpstr>Практическая подготовка Осваиваемые профессии:</vt:lpstr>
      <vt:lpstr>Материально-техническое,  учебно-методическое, кадровое обеспечение специальности</vt:lpstr>
      <vt:lpstr>Возможности самосовершенствования  и самореализации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Специальность 270116</dc:title>
  <dc:creator>User</dc:creator>
  <cp:lastModifiedBy>Artemyeva_sn</cp:lastModifiedBy>
  <cp:revision>1</cp:revision>
  <dcterms:created xsi:type="dcterms:W3CDTF">2023-06-15T07:49:41Z</dcterms:created>
  <dcterms:modified xsi:type="dcterms:W3CDTF">2023-06-15T07:49:58Z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2021-05-24T00:00:00Z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2023-06-15T00:00:00Z</vt:filetime>
  </property>
</Properties>
</file>