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337" r:id="rId2"/>
    <p:sldId id="338" r:id="rId3"/>
    <p:sldId id="259" r:id="rId4"/>
    <p:sldId id="261" r:id="rId5"/>
    <p:sldId id="315" r:id="rId6"/>
    <p:sldId id="340" r:id="rId7"/>
    <p:sldId id="312" r:id="rId8"/>
    <p:sldId id="313" r:id="rId9"/>
    <p:sldId id="329" r:id="rId10"/>
    <p:sldId id="330" r:id="rId11"/>
    <p:sldId id="339" r:id="rId12"/>
    <p:sldId id="311" r:id="rId13"/>
    <p:sldId id="305" r:id="rId14"/>
    <p:sldId id="320" r:id="rId15"/>
    <p:sldId id="318" r:id="rId16"/>
    <p:sldId id="322" r:id="rId17"/>
    <p:sldId id="303" r:id="rId18"/>
    <p:sldId id="319" r:id="rId19"/>
    <p:sldId id="308" r:id="rId20"/>
    <p:sldId id="324" r:id="rId21"/>
    <p:sldId id="325" r:id="rId22"/>
    <p:sldId id="326" r:id="rId23"/>
    <p:sldId id="327" r:id="rId24"/>
    <p:sldId id="328" r:id="rId25"/>
    <p:sldId id="331" r:id="rId26"/>
    <p:sldId id="332" r:id="rId27"/>
    <p:sldId id="265" r:id="rId28"/>
    <p:sldId id="333" r:id="rId29"/>
    <p:sldId id="287" r:id="rId30"/>
    <p:sldId id="335" r:id="rId31"/>
    <p:sldId id="266" r:id="rId32"/>
    <p:sldId id="334" r:id="rId33"/>
    <p:sldId id="285" r:id="rId34"/>
    <p:sldId id="32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27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0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8162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26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1120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17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72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16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еление клет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7A510-B2D4-CD69-C638-06A511B00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1668D78-6FAF-7B02-F40F-93E0164C3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062C83A-6B31-4298-F98E-8D836F0F9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77E527-23FA-2B4A-A81A-06AE105C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Овал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5374953-7D99-2BCF-B951-F0576FE5CBB5}"/>
              </a:ext>
            </a:extLst>
          </p:cNvPr>
          <p:cNvSpPr/>
          <p:nvPr userDrawn="1"/>
        </p:nvSpPr>
        <p:spPr>
          <a:xfrm>
            <a:off x="677334" y="5791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8A9B2843-3C45-06A4-89A2-AE4D605EF781}"/>
              </a:ext>
            </a:extLst>
          </p:cNvPr>
          <p:cNvSpPr/>
          <p:nvPr userDrawn="1"/>
        </p:nvSpPr>
        <p:spPr>
          <a:xfrm>
            <a:off x="2814451" y="5791200"/>
            <a:ext cx="2624447" cy="1164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539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льный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0FC67-B6A4-CDA2-2423-84780E92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887613-C2AE-CA6B-25C0-5EEC558D9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BB428A5-2AE2-6758-CD76-BBCB6B4E1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709FA82-E1DC-CD3A-5533-F26EB0CE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Овал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5EF2626-AE83-9506-2962-8EFFAACEA0A5}"/>
              </a:ext>
            </a:extLst>
          </p:cNvPr>
          <p:cNvSpPr/>
          <p:nvPr userDrawn="1"/>
        </p:nvSpPr>
        <p:spPr>
          <a:xfrm>
            <a:off x="1211283" y="545077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7560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AF8FBA-3598-E70D-3366-DB68D091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4DC853-475F-B38D-C8F5-AA8664A8E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B40E018-8EB8-AC0B-E130-ED96BEBCE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01AECB2-5A0E-C2D4-2AFA-DDFB0664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2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78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7F019-A885-D031-6697-854115C38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C3E32E6-B34A-9CC7-D89F-57F1EB722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B49755-F25C-2366-F1A4-95F3F5507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75D0B7B-95CE-4696-992A-77FE838AE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90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07CBEB-7DCF-9BB6-075C-5C114086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C07B89-34F3-2BDC-E4F0-BFD2F2DA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2F11454-B5A0-DF46-F211-3D44D17C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B9AD98-F799-09A4-0FE3-3B00246F6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6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5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7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16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12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55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5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1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90" r:id="rId18"/>
    <p:sldLayoutId id="2147483692" r:id="rId19"/>
    <p:sldLayoutId id="2147483691" r:id="rId20"/>
    <p:sldLayoutId id="2147483689" r:id="rId2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11" Type="http://schemas.openxmlformats.org/officeDocument/2006/relationships/slide" Target="slide23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10" Type="http://schemas.openxmlformats.org/officeDocument/2006/relationships/slide" Target="slide21.xml"/><Relationship Id="rId4" Type="http://schemas.openxmlformats.org/officeDocument/2006/relationships/slide" Target="slide7.xml"/><Relationship Id="rId9" Type="http://schemas.openxmlformats.org/officeDocument/2006/relationships/slide" Target="slide19.xml"/><Relationship Id="rId14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Своя игра Деление клеток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Иванова Наиля </a:t>
            </a:r>
            <a:r>
              <a:rPr lang="ru-RU" dirty="0" err="1"/>
              <a:t>Мадхатовна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407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117339-D7EB-9C3A-32A1-6614D5A85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на вопрос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A25C83-C55C-C813-A571-DD6E7F1A733F}"/>
              </a:ext>
            </a:extLst>
          </p:cNvPr>
          <p:cNvSpPr txBox="1"/>
          <p:nvPr/>
        </p:nvSpPr>
        <p:spPr>
          <a:xfrm>
            <a:off x="1555668" y="2339439"/>
            <a:ext cx="760020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1.  хромосомный набор в клетках взрослого организм  — n (гаплоидный), спорофита  — 2n (диплоидный);</a:t>
            </a:r>
          </a:p>
          <a:p>
            <a:pPr algn="just"/>
            <a:r>
              <a:rPr lang="ru-RU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  взрослый организм образуется из гаплоидной споры путем митоза;</a:t>
            </a:r>
          </a:p>
          <a:p>
            <a:pPr algn="just"/>
            <a:r>
              <a:rPr lang="ru-RU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3.  спорофит  — это зигота, образуется при слиянии гамет в процессе оплодотворения</a:t>
            </a: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677334" y="58307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958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87624" y="2493744"/>
            <a:ext cx="7856376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Сколько хромосом содержат генеративная клетка пыльцевого зерна, зародыш семени и центральная клетка зародышевого мешка берёзы, если клетки губчатой ткани листа содержат 84 хромосомы? Из каких клеток и в результате какого процесса образуются эти клетки? Ответ поясните.</a:t>
            </a:r>
          </a:p>
        </p:txBody>
      </p:sp>
    </p:spTree>
    <p:extLst>
      <p:ext uri="{BB962C8B-B14F-4D97-AF65-F5344CB8AC3E}">
        <p14:creationId xmlns:p14="http://schemas.microsoft.com/office/powerpoint/2010/main" val="1024169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173C5-FE2A-7A1E-C234-9E949322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на вопрос 5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1BF2CA-9A15-0454-5189-0AE09A68D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Элементы ответа: 1) генеративная клетка пыльцевого зерна содержит n хромосом — 42 хромосомы, так как генеративная клетка пыльцевого зерна образуется путём мейоза из материнской клетки; </a:t>
            </a:r>
          </a:p>
          <a:p>
            <a:pPr marL="0" indent="0">
              <a:buNone/>
            </a:pPr>
            <a:r>
              <a:rPr lang="ru-RU" dirty="0"/>
              <a:t>2) зародыш семени берёзы содержит 2n хромосом — 84 хромосомы, так как зародыш образуется в результате митотических делений зиготы, которая является результатом оплодотворения (слияния мужской и женской гамет); </a:t>
            </a:r>
          </a:p>
          <a:p>
            <a:pPr marL="0" indent="0">
              <a:buNone/>
            </a:pPr>
            <a:r>
              <a:rPr lang="ru-RU" dirty="0"/>
              <a:t>3) центральная клетка зародышевого мешка содержит 2n хромосом (84 хромосомы), так как центральная клетка зародышевого мешка образуется за счёт слияния двух гаплоидных ядер зародышевого мешка За дополнительную информацию, не имеющую отношения к вопросу задания, баллы не начисляются, но за наличие в ней ошибок снимается 1 балл </a:t>
            </a:r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11106150" y="5676900"/>
            <a:ext cx="3524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895739" y="576631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025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96BE0C-FDC3-F6DB-7774-C3A4C8D5B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1A22A0-3651-A7B8-EC71-4C82F248871B}"/>
              </a:ext>
            </a:extLst>
          </p:cNvPr>
          <p:cNvSpPr txBox="1"/>
          <p:nvPr/>
        </p:nvSpPr>
        <p:spPr>
          <a:xfrm>
            <a:off x="2108718" y="1772816"/>
            <a:ext cx="704770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В клетках эпидермы листа диплоидных сортов винограда содержится 38 хромосом. Определите количество хромосом в клетках верхушечной меристемы корня, микроспоре, </a:t>
            </a:r>
            <a:r>
              <a:rPr lang="ru-RU" sz="2800" dirty="0" err="1"/>
              <a:t>эндоспермеи</a:t>
            </a:r>
            <a:r>
              <a:rPr lang="ru-RU" sz="2800" dirty="0"/>
              <a:t> спермии тетраплоидного сорта винограда. Объясните, из каких исходных клеток и в результате какого деления они образуются</a:t>
            </a:r>
          </a:p>
        </p:txBody>
      </p:sp>
      <p:sp>
        <p:nvSpPr>
          <p:cNvPr id="3" name="Овал 2"/>
          <p:cNvSpPr/>
          <p:nvPr/>
        </p:nvSpPr>
        <p:spPr>
          <a:xfrm>
            <a:off x="951722" y="581297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78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3D9856-1C91-DE3B-BFDE-69D9BB6B6226}"/>
              </a:ext>
            </a:extLst>
          </p:cNvPr>
          <p:cNvSpPr txBox="1"/>
          <p:nvPr/>
        </p:nvSpPr>
        <p:spPr>
          <a:xfrm>
            <a:off x="1739349" y="487017"/>
            <a:ext cx="870667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AutoNum type="arabicParenR"/>
            </a:pPr>
            <a:r>
              <a:rPr lang="ru-RU" sz="2400" dirty="0"/>
              <a:t>в клетках верхушечной меристемы корня 76 хромосом; </a:t>
            </a:r>
          </a:p>
          <a:p>
            <a:pPr marL="342900" indent="-342900">
              <a:buAutoNum type="arabicParenR"/>
            </a:pPr>
            <a:r>
              <a:rPr lang="ru-RU" sz="2400" dirty="0"/>
              <a:t>2) в микроспоре 38 хромосом; </a:t>
            </a:r>
          </a:p>
          <a:p>
            <a:pPr marL="342900" indent="-342900">
              <a:buAutoNum type="arabicParenR"/>
            </a:pPr>
            <a:r>
              <a:rPr lang="ru-RU" sz="2400" dirty="0"/>
              <a:t>3) в спермии 38 хромосом; </a:t>
            </a:r>
          </a:p>
          <a:p>
            <a:pPr marL="342900" indent="-342900">
              <a:buAutoNum type="arabicParenR"/>
            </a:pPr>
            <a:r>
              <a:rPr lang="ru-RU" sz="2400" dirty="0"/>
              <a:t>4) клетки меристемы образуются из диплоидной зиготы (диплоидного зародыша семени); </a:t>
            </a:r>
          </a:p>
          <a:p>
            <a:pPr marL="342900" indent="-342900">
              <a:buAutoNum type="arabicParenR"/>
            </a:pPr>
            <a:r>
              <a:rPr lang="ru-RU" sz="2400" dirty="0"/>
              <a:t>5) клетки меристемы образуются митозом;</a:t>
            </a:r>
          </a:p>
          <a:p>
            <a:pPr marL="342900" indent="-342900">
              <a:buAutoNum type="arabicParenR"/>
            </a:pPr>
            <a:r>
              <a:rPr lang="ru-RU" sz="2400" dirty="0"/>
              <a:t> 6) микроспора образуется из диплоидных клеток микроспорангия в пыльниках тычинок; </a:t>
            </a:r>
          </a:p>
          <a:p>
            <a:pPr marL="342900" indent="-342900">
              <a:buAutoNum type="arabicParenR"/>
            </a:pPr>
            <a:r>
              <a:rPr lang="ru-RU" sz="2400" dirty="0"/>
              <a:t>7) микроспора образуется мейозом;</a:t>
            </a:r>
          </a:p>
          <a:p>
            <a:pPr marL="342900" indent="-342900">
              <a:buAutoNum type="arabicParenR"/>
            </a:pPr>
            <a:r>
              <a:rPr lang="ru-RU" sz="2400" dirty="0"/>
              <a:t> 8) спермий образуется из гаплоидной генеративной клетки пыльцевого зерна; </a:t>
            </a:r>
          </a:p>
          <a:p>
            <a:pPr marL="342900" indent="-342900">
              <a:buAutoNum type="arabicParenR"/>
            </a:pPr>
            <a:r>
              <a:rPr lang="ru-RU" sz="2400" dirty="0"/>
              <a:t>9) спермий образуется митозом</a:t>
            </a:r>
            <a:r>
              <a:rPr lang="ru-RU" dirty="0"/>
              <a:t>.</a:t>
            </a:r>
          </a:p>
        </p:txBody>
      </p:sp>
      <p:sp>
        <p:nvSpPr>
          <p:cNvPr id="2" name="Овал 1">
            <a:hlinkClick r:id="rId2" action="ppaction://hlinksldjump"/>
          </p:cNvPr>
          <p:cNvSpPr/>
          <p:nvPr/>
        </p:nvSpPr>
        <p:spPr>
          <a:xfrm>
            <a:off x="559837" y="561702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25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1CEB4-5550-8019-C530-E3587C563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9D01F9-D444-D500-3C83-850DB74FB9E9}"/>
              </a:ext>
            </a:extLst>
          </p:cNvPr>
          <p:cNvSpPr txBox="1"/>
          <p:nvPr/>
        </p:nvSpPr>
        <p:spPr>
          <a:xfrm>
            <a:off x="2017644" y="2648497"/>
            <a:ext cx="7953788" cy="2445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клетках тетраплоидных сортов пшеницы 56 хромосом. Определите число хромосом и молекул ДНК в листьях, зародышевом мешке до и после оплодотворения. Из каких исходных клеток и в результате какого деления образовались клетки листьев и зародышевого мешка. Что является спорофитом и гаметофитом у данного растения?</a:t>
            </a:r>
          </a:p>
        </p:txBody>
      </p:sp>
      <p:sp>
        <p:nvSpPr>
          <p:cNvPr id="3" name="Овал 2"/>
          <p:cNvSpPr/>
          <p:nvPr/>
        </p:nvSpPr>
        <p:spPr>
          <a:xfrm>
            <a:off x="1511559" y="560769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01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F4E0B8-8BCF-8A8A-8C1F-19DDFA89C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на вопрос 7</a:t>
            </a:r>
            <a:br>
              <a:rPr lang="ru-RU" dirty="0"/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1315616" y="558903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8AD4D8-02F2-990E-A31B-E0FC29D0B747}"/>
              </a:ext>
            </a:extLst>
          </p:cNvPr>
          <p:cNvSpPr txBox="1"/>
          <p:nvPr/>
        </p:nvSpPr>
        <p:spPr>
          <a:xfrm>
            <a:off x="3048802" y="1317270"/>
            <a:ext cx="6097604" cy="5017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листьях набор хромосом 56 , молекул ДНК 56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Листья образовались на спорофите (спорофит образовался из зиготы)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Листья образовались путем митоза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Клетки зародышевого мешка  имеют 28 хромосом до оплодотворения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Клетки зародышевого мешка  образовались путем митоза из макроспоры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Клетки зародышевого мешка после оплодотворения:</a:t>
            </a:r>
          </a:p>
          <a:p>
            <a:pPr marL="457200">
              <a:lnSpc>
                <a:spcPct val="107000"/>
              </a:lnSpc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Яйцеклетка сливается с одним спермием образуется зигота 56 хромосом , молекул ДНК 56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Центральная клетка сливается со вторым спермием образуется эндосперм 84 хромосомы и 84 молекулы ДНК</a:t>
            </a:r>
          </a:p>
        </p:txBody>
      </p:sp>
    </p:spTree>
    <p:extLst>
      <p:ext uri="{BB962C8B-B14F-4D97-AF65-F5344CB8AC3E}">
        <p14:creationId xmlns:p14="http://schemas.microsoft.com/office/powerpoint/2010/main" val="2599788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C3165-D41D-9FE2-7EE2-4CF00A473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722374-68AC-1F2D-180A-919688BF4BC6}"/>
              </a:ext>
            </a:extLst>
          </p:cNvPr>
          <p:cNvSpPr txBox="1"/>
          <p:nvPr/>
        </p:nvSpPr>
        <p:spPr>
          <a:xfrm>
            <a:off x="2762451" y="2175309"/>
            <a:ext cx="6393972" cy="28380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Эндосперм семени сосны содержит 12 хромосом. Сколько хромосом содержат клетки хвои, пыльцы и клетки зародыша семени? Из каких клеток и в результате какого деления они образуются? Ответ поясните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2927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0A294-F676-1088-3DA8-0DEE03D22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на вопрос 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A6D127-386E-9DA7-BFD6-A6992B682F6C}"/>
              </a:ext>
            </a:extLst>
          </p:cNvPr>
          <p:cNvSpPr txBox="1"/>
          <p:nvPr/>
        </p:nvSpPr>
        <p:spPr>
          <a:xfrm>
            <a:off x="1401417" y="2385390"/>
            <a:ext cx="9601196" cy="3543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эндосперм семени сосны содержит гаплоидный набор хромосом, так как он развивается из женского гаметофита;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клетки хвои имеют по 24 хромосомы, развиваются из диплоидного зародыша путем митоза;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3) клетки зародыша содержат по 24 хромосомы, образуются из диплоидной зиготы путем митоза;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клетки пыльцы содержат по 12 хромосом, образуются из гаплоидной микроспоры путем митоза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вал 2">
            <a:hlinkClick r:id="rId2" action="ppaction://hlinksldjump"/>
            <a:extLst>
              <a:ext uri="{FF2B5EF4-FFF2-40B4-BE49-F238E27FC236}">
                <a16:creationId xmlns:a16="http://schemas.microsoft.com/office/drawing/2014/main" id="{8240D5A1-FCA5-3FD4-27F8-47BA3B2E285A}"/>
              </a:ext>
            </a:extLst>
          </p:cNvPr>
          <p:cNvSpPr/>
          <p:nvPr/>
        </p:nvSpPr>
        <p:spPr>
          <a:xfrm>
            <a:off x="1009403" y="564077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80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CC4491-AAEB-8902-8FEE-56432ABCA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D1C0E5-2001-BFD3-922F-2659A970FEB7}"/>
              </a:ext>
            </a:extLst>
          </p:cNvPr>
          <p:cNvSpPr txBox="1"/>
          <p:nvPr/>
        </p:nvSpPr>
        <p:spPr>
          <a:xfrm>
            <a:off x="3046021" y="2693305"/>
            <a:ext cx="611579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Определите число (n) хромосом и количество ДНК (с) у спор, заростка, половых клеток и спорофита папоротника. В результате какого деления образуются эти клетки и стадии развития?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0295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305350"/>
              </p:ext>
            </p:extLst>
          </p:nvPr>
        </p:nvGraphicFramePr>
        <p:xfrm>
          <a:off x="677335" y="494520"/>
          <a:ext cx="11514665" cy="636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933">
                  <a:extLst>
                    <a:ext uri="{9D8B030D-6E8A-4147-A177-3AD203B41FA5}">
                      <a16:colId xmlns:a16="http://schemas.microsoft.com/office/drawing/2014/main" val="3198560606"/>
                    </a:ext>
                  </a:extLst>
                </a:gridCol>
                <a:gridCol w="2302933">
                  <a:extLst>
                    <a:ext uri="{9D8B030D-6E8A-4147-A177-3AD203B41FA5}">
                      <a16:colId xmlns:a16="http://schemas.microsoft.com/office/drawing/2014/main" val="2628895791"/>
                    </a:ext>
                  </a:extLst>
                </a:gridCol>
                <a:gridCol w="2302933">
                  <a:extLst>
                    <a:ext uri="{9D8B030D-6E8A-4147-A177-3AD203B41FA5}">
                      <a16:colId xmlns:a16="http://schemas.microsoft.com/office/drawing/2014/main" val="338020869"/>
                    </a:ext>
                  </a:extLst>
                </a:gridCol>
                <a:gridCol w="2302933">
                  <a:extLst>
                    <a:ext uri="{9D8B030D-6E8A-4147-A177-3AD203B41FA5}">
                      <a16:colId xmlns:a16="http://schemas.microsoft.com/office/drawing/2014/main" val="1954731821"/>
                    </a:ext>
                  </a:extLst>
                </a:gridCol>
                <a:gridCol w="2302933">
                  <a:extLst>
                    <a:ext uri="{9D8B030D-6E8A-4147-A177-3AD203B41FA5}">
                      <a16:colId xmlns:a16="http://schemas.microsoft.com/office/drawing/2014/main" val="3495153573"/>
                    </a:ext>
                  </a:extLst>
                </a:gridCol>
              </a:tblGrid>
              <a:tr h="159087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Размножение водорослей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315273"/>
                  </a:ext>
                </a:extLst>
              </a:tr>
              <a:tr h="159087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Размножение семенных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растений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0845"/>
                  </a:ext>
                </a:extLst>
              </a:tr>
              <a:tr h="159087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Размножение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споровых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растений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9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10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11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1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70456"/>
                  </a:ext>
                </a:extLst>
              </a:tr>
              <a:tr h="159087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Размножение животных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1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1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1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hlinkClick r:id="rId1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698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360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913F9B-343E-1BBD-91C8-433D973FB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на вопрос 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A68B6D-522A-6C7B-5B1B-047DD63AF361}"/>
              </a:ext>
            </a:extLst>
          </p:cNvPr>
          <p:cNvSpPr txBox="1"/>
          <p:nvPr/>
        </p:nvSpPr>
        <p:spPr>
          <a:xfrm>
            <a:off x="3051959" y="2139308"/>
            <a:ext cx="610391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1)  У спор, заростка и половых клеток гаплоидное число хромосом и молекул ДНК (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nc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).</a:t>
            </a:r>
          </a:p>
          <a:p>
            <a:pPr algn="just"/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2)  У спорофита диплоидное число хромосом и ДНК, т. к. он образовался после оплодотворения из зиготы (2n2c).</a:t>
            </a:r>
          </a:p>
          <a:p>
            <a:pPr algn="just"/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3)  Гаплоидные стадии развились из споры, образовавшейся в результате мейоза. Половые клетки образовались из спор в результате митоза</a:t>
            </a:r>
          </a:p>
        </p:txBody>
      </p:sp>
      <p:sp>
        <p:nvSpPr>
          <p:cNvPr id="3" name="Овал 2">
            <a:hlinkClick r:id="rId2" action="ppaction://hlinksldjump"/>
            <a:extLst>
              <a:ext uri="{FF2B5EF4-FFF2-40B4-BE49-F238E27FC236}">
                <a16:creationId xmlns:a16="http://schemas.microsoft.com/office/drawing/2014/main" id="{FA97237D-C385-5593-DA0C-1911740904BF}"/>
              </a:ext>
            </a:extLst>
          </p:cNvPr>
          <p:cNvSpPr/>
          <p:nvPr/>
        </p:nvSpPr>
        <p:spPr>
          <a:xfrm>
            <a:off x="1056904" y="592578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95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B4535B-985F-A3C7-9E61-22A6E7C33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42E67F-F30F-2136-CB78-BCDD6C51866A}"/>
              </a:ext>
            </a:extLst>
          </p:cNvPr>
          <p:cNvSpPr txBox="1"/>
          <p:nvPr/>
        </p:nvSpPr>
        <p:spPr>
          <a:xfrm>
            <a:off x="3051959" y="2831805"/>
            <a:ext cx="610391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Какое количество хромосом (n) содержится в половых клетках и спорах мха сфагнума? Из каких клеток и в результате какого деления образуются эти клетки?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29886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061AB7-FFA3-BA89-D3AE-1BA2F1A4D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на вопрос 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4355A6-0340-BC33-9384-8312237A5BC2}"/>
              </a:ext>
            </a:extLst>
          </p:cNvPr>
          <p:cNvSpPr txBox="1"/>
          <p:nvPr/>
        </p:nvSpPr>
        <p:spPr>
          <a:xfrm>
            <a:off x="3051959" y="2554806"/>
            <a:ext cx="61039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1)  в половых клетках и спорах мха содержится n хромосом;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2)  половые клетки образуются митозом из гаплоидных клеток гаметофита;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3)  споры образуются мейозом из диплоидных клеток спорофита 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спорогона</a:t>
            </a:r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</a:t>
            </a:r>
          </a:p>
        </p:txBody>
      </p:sp>
      <p:sp>
        <p:nvSpPr>
          <p:cNvPr id="3" name="Овал 2">
            <a:hlinkClick r:id="rId2" action="ppaction://hlinksldjump"/>
            <a:extLst>
              <a:ext uri="{FF2B5EF4-FFF2-40B4-BE49-F238E27FC236}">
                <a16:creationId xmlns:a16="http://schemas.microsoft.com/office/drawing/2014/main" id="{B60E7C44-DE31-87C7-97E8-6BF2137A2126}"/>
              </a:ext>
            </a:extLst>
          </p:cNvPr>
          <p:cNvSpPr/>
          <p:nvPr/>
        </p:nvSpPr>
        <p:spPr>
          <a:xfrm>
            <a:off x="1306286" y="5545777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9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D6479-2879-13DA-2CCC-F3EEE84E9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5841C4-226B-781C-66CD-50DF709207C5}"/>
              </a:ext>
            </a:extLst>
          </p:cNvPr>
          <p:cNvSpPr txBox="1"/>
          <p:nvPr/>
        </p:nvSpPr>
        <p:spPr>
          <a:xfrm>
            <a:off x="2683823" y="2648199"/>
            <a:ext cx="724394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Какой хромосомный набор характерен для клеток зародыша и заростка плауна? Объясните, из каких исходных клеток и в результате какого деления они образуются.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5938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4AC266-99CA-71C0-441E-CF351EEEA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на вопрос 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CF24F6-B57D-D681-229E-8AA260638CFB}"/>
              </a:ext>
            </a:extLst>
          </p:cNvPr>
          <p:cNvSpPr txBox="1"/>
          <p:nvPr/>
        </p:nvSpPr>
        <p:spPr>
          <a:xfrm>
            <a:off x="2929812" y="1455577"/>
            <a:ext cx="622606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 клетках зародыша диплоидный набор хромосом (2n).</a:t>
            </a:r>
          </a:p>
          <a:p>
            <a:pPr algn="just"/>
            <a:endParaRPr lang="ru-RU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2.  В клетках заростка гаплоидный набор хромосом.</a:t>
            </a:r>
          </a:p>
          <a:p>
            <a:pPr algn="just"/>
            <a:endParaRPr lang="ru-RU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just"/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3.  Зародыш развивается из диплоидной зиготы митотическим делением.</a:t>
            </a:r>
          </a:p>
          <a:p>
            <a:pPr algn="just"/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4.  Заросток развивается митотическим делением из гаплоидной споры.</a:t>
            </a: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989045" y="561702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899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43924-D1D5-C9A1-DF1E-2BCE72926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F178E5-5F3F-9F91-EDFF-FC348C9CD11F}"/>
              </a:ext>
            </a:extLst>
          </p:cNvPr>
          <p:cNvSpPr txBox="1"/>
          <p:nvPr/>
        </p:nvSpPr>
        <p:spPr>
          <a:xfrm>
            <a:off x="973777" y="2553195"/>
            <a:ext cx="818209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/>
              <a:t>Спорофит папоротника орляка имеет 52 хромосомы. Сколько хромосом у него в клетках спорангия, в зрелых спорах и в клетках заростка? Какое деление приводит к образованию этих клеток? Из каких клеток они образуются?</a:t>
            </a:r>
          </a:p>
        </p:txBody>
      </p:sp>
    </p:spTree>
    <p:extLst>
      <p:ext uri="{BB962C8B-B14F-4D97-AF65-F5344CB8AC3E}">
        <p14:creationId xmlns:p14="http://schemas.microsoft.com/office/powerpoint/2010/main" val="2128851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1AAA9-36CC-A25D-F76F-CAE6FC9C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на вопрос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7BB9F7-A38B-F6A9-BB89-318D613D4851}"/>
              </a:ext>
            </a:extLst>
          </p:cNvPr>
          <p:cNvSpPr txBox="1"/>
          <p:nvPr/>
        </p:nvSpPr>
        <p:spPr>
          <a:xfrm>
            <a:off x="878774" y="2375065"/>
            <a:ext cx="827710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 Клетки спорангия – образуются из клеток листа (или, клеток вайи), они образуются митозом, в них 52 хромосомы.</a:t>
            </a:r>
          </a:p>
          <a:p>
            <a:pPr algn="just"/>
            <a:r>
              <a:rPr lang="ru-RU" sz="24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2)  Зрелые споры образуются мейозом из клеток спорангия – в них 26 хромосом.</a:t>
            </a:r>
          </a:p>
          <a:p>
            <a:pPr algn="just"/>
            <a:r>
              <a:rPr lang="ru-RU" sz="2400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3)  Заросток образуется путём деления митозом при прорастании споры, в нём 26 хромосом.</a:t>
            </a: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878774" y="561702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32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89045" y="1660850"/>
            <a:ext cx="983412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Verdana" panose="020B0604030504040204" pitchFamily="34" charset="0"/>
              </a:rPr>
              <a:t>Хромосомный набор коровы составляет 60 хромосом. Определите число хромосом и число молекул ДНК в клетке при гаметогенезе после первого и второго делений мейоза. Как называются клетки после первого и второго деления мейоза  Объясните все полученные результаты.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99702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5DF8A6-997A-96B9-356F-F3DCF9FCF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59" y="645226"/>
            <a:ext cx="8596668" cy="1320800"/>
          </a:xfrm>
        </p:spPr>
        <p:txBody>
          <a:bodyPr/>
          <a:lstStyle/>
          <a:p>
            <a:r>
              <a:rPr lang="ru-RU" dirty="0"/>
              <a:t>Ответ на вопрос 13</a:t>
            </a: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811764" y="6111550"/>
            <a:ext cx="419877" cy="447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564BAA-BAE0-400E-9103-6AD90C809AFE}"/>
              </a:ext>
            </a:extLst>
          </p:cNvPr>
          <p:cNvSpPr txBox="1"/>
          <p:nvPr/>
        </p:nvSpPr>
        <p:spPr>
          <a:xfrm>
            <a:off x="2069432" y="1366787"/>
            <a:ext cx="7076974" cy="5212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первого деления мейоза число хромосом 30, число молекул ДНК 60</a:t>
            </a:r>
          </a:p>
          <a:p>
            <a:pPr marL="457200">
              <a:lnSpc>
                <a:spcPct val="107000"/>
              </a:lnSpc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Первое деление мейоза редукционное </a:t>
            </a:r>
          </a:p>
          <a:p>
            <a:pPr marL="457200">
              <a:lnSpc>
                <a:spcPct val="107000"/>
              </a:lnSpc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второго деления мейоза число хромосом 30, число молекул ДНК 30</a:t>
            </a:r>
          </a:p>
          <a:p>
            <a:pPr marL="457200">
              <a:lnSpc>
                <a:spcPct val="107000"/>
              </a:lnSpc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Названия клеток при </a:t>
            </a:r>
            <a:r>
              <a:rPr lang="ru-RU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сперматоненезе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>
              <a:lnSpc>
                <a:spcPct val="107000"/>
              </a:lnSpc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первого деления -сперматоциты второго порядка, после второго деления </a:t>
            </a:r>
            <a:r>
              <a:rPr lang="ru-RU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сперматиды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а затем после формирования сперматозоиды</a:t>
            </a:r>
          </a:p>
          <a:p>
            <a:pPr marL="457200">
              <a:lnSpc>
                <a:spcPct val="107000"/>
              </a:lnSpc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Названия клеток при овогенезе: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первого деления </a:t>
            </a:r>
            <a:r>
              <a:rPr lang="ru-RU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овоциты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порядка и полярные тельца, после второго деления яйцеклетка и полярные тельца</a:t>
            </a:r>
          </a:p>
        </p:txBody>
      </p:sp>
    </p:spTree>
    <p:extLst>
      <p:ext uri="{BB962C8B-B14F-4D97-AF65-F5344CB8AC3E}">
        <p14:creationId xmlns:p14="http://schemas.microsoft.com/office/powerpoint/2010/main" val="602597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68779" y="2624447"/>
            <a:ext cx="80752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 В клетках кожи   кошки 38 хромосомы. Определите число хромосом и молекул ДНК в клетках яичников в интерфазе перед началом деления и после деления мейоза I. Объясните, как образуется такое число хромосом и молекул ДНК</a:t>
            </a:r>
          </a:p>
        </p:txBody>
      </p:sp>
    </p:spTree>
    <p:extLst>
      <p:ext uri="{BB962C8B-B14F-4D97-AF65-F5344CB8AC3E}">
        <p14:creationId xmlns:p14="http://schemas.microsoft.com/office/powerpoint/2010/main" val="1961074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9B2FCF-5BF6-C2E3-8FF9-C84669759C9F}"/>
              </a:ext>
            </a:extLst>
          </p:cNvPr>
          <p:cNvSpPr txBox="1"/>
          <p:nvPr/>
        </p:nvSpPr>
        <p:spPr>
          <a:xfrm>
            <a:off x="1685926" y="3171825"/>
            <a:ext cx="927735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У 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2" action="ppaction://hlinksldjump"/>
              </a:rPr>
              <a:t>хламидомонады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преобладающим поколением является гаметофит. Определите хромосомный набор взрослого организма и его гамет. Объясните из каких исходных клеток образуются взрослые особи и их гаметы, в результате какого деления формируются половые клетки.</a:t>
            </a:r>
            <a:endParaRPr lang="ru-RU" sz="2400" dirty="0"/>
          </a:p>
        </p:txBody>
      </p:sp>
      <p:sp>
        <p:nvSpPr>
          <p:cNvPr id="3" name="Овал 2">
            <a:hlinkClick r:id="rId3" action="ppaction://hlinksldjump"/>
          </p:cNvPr>
          <p:cNvSpPr/>
          <p:nvPr/>
        </p:nvSpPr>
        <p:spPr>
          <a:xfrm>
            <a:off x="1295402" y="5480149"/>
            <a:ext cx="695323" cy="5206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007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FA1F23-182E-C345-F32A-2027EB74C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на вопрос 14</a:t>
            </a: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677334" y="5617028"/>
            <a:ext cx="675605" cy="6997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F53878-6EEB-F571-50E2-1A3BB418ED64}"/>
              </a:ext>
            </a:extLst>
          </p:cNvPr>
          <p:cNvSpPr txBox="1"/>
          <p:nvPr/>
        </p:nvSpPr>
        <p:spPr>
          <a:xfrm>
            <a:off x="3048802" y="1465451"/>
            <a:ext cx="609760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26903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Число хромосом и молекул ДНК в клетках яичников в интерфазе перед </a:t>
            </a:r>
            <a:r>
              <a:rPr lang="ru-RU"/>
              <a:t>началом деления </a:t>
            </a:r>
            <a:r>
              <a:rPr lang="ru-RU" dirty="0"/>
              <a:t>38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71161" y="3244334"/>
            <a:ext cx="61967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Число  молекул ДНК в клетках яичников  в интерфазе19</a:t>
            </a:r>
          </a:p>
          <a:p>
            <a:endParaRPr lang="ru-RU" dirty="0"/>
          </a:p>
          <a:p>
            <a:r>
              <a:rPr lang="ru-RU" dirty="0"/>
              <a:t>После деления  мейоза 1 число хромосом 19,</a:t>
            </a:r>
          </a:p>
          <a:p>
            <a:r>
              <a:rPr lang="ru-RU" dirty="0"/>
              <a:t>Число молекул ДНК 19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601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95402" y="2718262"/>
            <a:ext cx="589510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Выберите три верно обозначенные подписи к схеме, на которой изображён процесс гаметогенеза. Запишите в таблицу цифры, под которыми они указаны.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1)  </a:t>
            </a:r>
            <a:r>
              <a:rPr lang="ru-RU" dirty="0" err="1">
                <a:solidFill>
                  <a:srgbClr val="000000"/>
                </a:solidFill>
                <a:latin typeface="Verdana" panose="020B0604030504040204" pitchFamily="34" charset="0"/>
              </a:rPr>
              <a:t>оогоний</a:t>
            </a:r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2)  ооцит I порядка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3)  ооцит II порядка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4)  второе деление мейоза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5)  полярное тельце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Verdana" panose="020B0604030504040204" pitchFamily="34" charset="0"/>
              </a:rPr>
              <a:t>6)  мегаспора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391" y="2518430"/>
            <a:ext cx="2073847" cy="294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0775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9D9B3B-73CF-9FB0-4DD9-1F051B408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на вопрос 15</a:t>
            </a: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1017037" y="6008914"/>
            <a:ext cx="522514" cy="5318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828138" y="3234652"/>
            <a:ext cx="732893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124</a:t>
            </a:r>
          </a:p>
        </p:txBody>
      </p:sp>
    </p:spTree>
    <p:extLst>
      <p:ext uri="{BB962C8B-B14F-4D97-AF65-F5344CB8AC3E}">
        <p14:creationId xmlns:p14="http://schemas.microsoft.com/office/powerpoint/2010/main" val="113775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2386941"/>
            <a:ext cx="8229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 человека синдром </a:t>
            </a:r>
            <a:r>
              <a:rPr lang="ru-RU" sz="2800" dirty="0" err="1"/>
              <a:t>Патау</a:t>
            </a:r>
            <a:r>
              <a:rPr lang="ru-RU" sz="2800" dirty="0"/>
              <a:t> вызывается геномной мутацией (</a:t>
            </a:r>
            <a:r>
              <a:rPr lang="ru-RU" sz="2800" dirty="0" err="1"/>
              <a:t>трисомией</a:t>
            </a:r>
            <a:r>
              <a:rPr lang="ru-RU" sz="2800" dirty="0"/>
              <a:t> по 13 хромосоме). Определите количество хромосом и количество молекул ДНК в </a:t>
            </a:r>
            <a:r>
              <a:rPr lang="ru-RU" sz="2800" dirty="0" err="1"/>
              <a:t>оогониях</a:t>
            </a:r>
            <a:r>
              <a:rPr lang="ru-RU" sz="2800" dirty="0"/>
              <a:t> после завершения телофазы и в ооцитах I порядка у плода с диагнозом синдром </a:t>
            </a:r>
            <a:r>
              <a:rPr lang="ru-RU" sz="2800" dirty="0" err="1"/>
              <a:t>Патау</a:t>
            </a:r>
            <a:r>
              <a:rPr lang="ru-RU" sz="2800" dirty="0"/>
              <a:t>. Ответ поясните.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186560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на вопрос 16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52255" y="2527069"/>
            <a:ext cx="669174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1) при синдроме </a:t>
            </a:r>
            <a:r>
              <a:rPr lang="ru-RU" dirty="0" err="1">
                <a:solidFill>
                  <a:prstClr val="black"/>
                </a:solidFill>
                <a:latin typeface="Trebuchet MS" panose="020B0603020202020204"/>
              </a:rPr>
              <a:t>Патау</a:t>
            </a: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 в кариотипе на одну хромосому больше,</a:t>
            </a:r>
          </a:p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чем в норме;</a:t>
            </a:r>
          </a:p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2) в </a:t>
            </a:r>
            <a:r>
              <a:rPr lang="ru-RU" dirty="0" err="1">
                <a:solidFill>
                  <a:prstClr val="black"/>
                </a:solidFill>
                <a:latin typeface="Trebuchet MS" panose="020B0603020202020204"/>
              </a:rPr>
              <a:t>оогониях</a:t>
            </a: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 после завершения телофазы 47 хромосом;</a:t>
            </a:r>
          </a:p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3) в </a:t>
            </a:r>
            <a:r>
              <a:rPr lang="ru-RU" dirty="0" err="1">
                <a:solidFill>
                  <a:prstClr val="black"/>
                </a:solidFill>
                <a:latin typeface="Trebuchet MS" panose="020B0603020202020204"/>
              </a:rPr>
              <a:t>оогониях</a:t>
            </a: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 после завершения телофазы 47 молекул ДНК;</a:t>
            </a:r>
          </a:p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4) </a:t>
            </a:r>
            <a:r>
              <a:rPr lang="ru-RU" dirty="0" err="1">
                <a:solidFill>
                  <a:prstClr val="black"/>
                </a:solidFill>
                <a:latin typeface="Trebuchet MS" panose="020B0603020202020204"/>
              </a:rPr>
              <a:t>оогонии</a:t>
            </a: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 размножаются митозом, в телофазе хромосомы</a:t>
            </a:r>
          </a:p>
          <a:p>
            <a:pPr>
              <a:defRPr/>
            </a:pPr>
            <a:r>
              <a:rPr lang="ru-RU" dirty="0" err="1">
                <a:solidFill>
                  <a:prstClr val="black"/>
                </a:solidFill>
                <a:latin typeface="Trebuchet MS" panose="020B0603020202020204"/>
              </a:rPr>
              <a:t>однохроматидные</a:t>
            </a: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;</a:t>
            </a:r>
          </a:p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5) в ооцитах I порядка 47 хромосом;</a:t>
            </a:r>
          </a:p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6) в ооцитах I порядка 94 молекулы ДНК;</a:t>
            </a:r>
          </a:p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7) в интерфазе перед мейозом происходит удвоение ДНК;</a:t>
            </a:r>
          </a:p>
          <a:p>
            <a:pPr>
              <a:defRPr/>
            </a:pP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8) каждая хромосома становится </a:t>
            </a:r>
            <a:r>
              <a:rPr lang="ru-RU" dirty="0" err="1">
                <a:solidFill>
                  <a:prstClr val="black"/>
                </a:solidFill>
                <a:latin typeface="Trebuchet MS" panose="020B0603020202020204"/>
              </a:rPr>
              <a:t>двухроматидной</a:t>
            </a:r>
            <a:r>
              <a:rPr lang="ru-RU" dirty="0">
                <a:solidFill>
                  <a:prstClr val="black"/>
                </a:solidFill>
                <a:latin typeface="Trebuchet MS" panose="020B0603020202020204"/>
              </a:rPr>
              <a:t>.</a:t>
            </a:r>
          </a:p>
        </p:txBody>
      </p:sp>
      <p:sp>
        <p:nvSpPr>
          <p:cNvPr id="4" name="Овал 3"/>
          <p:cNvSpPr/>
          <p:nvPr/>
        </p:nvSpPr>
        <p:spPr>
          <a:xfrm>
            <a:off x="951723" y="6214188"/>
            <a:ext cx="513184" cy="401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816430" y="5943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15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на вопрос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0CD71D-121F-53E4-481B-EBD13B84A579}"/>
              </a:ext>
            </a:extLst>
          </p:cNvPr>
          <p:cNvSpPr txBox="1"/>
          <p:nvPr/>
        </p:nvSpPr>
        <p:spPr>
          <a:xfrm>
            <a:off x="1209675" y="2390775"/>
            <a:ext cx="794385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1)  хромосомный набор взрослого организма и хромосомный набор </a:t>
            </a:r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2" action="ppaction://hlinksldjump"/>
              </a:rPr>
              <a:t>споры</a:t>
            </a:r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- n (</a:t>
            </a:r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3" action="ppaction://hlinksldjump"/>
              </a:rPr>
              <a:t>гаплоидный</a:t>
            </a:r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);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2)  споры (зооспоры) образуются из диплоидной зиготы путём мейоза;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3)  хромосомный набор гамет - n (гаплоидный);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4)  гаметы образуются из клетки взрослого организма (гаметофита) путём митоза</a:t>
            </a:r>
          </a:p>
          <a:p>
            <a:pPr algn="just"/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5)Споры (зооспоры) могут образовываться и из взрослой особи при бесполом размножении, путем митоза; набор хромосом зооспор гаплоидный (n)</a:t>
            </a:r>
          </a:p>
        </p:txBody>
      </p:sp>
      <p:sp>
        <p:nvSpPr>
          <p:cNvPr id="3" name="Овал 2">
            <a:hlinkClick r:id="rId3" action="ppaction://hlinksldjump"/>
          </p:cNvPr>
          <p:cNvSpPr/>
          <p:nvPr/>
        </p:nvSpPr>
        <p:spPr>
          <a:xfrm>
            <a:off x="10458450" y="5295901"/>
            <a:ext cx="942975" cy="819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rId4" action="ppaction://hlinksldjump"/>
            <a:extLst>
              <a:ext uri="{FF2B5EF4-FFF2-40B4-BE49-F238E27FC236}">
                <a16:creationId xmlns:a16="http://schemas.microsoft.com/office/drawing/2014/main" id="{1917718F-C541-D1C0-E93C-0D1DB9534BCD}"/>
              </a:ext>
            </a:extLst>
          </p:cNvPr>
          <p:cNvSpPr/>
          <p:nvPr/>
        </p:nvSpPr>
        <p:spPr>
          <a:xfrm>
            <a:off x="333375" y="565785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629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200</a:t>
            </a:r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793102" y="57569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30496D-619B-47DA-4586-32D95A0D46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1290" y="2377440"/>
            <a:ext cx="6880289" cy="45595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969B78A-F483-FBFC-D76F-815DBC26B852}"/>
              </a:ext>
            </a:extLst>
          </p:cNvPr>
          <p:cNvSpPr txBox="1"/>
          <p:nvPr/>
        </p:nvSpPr>
        <p:spPr>
          <a:xfrm>
            <a:off x="240682" y="1155032"/>
            <a:ext cx="890572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Установите соответствие между характеристиками и процессами, обозначенными на рисунке выше цифрами 1, 2: к каждой позиции, данной в первом столбце, подберите соответствующую позицию из второго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столбца.ХАРАКТЕРИСТИКИ</a:t>
            </a:r>
            <a:b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</a:br>
            <a:b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А) гаметы</a:t>
            </a:r>
            <a:b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Б) редукционное деление отсутствует</a:t>
            </a:r>
            <a:b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В) мейоз ядра</a:t>
            </a:r>
            <a:b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Г) зооспоры</a:t>
            </a:r>
            <a:b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Д) сближение родительских клеток</a:t>
            </a:r>
            <a:b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Е) только гаплоидные фазы</a:t>
            </a:r>
            <a:b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</a:br>
            <a:endParaRPr lang="ru-RU" b="0" i="0" dirty="0">
              <a:solidFill>
                <a:srgbClr val="000000"/>
              </a:solidFill>
              <a:effectLst/>
              <a:latin typeface="Segoe Print" panose="02000600000000000000" pitchFamily="2" charset="0"/>
            </a:endParaRP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ПРОЦЕССЫ</a:t>
            </a:r>
            <a:b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</a:br>
            <a:b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1) 1</a:t>
            </a:r>
            <a:b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2) 2</a:t>
            </a:r>
          </a:p>
        </p:txBody>
      </p:sp>
    </p:spTree>
    <p:extLst>
      <p:ext uri="{BB962C8B-B14F-4D97-AF65-F5344CB8AC3E}">
        <p14:creationId xmlns:p14="http://schemas.microsoft.com/office/powerpoint/2010/main" val="83213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69531-C401-3EC4-6012-D32A4855E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CDC569-1504-6904-98CC-71B24C6CA4A3}"/>
              </a:ext>
            </a:extLst>
          </p:cNvPr>
          <p:cNvSpPr txBox="1"/>
          <p:nvPr/>
        </p:nvSpPr>
        <p:spPr>
          <a:xfrm>
            <a:off x="3048802" y="3246740"/>
            <a:ext cx="6097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212121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883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37855" y="2527069"/>
            <a:ext cx="90774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77334" y="57631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2D9-B3C9-4BC1-DCBC-0699B0F7B84C}"/>
              </a:ext>
            </a:extLst>
          </p:cNvPr>
          <p:cNvSpPr txBox="1"/>
          <p:nvPr/>
        </p:nvSpPr>
        <p:spPr>
          <a:xfrm>
            <a:off x="1537855" y="1761424"/>
            <a:ext cx="760855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У водоросли </a:t>
            </a:r>
            <a:r>
              <a:rPr lang="ru-RU" sz="2400" b="0" i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улотрикса</a:t>
            </a:r>
            <a:r>
              <a:rPr lang="ru-RU" sz="2400" b="0" i="0" dirty="0">
                <a:solidFill>
                  <a:srgbClr val="000000"/>
                </a:solidFill>
                <a:effectLst/>
                <a:latin typeface="Segoe Print" panose="02000600000000000000" pitchFamily="2" charset="0"/>
              </a:rPr>
              <a:t> преобладающим поколением является гаметофит. Определите хромосомный набор споры и взрослой особи. Объясните, из каких исходных клеток и в результате какого деления образуются споры при чередовании полового и бесполого поколения, взрослые особи и гаметы.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9871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Ответ на вопрос 3</a:t>
            </a:r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774441" y="58223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A55D11-E761-A377-824E-5339C3327C74}"/>
              </a:ext>
            </a:extLst>
          </p:cNvPr>
          <p:cNvSpPr txBox="1"/>
          <p:nvPr/>
        </p:nvSpPr>
        <p:spPr>
          <a:xfrm>
            <a:off x="1688841" y="1930400"/>
            <a:ext cx="796529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Хромосомный набор взрослого организма (в цикле водорослей господствует гаметофит) и хромосомный набор споры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улотрикса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гаплоидный (n)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2) Споры (n) образуются из спорофита (зиготы) - материнской диплоидной клетки (2n) путем мейоза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3) Хромосомный набор гамет - гаплоидный (n)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4) Гаметы (n) образуются из клетки взрослого организма (гаметофита - n) путем митоза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23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BE6188-EC39-C1AA-21B3-35840978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A4028D-A144-8EE5-437A-27CABAD8712C}"/>
              </a:ext>
            </a:extLst>
          </p:cNvPr>
          <p:cNvSpPr txBox="1"/>
          <p:nvPr/>
        </p:nvSpPr>
        <p:spPr>
          <a:xfrm>
            <a:off x="950026" y="2422566"/>
            <a:ext cx="820584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У зеленой водоросли </a:t>
            </a:r>
            <a:r>
              <a:rPr lang="ru-RU" sz="2800" dirty="0" err="1"/>
              <a:t>улотрикса</a:t>
            </a:r>
            <a:r>
              <a:rPr lang="ru-RU" sz="2800" dirty="0"/>
              <a:t> преобладающим поколением является гаметофит. Какой хромосомный набор имеют клетки взрослого </a:t>
            </a:r>
            <a:r>
              <a:rPr lang="ru-RU" sz="2800" dirty="0">
                <a:hlinkClick r:id="rId2" action="ppaction://hlinksldjump"/>
              </a:rPr>
              <a:t>организма</a:t>
            </a:r>
            <a:r>
              <a:rPr lang="ru-RU" sz="2800" dirty="0"/>
              <a:t> и спорофита? Объясните, чем представлен спорофит, из каких исходных клеток и в результате какого процесса образуются взрослый организм и спорофит</a:t>
            </a:r>
            <a:r>
              <a:rPr lang="ru-RU" dirty="0"/>
              <a:t>.</a:t>
            </a:r>
          </a:p>
        </p:txBody>
      </p:sp>
      <p:sp>
        <p:nvSpPr>
          <p:cNvPr id="3" name="Овал 2"/>
          <p:cNvSpPr/>
          <p:nvPr/>
        </p:nvSpPr>
        <p:spPr>
          <a:xfrm>
            <a:off x="677334" y="59436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64837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1332</TotalTime>
  <Words>1664</Words>
  <Application>Microsoft Office PowerPoint</Application>
  <PresentationFormat>Широкоэкранный</PresentationFormat>
  <Paragraphs>156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Arial</vt:lpstr>
      <vt:lpstr>Calibri</vt:lpstr>
      <vt:lpstr>Segoe Print</vt:lpstr>
      <vt:lpstr>Trebuchet MS</vt:lpstr>
      <vt:lpstr>Verdana</vt:lpstr>
      <vt:lpstr>Wingdings 3</vt:lpstr>
      <vt:lpstr>Аспект</vt:lpstr>
      <vt:lpstr>Своя игра Деление клеток</vt:lpstr>
      <vt:lpstr>Презентация PowerPoint</vt:lpstr>
      <vt:lpstr>100</vt:lpstr>
      <vt:lpstr>Ответ на вопрос 1</vt:lpstr>
      <vt:lpstr>200</vt:lpstr>
      <vt:lpstr>Презентация PowerPoint</vt:lpstr>
      <vt:lpstr>300</vt:lpstr>
      <vt:lpstr>Ответ на вопрос 3</vt:lpstr>
      <vt:lpstr>400</vt:lpstr>
      <vt:lpstr>Ответ на вопрос 4</vt:lpstr>
      <vt:lpstr>100</vt:lpstr>
      <vt:lpstr>Ответ на вопрос 5 </vt:lpstr>
      <vt:lpstr>200</vt:lpstr>
      <vt:lpstr>Презентация PowerPoint</vt:lpstr>
      <vt:lpstr>300</vt:lpstr>
      <vt:lpstr>Ответ на вопрос 7 </vt:lpstr>
      <vt:lpstr>400</vt:lpstr>
      <vt:lpstr>Ответ на вопрос 8</vt:lpstr>
      <vt:lpstr>100</vt:lpstr>
      <vt:lpstr>Ответ на вопрос 9</vt:lpstr>
      <vt:lpstr>200</vt:lpstr>
      <vt:lpstr>Ответ на вопрос 10</vt:lpstr>
      <vt:lpstr>300</vt:lpstr>
      <vt:lpstr>Ответ на вопрос 11</vt:lpstr>
      <vt:lpstr>400</vt:lpstr>
      <vt:lpstr>Ответ на вопрос 12</vt:lpstr>
      <vt:lpstr>100</vt:lpstr>
      <vt:lpstr>Ответ на вопрос 13</vt:lpstr>
      <vt:lpstr>200</vt:lpstr>
      <vt:lpstr>Ответ на вопрос 14</vt:lpstr>
      <vt:lpstr>300</vt:lpstr>
      <vt:lpstr>Ответ на вопрос 15</vt:lpstr>
      <vt:lpstr>400</vt:lpstr>
      <vt:lpstr>Ответ на вопрос 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Наиля Иванова</dc:creator>
  <cp:lastModifiedBy>Наиля Иванова</cp:lastModifiedBy>
  <cp:revision>59</cp:revision>
  <dcterms:created xsi:type="dcterms:W3CDTF">2022-11-23T17:42:38Z</dcterms:created>
  <dcterms:modified xsi:type="dcterms:W3CDTF">2023-01-07T15:42:38Z</dcterms:modified>
</cp:coreProperties>
</file>