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7561263" cy="10693400"/>
  <p:notesSz cx="6846888" cy="9980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3369">
          <p15:clr>
            <a:srgbClr val="000000"/>
          </p15:clr>
        </p15:guide>
        <p15:guide id="2" pos="2382">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49" d="100"/>
          <a:sy n="49" d="100"/>
        </p:scale>
        <p:origin x="-2196" y="-72"/>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1350" y="748525"/>
            <a:ext cx="4564800" cy="37428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4965465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0: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0: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 name="Google Shape;140;p11: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2: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6" name="Google Shape;146;p12: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3: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2" name="Google Shape;152;p13: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4: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8" name="Google Shape;158;p14: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5: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4" name="Google Shape;164;p15: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6: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0" name="Google Shape;170;p16: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7: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6" name="Google Shape;176;p17: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8: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2" name="Google Shape;182;p18: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9: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8" name="Google Shape;188;p19: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7" name="Google Shape;87;p2: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0: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4" name="Google Shape;194;p20: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1: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0" name="Google Shape;200;p21: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2: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6" name="Google Shape;206;p22: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3: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2" name="Google Shape;212;p23: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4: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8" name="Google Shape;218;p24: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5: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4" name="Google Shape;224;p25: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6: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0" name="Google Shape;230;p26: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7: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6" name="Google Shape;236;p27: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8: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2" name="Google Shape;242;p28: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9: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8" name="Google Shape;248;p29: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2" name="Google Shape;92;p3: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30: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4" name="Google Shape;254;p30: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31: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0" name="Google Shape;260;p31: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32: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6" name="Google Shape;266;p32: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33: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2" name="Google Shape;272;p33: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34: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8" name="Google Shape;278;p34: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35: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4" name="Google Shape;284;p35: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36: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0" name="Google Shape;290;p36: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37: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6" name="Google Shape;296;p37: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38: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2" name="Google Shape;302;p38: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39: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9" name="Google Shape;309;p39: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8" name="Google Shape;98;p4: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40: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5" name="Google Shape;315;p40: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41: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2" name="Google Shape;322;p41: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42: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8" name="Google Shape;328;p42: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p5: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0" name="Google Shape;110;p6: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6" name="Google Shape;116;p7: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2" name="Google Shape;122;p8: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4675" y="4740775"/>
            <a:ext cx="5477400" cy="449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8" name="Google Shape;128;p9:notes"/>
          <p:cNvSpPr>
            <a:spLocks noGrp="1" noRot="1" noChangeAspect="1"/>
          </p:cNvSpPr>
          <p:nvPr>
            <p:ph type="sldImg" idx="2"/>
          </p:nvPr>
        </p:nvSpPr>
        <p:spPr>
          <a:xfrm>
            <a:off x="2100263" y="749300"/>
            <a:ext cx="2646362" cy="37417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377825" y="428625"/>
            <a:ext cx="6805500" cy="1782900"/>
          </a:xfrm>
          <a:prstGeom prst="rect">
            <a:avLst/>
          </a:prstGeom>
          <a:noFill/>
          <a:ln>
            <a:noFill/>
          </a:ln>
        </p:spPr>
        <p:txBody>
          <a:bodyPr spcFirstLastPara="1" wrap="square" lIns="98125" tIns="49050" rIns="98125" bIns="49050" anchor="ctr" anchorCtr="0"/>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 name="Google Shape;13;p2"/>
          <p:cNvSpPr txBox="1">
            <a:spLocks noGrp="1"/>
          </p:cNvSpPr>
          <p:nvPr>
            <p:ph type="body" idx="1"/>
          </p:nvPr>
        </p:nvSpPr>
        <p:spPr>
          <a:xfrm>
            <a:off x="377825" y="2495550"/>
            <a:ext cx="6805500" cy="7056300"/>
          </a:xfrm>
          <a:prstGeom prst="rect">
            <a:avLst/>
          </a:prstGeom>
          <a:noFill/>
          <a:ln>
            <a:noFill/>
          </a:ln>
        </p:spPr>
        <p:txBody>
          <a:bodyPr spcFirstLastPara="1" wrap="square" lIns="98125" tIns="49050" rIns="98125" bIns="49050" anchor="t" anchorCtr="0"/>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4" name="Google Shape;14;p2"/>
          <p:cNvSpPr txBox="1">
            <a:spLocks noGrp="1"/>
          </p:cNvSpPr>
          <p:nvPr>
            <p:ph type="dt" idx="10"/>
          </p:nvPr>
        </p:nvSpPr>
        <p:spPr>
          <a:xfrm>
            <a:off x="377825" y="9912350"/>
            <a:ext cx="17652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sz="13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2582862" y="9912350"/>
            <a:ext cx="23955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5418137" y="9912350"/>
            <a:ext cx="1765200" cy="566700"/>
          </a:xfrm>
          <a:prstGeom prst="rect">
            <a:avLst/>
          </a:prstGeom>
          <a:noFill/>
          <a:ln>
            <a:noFill/>
          </a:ln>
        </p:spPr>
        <p:txBody>
          <a:bodyPr spcFirstLastPara="1" wrap="square" lIns="98125" tIns="49050" rIns="98125" bIns="49050" anchor="ctr" anchorCtr="0">
            <a:noAutofit/>
          </a:bodyPr>
          <a:lstStyle>
            <a:lvl1pPr marL="0" marR="0" lvl="0"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377825" y="428625"/>
            <a:ext cx="6805500" cy="1782900"/>
          </a:xfrm>
          <a:prstGeom prst="rect">
            <a:avLst/>
          </a:prstGeom>
          <a:noFill/>
          <a:ln>
            <a:noFill/>
          </a:ln>
        </p:spPr>
        <p:txBody>
          <a:bodyPr spcFirstLastPara="1" wrap="square" lIns="98125" tIns="49050" rIns="98125" bIns="49050" anchor="ctr" anchorCtr="0"/>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6" name="Google Shape;66;p11"/>
          <p:cNvSpPr txBox="1">
            <a:spLocks noGrp="1"/>
          </p:cNvSpPr>
          <p:nvPr>
            <p:ph type="body" idx="1"/>
          </p:nvPr>
        </p:nvSpPr>
        <p:spPr>
          <a:xfrm>
            <a:off x="378065" y="2393640"/>
            <a:ext cx="3340800" cy="997500"/>
          </a:xfrm>
          <a:prstGeom prst="rect">
            <a:avLst/>
          </a:prstGeom>
          <a:noFill/>
          <a:ln>
            <a:noFill/>
          </a:ln>
        </p:spPr>
        <p:txBody>
          <a:bodyPr spcFirstLastPara="1" wrap="square" lIns="98125" tIns="49050" rIns="98125" bIns="49050" anchor="b" anchorCtr="0"/>
          <a:lstStyle>
            <a:lvl1pPr marL="457200" lvl="0" indent="-228600" algn="l" rtl="0">
              <a:lnSpc>
                <a:spcPct val="100000"/>
              </a:lnSpc>
              <a:spcBef>
                <a:spcPts val="520"/>
              </a:spcBef>
              <a:spcAft>
                <a:spcPts val="0"/>
              </a:spcAft>
              <a:buClr>
                <a:schemeClr val="dk1"/>
              </a:buClr>
              <a:buSzPts val="2600"/>
              <a:buNone/>
              <a:defRPr sz="2600" b="1"/>
            </a:lvl1pPr>
            <a:lvl2pPr marL="914400" lvl="1" indent="-228600" algn="l" rtl="0">
              <a:lnSpc>
                <a:spcPct val="100000"/>
              </a:lnSpc>
              <a:spcBef>
                <a:spcPts val="420"/>
              </a:spcBef>
              <a:spcAft>
                <a:spcPts val="0"/>
              </a:spcAft>
              <a:buClr>
                <a:schemeClr val="dk1"/>
              </a:buClr>
              <a:buSzPts val="2100"/>
              <a:buNone/>
              <a:defRPr sz="2100" b="1"/>
            </a:lvl2pPr>
            <a:lvl3pPr marL="1371600" lvl="2" indent="-228600" algn="l" rtl="0">
              <a:lnSpc>
                <a:spcPct val="100000"/>
              </a:lnSpc>
              <a:spcBef>
                <a:spcPts val="380"/>
              </a:spcBef>
              <a:spcAft>
                <a:spcPts val="0"/>
              </a:spcAft>
              <a:buClr>
                <a:schemeClr val="dk1"/>
              </a:buClr>
              <a:buSzPts val="1900"/>
              <a:buNone/>
              <a:defRPr sz="1900" b="1"/>
            </a:lvl3pPr>
            <a:lvl4pPr marL="1828800" lvl="3" indent="-228600" algn="l" rtl="0">
              <a:lnSpc>
                <a:spcPct val="100000"/>
              </a:lnSpc>
              <a:spcBef>
                <a:spcPts val="340"/>
              </a:spcBef>
              <a:spcAft>
                <a:spcPts val="0"/>
              </a:spcAft>
              <a:buClr>
                <a:schemeClr val="dk1"/>
              </a:buClr>
              <a:buSzPts val="1700"/>
              <a:buNone/>
              <a:defRPr sz="1700" b="1"/>
            </a:lvl4pPr>
            <a:lvl5pPr marL="2286000" lvl="4" indent="-228600" algn="l" rtl="0">
              <a:lnSpc>
                <a:spcPct val="100000"/>
              </a:lnSpc>
              <a:spcBef>
                <a:spcPts val="340"/>
              </a:spcBef>
              <a:spcAft>
                <a:spcPts val="0"/>
              </a:spcAft>
              <a:buClr>
                <a:schemeClr val="dk1"/>
              </a:buClr>
              <a:buSzPts val="1700"/>
              <a:buNone/>
              <a:defRPr sz="1700" b="1"/>
            </a:lvl5pPr>
            <a:lvl6pPr marL="2743200" lvl="5" indent="-228600" algn="l" rtl="0">
              <a:lnSpc>
                <a:spcPct val="100000"/>
              </a:lnSpc>
              <a:spcBef>
                <a:spcPts val="340"/>
              </a:spcBef>
              <a:spcAft>
                <a:spcPts val="0"/>
              </a:spcAft>
              <a:buClr>
                <a:schemeClr val="dk1"/>
              </a:buClr>
              <a:buSzPts val="1700"/>
              <a:buNone/>
              <a:defRPr sz="1700" b="1"/>
            </a:lvl6pPr>
            <a:lvl7pPr marL="3200400" lvl="6" indent="-228600" algn="l" rtl="0">
              <a:lnSpc>
                <a:spcPct val="100000"/>
              </a:lnSpc>
              <a:spcBef>
                <a:spcPts val="340"/>
              </a:spcBef>
              <a:spcAft>
                <a:spcPts val="0"/>
              </a:spcAft>
              <a:buClr>
                <a:schemeClr val="dk1"/>
              </a:buClr>
              <a:buSzPts val="1700"/>
              <a:buNone/>
              <a:defRPr sz="1700" b="1"/>
            </a:lvl7pPr>
            <a:lvl8pPr marL="3657600" lvl="7" indent="-228600" algn="l" rtl="0">
              <a:lnSpc>
                <a:spcPct val="100000"/>
              </a:lnSpc>
              <a:spcBef>
                <a:spcPts val="340"/>
              </a:spcBef>
              <a:spcAft>
                <a:spcPts val="0"/>
              </a:spcAft>
              <a:buClr>
                <a:schemeClr val="dk1"/>
              </a:buClr>
              <a:buSzPts val="1700"/>
              <a:buNone/>
              <a:defRPr sz="1700" b="1"/>
            </a:lvl8pPr>
            <a:lvl9pPr marL="4114800" lvl="8" indent="-228600" algn="l" rtl="0">
              <a:lnSpc>
                <a:spcPct val="100000"/>
              </a:lnSpc>
              <a:spcBef>
                <a:spcPts val="340"/>
              </a:spcBef>
              <a:spcAft>
                <a:spcPts val="0"/>
              </a:spcAft>
              <a:buClr>
                <a:schemeClr val="dk1"/>
              </a:buClr>
              <a:buSzPts val="1700"/>
              <a:buNone/>
              <a:defRPr sz="1700" b="1"/>
            </a:lvl9pPr>
          </a:lstStyle>
          <a:p>
            <a:endParaRPr/>
          </a:p>
        </p:txBody>
      </p:sp>
      <p:sp>
        <p:nvSpPr>
          <p:cNvPr id="67" name="Google Shape;67;p11"/>
          <p:cNvSpPr txBox="1">
            <a:spLocks noGrp="1"/>
          </p:cNvSpPr>
          <p:nvPr>
            <p:ph type="body" idx="2"/>
          </p:nvPr>
        </p:nvSpPr>
        <p:spPr>
          <a:xfrm>
            <a:off x="378065" y="3391195"/>
            <a:ext cx="3340800" cy="6161100"/>
          </a:xfrm>
          <a:prstGeom prst="rect">
            <a:avLst/>
          </a:prstGeom>
          <a:noFill/>
          <a:ln>
            <a:noFill/>
          </a:ln>
        </p:spPr>
        <p:txBody>
          <a:bodyPr spcFirstLastPara="1" wrap="square" lIns="98125" tIns="49050" rIns="98125" bIns="49050" anchor="t" anchorCtr="0"/>
          <a:lstStyle>
            <a:lvl1pPr marL="457200" lvl="0" indent="-393700" algn="l" rtl="0">
              <a:lnSpc>
                <a:spcPct val="100000"/>
              </a:lnSpc>
              <a:spcBef>
                <a:spcPts val="520"/>
              </a:spcBef>
              <a:spcAft>
                <a:spcPts val="0"/>
              </a:spcAft>
              <a:buClr>
                <a:schemeClr val="dk1"/>
              </a:buClr>
              <a:buSzPts val="2600"/>
              <a:buChar char="•"/>
              <a:defRPr sz="2600"/>
            </a:lvl1pPr>
            <a:lvl2pPr marL="914400" lvl="1" indent="-361950" algn="l" rtl="0">
              <a:lnSpc>
                <a:spcPct val="100000"/>
              </a:lnSpc>
              <a:spcBef>
                <a:spcPts val="420"/>
              </a:spcBef>
              <a:spcAft>
                <a:spcPts val="0"/>
              </a:spcAft>
              <a:buClr>
                <a:schemeClr val="dk1"/>
              </a:buClr>
              <a:buSzPts val="2100"/>
              <a:buChar char="–"/>
              <a:defRPr sz="2100"/>
            </a:lvl2pPr>
            <a:lvl3pPr marL="1371600" lvl="2" indent="-349250" algn="l" rtl="0">
              <a:lnSpc>
                <a:spcPct val="100000"/>
              </a:lnSpc>
              <a:spcBef>
                <a:spcPts val="380"/>
              </a:spcBef>
              <a:spcAft>
                <a:spcPts val="0"/>
              </a:spcAft>
              <a:buClr>
                <a:schemeClr val="dk1"/>
              </a:buClr>
              <a:buSzPts val="1900"/>
              <a:buChar char="•"/>
              <a:defRPr sz="1900"/>
            </a:lvl3pPr>
            <a:lvl4pPr marL="1828800" lvl="3" indent="-336550" algn="l" rtl="0">
              <a:lnSpc>
                <a:spcPct val="100000"/>
              </a:lnSpc>
              <a:spcBef>
                <a:spcPts val="340"/>
              </a:spcBef>
              <a:spcAft>
                <a:spcPts val="0"/>
              </a:spcAft>
              <a:buClr>
                <a:schemeClr val="dk1"/>
              </a:buClr>
              <a:buSzPts val="1700"/>
              <a:buChar char="–"/>
              <a:defRPr sz="1700"/>
            </a:lvl4pPr>
            <a:lvl5pPr marL="2286000" lvl="4" indent="-336550" algn="l" rtl="0">
              <a:lnSpc>
                <a:spcPct val="100000"/>
              </a:lnSpc>
              <a:spcBef>
                <a:spcPts val="340"/>
              </a:spcBef>
              <a:spcAft>
                <a:spcPts val="0"/>
              </a:spcAft>
              <a:buClr>
                <a:schemeClr val="dk1"/>
              </a:buClr>
              <a:buSzPts val="1700"/>
              <a:buChar char="»"/>
              <a:defRPr sz="1700"/>
            </a:lvl5pPr>
            <a:lvl6pPr marL="2743200" lvl="5" indent="-336550" algn="l" rtl="0">
              <a:lnSpc>
                <a:spcPct val="100000"/>
              </a:lnSpc>
              <a:spcBef>
                <a:spcPts val="340"/>
              </a:spcBef>
              <a:spcAft>
                <a:spcPts val="0"/>
              </a:spcAft>
              <a:buClr>
                <a:schemeClr val="dk1"/>
              </a:buClr>
              <a:buSzPts val="1700"/>
              <a:buChar char="•"/>
              <a:defRPr sz="1700"/>
            </a:lvl6pPr>
            <a:lvl7pPr marL="3200400" lvl="6" indent="-336550" algn="l" rtl="0">
              <a:lnSpc>
                <a:spcPct val="100000"/>
              </a:lnSpc>
              <a:spcBef>
                <a:spcPts val="340"/>
              </a:spcBef>
              <a:spcAft>
                <a:spcPts val="0"/>
              </a:spcAft>
              <a:buClr>
                <a:schemeClr val="dk1"/>
              </a:buClr>
              <a:buSzPts val="1700"/>
              <a:buChar char="•"/>
              <a:defRPr sz="1700"/>
            </a:lvl7pPr>
            <a:lvl8pPr marL="3657600" lvl="7" indent="-336550" algn="l" rtl="0">
              <a:lnSpc>
                <a:spcPct val="100000"/>
              </a:lnSpc>
              <a:spcBef>
                <a:spcPts val="340"/>
              </a:spcBef>
              <a:spcAft>
                <a:spcPts val="0"/>
              </a:spcAft>
              <a:buClr>
                <a:schemeClr val="dk1"/>
              </a:buClr>
              <a:buSzPts val="1700"/>
              <a:buChar char="•"/>
              <a:defRPr sz="1700"/>
            </a:lvl8pPr>
            <a:lvl9pPr marL="4114800" lvl="8" indent="-336550" algn="l" rtl="0">
              <a:lnSpc>
                <a:spcPct val="100000"/>
              </a:lnSpc>
              <a:spcBef>
                <a:spcPts val="340"/>
              </a:spcBef>
              <a:spcAft>
                <a:spcPts val="0"/>
              </a:spcAft>
              <a:buClr>
                <a:schemeClr val="dk1"/>
              </a:buClr>
              <a:buSzPts val="1700"/>
              <a:buChar char="•"/>
              <a:defRPr sz="1700"/>
            </a:lvl9pPr>
          </a:lstStyle>
          <a:p>
            <a:endParaRPr/>
          </a:p>
        </p:txBody>
      </p:sp>
      <p:sp>
        <p:nvSpPr>
          <p:cNvPr id="68" name="Google Shape;68;p11"/>
          <p:cNvSpPr txBox="1">
            <a:spLocks noGrp="1"/>
          </p:cNvSpPr>
          <p:nvPr>
            <p:ph type="body" idx="3"/>
          </p:nvPr>
        </p:nvSpPr>
        <p:spPr>
          <a:xfrm>
            <a:off x="3841020" y="2393640"/>
            <a:ext cx="3342300" cy="997500"/>
          </a:xfrm>
          <a:prstGeom prst="rect">
            <a:avLst/>
          </a:prstGeom>
          <a:noFill/>
          <a:ln>
            <a:noFill/>
          </a:ln>
        </p:spPr>
        <p:txBody>
          <a:bodyPr spcFirstLastPara="1" wrap="square" lIns="98125" tIns="49050" rIns="98125" bIns="49050" anchor="b" anchorCtr="0"/>
          <a:lstStyle>
            <a:lvl1pPr marL="457200" lvl="0" indent="-228600" algn="l" rtl="0">
              <a:lnSpc>
                <a:spcPct val="100000"/>
              </a:lnSpc>
              <a:spcBef>
                <a:spcPts val="520"/>
              </a:spcBef>
              <a:spcAft>
                <a:spcPts val="0"/>
              </a:spcAft>
              <a:buClr>
                <a:schemeClr val="dk1"/>
              </a:buClr>
              <a:buSzPts val="2600"/>
              <a:buNone/>
              <a:defRPr sz="2600" b="1"/>
            </a:lvl1pPr>
            <a:lvl2pPr marL="914400" lvl="1" indent="-228600" algn="l" rtl="0">
              <a:lnSpc>
                <a:spcPct val="100000"/>
              </a:lnSpc>
              <a:spcBef>
                <a:spcPts val="420"/>
              </a:spcBef>
              <a:spcAft>
                <a:spcPts val="0"/>
              </a:spcAft>
              <a:buClr>
                <a:schemeClr val="dk1"/>
              </a:buClr>
              <a:buSzPts val="2100"/>
              <a:buNone/>
              <a:defRPr sz="2100" b="1"/>
            </a:lvl2pPr>
            <a:lvl3pPr marL="1371600" lvl="2" indent="-228600" algn="l" rtl="0">
              <a:lnSpc>
                <a:spcPct val="100000"/>
              </a:lnSpc>
              <a:spcBef>
                <a:spcPts val="380"/>
              </a:spcBef>
              <a:spcAft>
                <a:spcPts val="0"/>
              </a:spcAft>
              <a:buClr>
                <a:schemeClr val="dk1"/>
              </a:buClr>
              <a:buSzPts val="1900"/>
              <a:buNone/>
              <a:defRPr sz="1900" b="1"/>
            </a:lvl3pPr>
            <a:lvl4pPr marL="1828800" lvl="3" indent="-228600" algn="l" rtl="0">
              <a:lnSpc>
                <a:spcPct val="100000"/>
              </a:lnSpc>
              <a:spcBef>
                <a:spcPts val="340"/>
              </a:spcBef>
              <a:spcAft>
                <a:spcPts val="0"/>
              </a:spcAft>
              <a:buClr>
                <a:schemeClr val="dk1"/>
              </a:buClr>
              <a:buSzPts val="1700"/>
              <a:buNone/>
              <a:defRPr sz="1700" b="1"/>
            </a:lvl4pPr>
            <a:lvl5pPr marL="2286000" lvl="4" indent="-228600" algn="l" rtl="0">
              <a:lnSpc>
                <a:spcPct val="100000"/>
              </a:lnSpc>
              <a:spcBef>
                <a:spcPts val="340"/>
              </a:spcBef>
              <a:spcAft>
                <a:spcPts val="0"/>
              </a:spcAft>
              <a:buClr>
                <a:schemeClr val="dk1"/>
              </a:buClr>
              <a:buSzPts val="1700"/>
              <a:buNone/>
              <a:defRPr sz="1700" b="1"/>
            </a:lvl5pPr>
            <a:lvl6pPr marL="2743200" lvl="5" indent="-228600" algn="l" rtl="0">
              <a:lnSpc>
                <a:spcPct val="100000"/>
              </a:lnSpc>
              <a:spcBef>
                <a:spcPts val="340"/>
              </a:spcBef>
              <a:spcAft>
                <a:spcPts val="0"/>
              </a:spcAft>
              <a:buClr>
                <a:schemeClr val="dk1"/>
              </a:buClr>
              <a:buSzPts val="1700"/>
              <a:buNone/>
              <a:defRPr sz="1700" b="1"/>
            </a:lvl6pPr>
            <a:lvl7pPr marL="3200400" lvl="6" indent="-228600" algn="l" rtl="0">
              <a:lnSpc>
                <a:spcPct val="100000"/>
              </a:lnSpc>
              <a:spcBef>
                <a:spcPts val="340"/>
              </a:spcBef>
              <a:spcAft>
                <a:spcPts val="0"/>
              </a:spcAft>
              <a:buClr>
                <a:schemeClr val="dk1"/>
              </a:buClr>
              <a:buSzPts val="1700"/>
              <a:buNone/>
              <a:defRPr sz="1700" b="1"/>
            </a:lvl7pPr>
            <a:lvl8pPr marL="3657600" lvl="7" indent="-228600" algn="l" rtl="0">
              <a:lnSpc>
                <a:spcPct val="100000"/>
              </a:lnSpc>
              <a:spcBef>
                <a:spcPts val="340"/>
              </a:spcBef>
              <a:spcAft>
                <a:spcPts val="0"/>
              </a:spcAft>
              <a:buClr>
                <a:schemeClr val="dk1"/>
              </a:buClr>
              <a:buSzPts val="1700"/>
              <a:buNone/>
              <a:defRPr sz="1700" b="1"/>
            </a:lvl8pPr>
            <a:lvl9pPr marL="4114800" lvl="8" indent="-228600" algn="l" rtl="0">
              <a:lnSpc>
                <a:spcPct val="100000"/>
              </a:lnSpc>
              <a:spcBef>
                <a:spcPts val="340"/>
              </a:spcBef>
              <a:spcAft>
                <a:spcPts val="0"/>
              </a:spcAft>
              <a:buClr>
                <a:schemeClr val="dk1"/>
              </a:buClr>
              <a:buSzPts val="1700"/>
              <a:buNone/>
              <a:defRPr sz="1700" b="1"/>
            </a:lvl9pPr>
          </a:lstStyle>
          <a:p>
            <a:endParaRPr/>
          </a:p>
        </p:txBody>
      </p:sp>
      <p:sp>
        <p:nvSpPr>
          <p:cNvPr id="69" name="Google Shape;69;p11"/>
          <p:cNvSpPr txBox="1">
            <a:spLocks noGrp="1"/>
          </p:cNvSpPr>
          <p:nvPr>
            <p:ph type="body" idx="4"/>
          </p:nvPr>
        </p:nvSpPr>
        <p:spPr>
          <a:xfrm>
            <a:off x="3841020" y="3391195"/>
            <a:ext cx="3342300" cy="6161100"/>
          </a:xfrm>
          <a:prstGeom prst="rect">
            <a:avLst/>
          </a:prstGeom>
          <a:noFill/>
          <a:ln>
            <a:noFill/>
          </a:ln>
        </p:spPr>
        <p:txBody>
          <a:bodyPr spcFirstLastPara="1" wrap="square" lIns="98125" tIns="49050" rIns="98125" bIns="49050" anchor="t" anchorCtr="0"/>
          <a:lstStyle>
            <a:lvl1pPr marL="457200" lvl="0" indent="-393700" algn="l" rtl="0">
              <a:lnSpc>
                <a:spcPct val="100000"/>
              </a:lnSpc>
              <a:spcBef>
                <a:spcPts val="520"/>
              </a:spcBef>
              <a:spcAft>
                <a:spcPts val="0"/>
              </a:spcAft>
              <a:buClr>
                <a:schemeClr val="dk1"/>
              </a:buClr>
              <a:buSzPts val="2600"/>
              <a:buChar char="•"/>
              <a:defRPr sz="2600"/>
            </a:lvl1pPr>
            <a:lvl2pPr marL="914400" lvl="1" indent="-361950" algn="l" rtl="0">
              <a:lnSpc>
                <a:spcPct val="100000"/>
              </a:lnSpc>
              <a:spcBef>
                <a:spcPts val="420"/>
              </a:spcBef>
              <a:spcAft>
                <a:spcPts val="0"/>
              </a:spcAft>
              <a:buClr>
                <a:schemeClr val="dk1"/>
              </a:buClr>
              <a:buSzPts val="2100"/>
              <a:buChar char="–"/>
              <a:defRPr sz="2100"/>
            </a:lvl2pPr>
            <a:lvl3pPr marL="1371600" lvl="2" indent="-349250" algn="l" rtl="0">
              <a:lnSpc>
                <a:spcPct val="100000"/>
              </a:lnSpc>
              <a:spcBef>
                <a:spcPts val="380"/>
              </a:spcBef>
              <a:spcAft>
                <a:spcPts val="0"/>
              </a:spcAft>
              <a:buClr>
                <a:schemeClr val="dk1"/>
              </a:buClr>
              <a:buSzPts val="1900"/>
              <a:buChar char="•"/>
              <a:defRPr sz="1900"/>
            </a:lvl3pPr>
            <a:lvl4pPr marL="1828800" lvl="3" indent="-336550" algn="l" rtl="0">
              <a:lnSpc>
                <a:spcPct val="100000"/>
              </a:lnSpc>
              <a:spcBef>
                <a:spcPts val="340"/>
              </a:spcBef>
              <a:spcAft>
                <a:spcPts val="0"/>
              </a:spcAft>
              <a:buClr>
                <a:schemeClr val="dk1"/>
              </a:buClr>
              <a:buSzPts val="1700"/>
              <a:buChar char="–"/>
              <a:defRPr sz="1700"/>
            </a:lvl4pPr>
            <a:lvl5pPr marL="2286000" lvl="4" indent="-336550" algn="l" rtl="0">
              <a:lnSpc>
                <a:spcPct val="100000"/>
              </a:lnSpc>
              <a:spcBef>
                <a:spcPts val="340"/>
              </a:spcBef>
              <a:spcAft>
                <a:spcPts val="0"/>
              </a:spcAft>
              <a:buClr>
                <a:schemeClr val="dk1"/>
              </a:buClr>
              <a:buSzPts val="1700"/>
              <a:buChar char="»"/>
              <a:defRPr sz="1700"/>
            </a:lvl5pPr>
            <a:lvl6pPr marL="2743200" lvl="5" indent="-336550" algn="l" rtl="0">
              <a:lnSpc>
                <a:spcPct val="100000"/>
              </a:lnSpc>
              <a:spcBef>
                <a:spcPts val="340"/>
              </a:spcBef>
              <a:spcAft>
                <a:spcPts val="0"/>
              </a:spcAft>
              <a:buClr>
                <a:schemeClr val="dk1"/>
              </a:buClr>
              <a:buSzPts val="1700"/>
              <a:buChar char="•"/>
              <a:defRPr sz="1700"/>
            </a:lvl6pPr>
            <a:lvl7pPr marL="3200400" lvl="6" indent="-336550" algn="l" rtl="0">
              <a:lnSpc>
                <a:spcPct val="100000"/>
              </a:lnSpc>
              <a:spcBef>
                <a:spcPts val="340"/>
              </a:spcBef>
              <a:spcAft>
                <a:spcPts val="0"/>
              </a:spcAft>
              <a:buClr>
                <a:schemeClr val="dk1"/>
              </a:buClr>
              <a:buSzPts val="1700"/>
              <a:buChar char="•"/>
              <a:defRPr sz="1700"/>
            </a:lvl7pPr>
            <a:lvl8pPr marL="3657600" lvl="7" indent="-336550" algn="l" rtl="0">
              <a:lnSpc>
                <a:spcPct val="100000"/>
              </a:lnSpc>
              <a:spcBef>
                <a:spcPts val="340"/>
              </a:spcBef>
              <a:spcAft>
                <a:spcPts val="0"/>
              </a:spcAft>
              <a:buClr>
                <a:schemeClr val="dk1"/>
              </a:buClr>
              <a:buSzPts val="1700"/>
              <a:buChar char="•"/>
              <a:defRPr sz="1700"/>
            </a:lvl8pPr>
            <a:lvl9pPr marL="4114800" lvl="8" indent="-336550" algn="l" rtl="0">
              <a:lnSpc>
                <a:spcPct val="100000"/>
              </a:lnSpc>
              <a:spcBef>
                <a:spcPts val="340"/>
              </a:spcBef>
              <a:spcAft>
                <a:spcPts val="0"/>
              </a:spcAft>
              <a:buClr>
                <a:schemeClr val="dk1"/>
              </a:buClr>
              <a:buSzPts val="1700"/>
              <a:buChar char="•"/>
              <a:defRPr sz="1700"/>
            </a:lvl9pPr>
          </a:lstStyle>
          <a:p>
            <a:endParaRPr/>
          </a:p>
        </p:txBody>
      </p:sp>
      <p:sp>
        <p:nvSpPr>
          <p:cNvPr id="70" name="Google Shape;70;p11"/>
          <p:cNvSpPr txBox="1">
            <a:spLocks noGrp="1"/>
          </p:cNvSpPr>
          <p:nvPr>
            <p:ph type="dt" idx="10"/>
          </p:nvPr>
        </p:nvSpPr>
        <p:spPr>
          <a:xfrm>
            <a:off x="377825" y="9912350"/>
            <a:ext cx="17652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sz="13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1" name="Google Shape;71;p11"/>
          <p:cNvSpPr txBox="1">
            <a:spLocks noGrp="1"/>
          </p:cNvSpPr>
          <p:nvPr>
            <p:ph type="ftr" idx="11"/>
          </p:nvPr>
        </p:nvSpPr>
        <p:spPr>
          <a:xfrm>
            <a:off x="2582862" y="9912350"/>
            <a:ext cx="23955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Google Shape;72;p11"/>
          <p:cNvSpPr txBox="1">
            <a:spLocks noGrp="1"/>
          </p:cNvSpPr>
          <p:nvPr>
            <p:ph type="sldNum" idx="12"/>
          </p:nvPr>
        </p:nvSpPr>
        <p:spPr>
          <a:xfrm>
            <a:off x="5418137" y="9912350"/>
            <a:ext cx="1765200" cy="566700"/>
          </a:xfrm>
          <a:prstGeom prst="rect">
            <a:avLst/>
          </a:prstGeom>
          <a:noFill/>
          <a:ln>
            <a:noFill/>
          </a:ln>
        </p:spPr>
        <p:txBody>
          <a:bodyPr spcFirstLastPara="1" wrap="square" lIns="98125" tIns="49050" rIns="98125" bIns="49050" anchor="ctr" anchorCtr="0">
            <a:noAutofit/>
          </a:bodyPr>
          <a:lstStyle>
            <a:lvl1pPr marL="0" marR="0" lvl="0"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377825" y="428625"/>
            <a:ext cx="6805500" cy="1782900"/>
          </a:xfrm>
          <a:prstGeom prst="rect">
            <a:avLst/>
          </a:prstGeom>
          <a:noFill/>
          <a:ln>
            <a:noFill/>
          </a:ln>
        </p:spPr>
        <p:txBody>
          <a:bodyPr spcFirstLastPara="1" wrap="square" lIns="98125" tIns="49050" rIns="98125" bIns="49050" anchor="ctr" anchorCtr="0"/>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5" name="Google Shape;75;p12"/>
          <p:cNvSpPr txBox="1">
            <a:spLocks noGrp="1"/>
          </p:cNvSpPr>
          <p:nvPr>
            <p:ph type="body" idx="1"/>
          </p:nvPr>
        </p:nvSpPr>
        <p:spPr>
          <a:xfrm>
            <a:off x="378063" y="2495131"/>
            <a:ext cx="3339600" cy="7057200"/>
          </a:xfrm>
          <a:prstGeom prst="rect">
            <a:avLst/>
          </a:prstGeom>
          <a:noFill/>
          <a:ln>
            <a:noFill/>
          </a:ln>
        </p:spPr>
        <p:txBody>
          <a:bodyPr spcFirstLastPara="1" wrap="square" lIns="98125" tIns="49050" rIns="98125" bIns="49050" anchor="t" anchorCtr="0"/>
          <a:lstStyle>
            <a:lvl1pPr marL="457200" lvl="0" indent="-419100" algn="l" rtl="0">
              <a:lnSpc>
                <a:spcPct val="100000"/>
              </a:lnSpc>
              <a:spcBef>
                <a:spcPts val="600"/>
              </a:spcBef>
              <a:spcAft>
                <a:spcPts val="0"/>
              </a:spcAft>
              <a:buClr>
                <a:schemeClr val="dk1"/>
              </a:buClr>
              <a:buSzPts val="3000"/>
              <a:buChar char="•"/>
              <a:defRPr sz="3000"/>
            </a:lvl1pPr>
            <a:lvl2pPr marL="914400" lvl="1" indent="-393700" algn="l" rtl="0">
              <a:lnSpc>
                <a:spcPct val="100000"/>
              </a:lnSpc>
              <a:spcBef>
                <a:spcPts val="520"/>
              </a:spcBef>
              <a:spcAft>
                <a:spcPts val="0"/>
              </a:spcAft>
              <a:buClr>
                <a:schemeClr val="dk1"/>
              </a:buClr>
              <a:buSzPts val="2600"/>
              <a:buChar char="–"/>
              <a:defRPr sz="2600"/>
            </a:lvl2pPr>
            <a:lvl3pPr marL="1371600" lvl="2" indent="-361950" algn="l" rtl="0">
              <a:lnSpc>
                <a:spcPct val="100000"/>
              </a:lnSpc>
              <a:spcBef>
                <a:spcPts val="420"/>
              </a:spcBef>
              <a:spcAft>
                <a:spcPts val="0"/>
              </a:spcAft>
              <a:buClr>
                <a:schemeClr val="dk1"/>
              </a:buClr>
              <a:buSzPts val="2100"/>
              <a:buChar char="•"/>
              <a:defRPr sz="2100"/>
            </a:lvl3pPr>
            <a:lvl4pPr marL="1828800" lvl="3" indent="-349250" algn="l" rtl="0">
              <a:lnSpc>
                <a:spcPct val="100000"/>
              </a:lnSpc>
              <a:spcBef>
                <a:spcPts val="380"/>
              </a:spcBef>
              <a:spcAft>
                <a:spcPts val="0"/>
              </a:spcAft>
              <a:buClr>
                <a:schemeClr val="dk1"/>
              </a:buClr>
              <a:buSzPts val="1900"/>
              <a:buChar char="–"/>
              <a:defRPr sz="1900"/>
            </a:lvl4pPr>
            <a:lvl5pPr marL="2286000" lvl="4" indent="-349250" algn="l" rtl="0">
              <a:lnSpc>
                <a:spcPct val="100000"/>
              </a:lnSpc>
              <a:spcBef>
                <a:spcPts val="380"/>
              </a:spcBef>
              <a:spcAft>
                <a:spcPts val="0"/>
              </a:spcAft>
              <a:buClr>
                <a:schemeClr val="dk1"/>
              </a:buClr>
              <a:buSzPts val="1900"/>
              <a:buChar char="»"/>
              <a:defRPr sz="1900"/>
            </a:lvl5pPr>
            <a:lvl6pPr marL="2743200" lvl="5" indent="-349250" algn="l" rtl="0">
              <a:lnSpc>
                <a:spcPct val="100000"/>
              </a:lnSpc>
              <a:spcBef>
                <a:spcPts val="380"/>
              </a:spcBef>
              <a:spcAft>
                <a:spcPts val="0"/>
              </a:spcAft>
              <a:buClr>
                <a:schemeClr val="dk1"/>
              </a:buClr>
              <a:buSzPts val="1900"/>
              <a:buChar char="•"/>
              <a:defRPr sz="1900"/>
            </a:lvl6pPr>
            <a:lvl7pPr marL="3200400" lvl="6" indent="-349250" algn="l" rtl="0">
              <a:lnSpc>
                <a:spcPct val="100000"/>
              </a:lnSpc>
              <a:spcBef>
                <a:spcPts val="380"/>
              </a:spcBef>
              <a:spcAft>
                <a:spcPts val="0"/>
              </a:spcAft>
              <a:buClr>
                <a:schemeClr val="dk1"/>
              </a:buClr>
              <a:buSzPts val="1900"/>
              <a:buChar char="•"/>
              <a:defRPr sz="1900"/>
            </a:lvl7pPr>
            <a:lvl8pPr marL="3657600" lvl="7" indent="-349250" algn="l" rtl="0">
              <a:lnSpc>
                <a:spcPct val="100000"/>
              </a:lnSpc>
              <a:spcBef>
                <a:spcPts val="380"/>
              </a:spcBef>
              <a:spcAft>
                <a:spcPts val="0"/>
              </a:spcAft>
              <a:buClr>
                <a:schemeClr val="dk1"/>
              </a:buClr>
              <a:buSzPts val="1900"/>
              <a:buChar char="•"/>
              <a:defRPr sz="1900"/>
            </a:lvl8pPr>
            <a:lvl9pPr marL="4114800" lvl="8" indent="-349250" algn="l" rtl="0">
              <a:lnSpc>
                <a:spcPct val="100000"/>
              </a:lnSpc>
              <a:spcBef>
                <a:spcPts val="380"/>
              </a:spcBef>
              <a:spcAft>
                <a:spcPts val="0"/>
              </a:spcAft>
              <a:buClr>
                <a:schemeClr val="dk1"/>
              </a:buClr>
              <a:buSzPts val="1900"/>
              <a:buChar char="•"/>
              <a:defRPr sz="1900"/>
            </a:lvl9pPr>
          </a:lstStyle>
          <a:p>
            <a:endParaRPr/>
          </a:p>
        </p:txBody>
      </p:sp>
      <p:sp>
        <p:nvSpPr>
          <p:cNvPr id="76" name="Google Shape;76;p12"/>
          <p:cNvSpPr txBox="1">
            <a:spLocks noGrp="1"/>
          </p:cNvSpPr>
          <p:nvPr>
            <p:ph type="body" idx="2"/>
          </p:nvPr>
        </p:nvSpPr>
        <p:spPr>
          <a:xfrm>
            <a:off x="3843642" y="2495131"/>
            <a:ext cx="3339600" cy="7057200"/>
          </a:xfrm>
          <a:prstGeom prst="rect">
            <a:avLst/>
          </a:prstGeom>
          <a:noFill/>
          <a:ln>
            <a:noFill/>
          </a:ln>
        </p:spPr>
        <p:txBody>
          <a:bodyPr spcFirstLastPara="1" wrap="square" lIns="98125" tIns="49050" rIns="98125" bIns="49050" anchor="t" anchorCtr="0"/>
          <a:lstStyle>
            <a:lvl1pPr marL="457200" lvl="0" indent="-419100" algn="l" rtl="0">
              <a:lnSpc>
                <a:spcPct val="100000"/>
              </a:lnSpc>
              <a:spcBef>
                <a:spcPts val="600"/>
              </a:spcBef>
              <a:spcAft>
                <a:spcPts val="0"/>
              </a:spcAft>
              <a:buClr>
                <a:schemeClr val="dk1"/>
              </a:buClr>
              <a:buSzPts val="3000"/>
              <a:buChar char="•"/>
              <a:defRPr sz="3000"/>
            </a:lvl1pPr>
            <a:lvl2pPr marL="914400" lvl="1" indent="-393700" algn="l" rtl="0">
              <a:lnSpc>
                <a:spcPct val="100000"/>
              </a:lnSpc>
              <a:spcBef>
                <a:spcPts val="520"/>
              </a:spcBef>
              <a:spcAft>
                <a:spcPts val="0"/>
              </a:spcAft>
              <a:buClr>
                <a:schemeClr val="dk1"/>
              </a:buClr>
              <a:buSzPts val="2600"/>
              <a:buChar char="–"/>
              <a:defRPr sz="2600"/>
            </a:lvl2pPr>
            <a:lvl3pPr marL="1371600" lvl="2" indent="-361950" algn="l" rtl="0">
              <a:lnSpc>
                <a:spcPct val="100000"/>
              </a:lnSpc>
              <a:spcBef>
                <a:spcPts val="420"/>
              </a:spcBef>
              <a:spcAft>
                <a:spcPts val="0"/>
              </a:spcAft>
              <a:buClr>
                <a:schemeClr val="dk1"/>
              </a:buClr>
              <a:buSzPts val="2100"/>
              <a:buChar char="•"/>
              <a:defRPr sz="2100"/>
            </a:lvl3pPr>
            <a:lvl4pPr marL="1828800" lvl="3" indent="-349250" algn="l" rtl="0">
              <a:lnSpc>
                <a:spcPct val="100000"/>
              </a:lnSpc>
              <a:spcBef>
                <a:spcPts val="380"/>
              </a:spcBef>
              <a:spcAft>
                <a:spcPts val="0"/>
              </a:spcAft>
              <a:buClr>
                <a:schemeClr val="dk1"/>
              </a:buClr>
              <a:buSzPts val="1900"/>
              <a:buChar char="–"/>
              <a:defRPr sz="1900"/>
            </a:lvl4pPr>
            <a:lvl5pPr marL="2286000" lvl="4" indent="-349250" algn="l" rtl="0">
              <a:lnSpc>
                <a:spcPct val="100000"/>
              </a:lnSpc>
              <a:spcBef>
                <a:spcPts val="380"/>
              </a:spcBef>
              <a:spcAft>
                <a:spcPts val="0"/>
              </a:spcAft>
              <a:buClr>
                <a:schemeClr val="dk1"/>
              </a:buClr>
              <a:buSzPts val="1900"/>
              <a:buChar char="»"/>
              <a:defRPr sz="1900"/>
            </a:lvl5pPr>
            <a:lvl6pPr marL="2743200" lvl="5" indent="-349250" algn="l" rtl="0">
              <a:lnSpc>
                <a:spcPct val="100000"/>
              </a:lnSpc>
              <a:spcBef>
                <a:spcPts val="380"/>
              </a:spcBef>
              <a:spcAft>
                <a:spcPts val="0"/>
              </a:spcAft>
              <a:buClr>
                <a:schemeClr val="dk1"/>
              </a:buClr>
              <a:buSzPts val="1900"/>
              <a:buChar char="•"/>
              <a:defRPr sz="1900"/>
            </a:lvl6pPr>
            <a:lvl7pPr marL="3200400" lvl="6" indent="-349250" algn="l" rtl="0">
              <a:lnSpc>
                <a:spcPct val="100000"/>
              </a:lnSpc>
              <a:spcBef>
                <a:spcPts val="380"/>
              </a:spcBef>
              <a:spcAft>
                <a:spcPts val="0"/>
              </a:spcAft>
              <a:buClr>
                <a:schemeClr val="dk1"/>
              </a:buClr>
              <a:buSzPts val="1900"/>
              <a:buChar char="•"/>
              <a:defRPr sz="1900"/>
            </a:lvl7pPr>
            <a:lvl8pPr marL="3657600" lvl="7" indent="-349250" algn="l" rtl="0">
              <a:lnSpc>
                <a:spcPct val="100000"/>
              </a:lnSpc>
              <a:spcBef>
                <a:spcPts val="380"/>
              </a:spcBef>
              <a:spcAft>
                <a:spcPts val="0"/>
              </a:spcAft>
              <a:buClr>
                <a:schemeClr val="dk1"/>
              </a:buClr>
              <a:buSzPts val="1900"/>
              <a:buChar char="•"/>
              <a:defRPr sz="1900"/>
            </a:lvl8pPr>
            <a:lvl9pPr marL="4114800" lvl="8" indent="-349250" algn="l" rtl="0">
              <a:lnSpc>
                <a:spcPct val="100000"/>
              </a:lnSpc>
              <a:spcBef>
                <a:spcPts val="380"/>
              </a:spcBef>
              <a:spcAft>
                <a:spcPts val="0"/>
              </a:spcAft>
              <a:buClr>
                <a:schemeClr val="dk1"/>
              </a:buClr>
              <a:buSzPts val="1900"/>
              <a:buChar char="•"/>
              <a:defRPr sz="1900"/>
            </a:lvl9pPr>
          </a:lstStyle>
          <a:p>
            <a:endParaRPr/>
          </a:p>
        </p:txBody>
      </p:sp>
      <p:sp>
        <p:nvSpPr>
          <p:cNvPr id="77" name="Google Shape;77;p12"/>
          <p:cNvSpPr txBox="1">
            <a:spLocks noGrp="1"/>
          </p:cNvSpPr>
          <p:nvPr>
            <p:ph type="dt" idx="10"/>
          </p:nvPr>
        </p:nvSpPr>
        <p:spPr>
          <a:xfrm>
            <a:off x="377825" y="9912350"/>
            <a:ext cx="17652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sz="13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2582862" y="9912350"/>
            <a:ext cx="23955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5418137" y="9912350"/>
            <a:ext cx="1765200" cy="566700"/>
          </a:xfrm>
          <a:prstGeom prst="rect">
            <a:avLst/>
          </a:prstGeom>
          <a:noFill/>
          <a:ln>
            <a:noFill/>
          </a:ln>
        </p:spPr>
        <p:txBody>
          <a:bodyPr spcFirstLastPara="1" wrap="square" lIns="98125" tIns="49050" rIns="98125" bIns="49050" anchor="ctr" anchorCtr="0">
            <a:noAutofit/>
          </a:bodyPr>
          <a:lstStyle>
            <a:lvl1pPr marL="0" marR="0" lvl="0"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597288" y="6871501"/>
            <a:ext cx="6427200" cy="2123700"/>
          </a:xfrm>
          <a:prstGeom prst="rect">
            <a:avLst/>
          </a:prstGeom>
          <a:noFill/>
          <a:ln>
            <a:noFill/>
          </a:ln>
        </p:spPr>
        <p:txBody>
          <a:bodyPr spcFirstLastPara="1" wrap="square" lIns="98125" tIns="49050" rIns="98125" bIns="49050" anchor="t" anchorCtr="0"/>
          <a:lstStyle>
            <a:lvl1pPr lvl="0" algn="l" rtl="0">
              <a:lnSpc>
                <a:spcPct val="100000"/>
              </a:lnSpc>
              <a:spcBef>
                <a:spcPts val="0"/>
              </a:spcBef>
              <a:spcAft>
                <a:spcPts val="0"/>
              </a:spcAft>
              <a:buSzPts val="1400"/>
              <a:buNone/>
              <a:defRPr sz="4300" b="1" cap="none"/>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597288" y="4532322"/>
            <a:ext cx="6427200" cy="2339100"/>
          </a:xfrm>
          <a:prstGeom prst="rect">
            <a:avLst/>
          </a:prstGeom>
          <a:noFill/>
          <a:ln>
            <a:noFill/>
          </a:ln>
        </p:spPr>
        <p:txBody>
          <a:bodyPr spcFirstLastPara="1" wrap="square" lIns="98125" tIns="49050" rIns="98125" bIns="49050" anchor="b" anchorCtr="0"/>
          <a:lstStyle>
            <a:lvl1pPr marL="457200" lvl="0" indent="-228600" algn="l" rtl="0">
              <a:lnSpc>
                <a:spcPct val="100000"/>
              </a:lnSpc>
              <a:spcBef>
                <a:spcPts val="420"/>
              </a:spcBef>
              <a:spcAft>
                <a:spcPts val="0"/>
              </a:spcAft>
              <a:buClr>
                <a:srgbClr val="888888"/>
              </a:buClr>
              <a:buSzPts val="2100"/>
              <a:buNone/>
              <a:defRPr sz="2100">
                <a:solidFill>
                  <a:srgbClr val="888888"/>
                </a:solidFill>
              </a:defRPr>
            </a:lvl1pPr>
            <a:lvl2pPr marL="914400" lvl="1" indent="-228600" algn="l" rtl="0">
              <a:lnSpc>
                <a:spcPct val="100000"/>
              </a:lnSpc>
              <a:spcBef>
                <a:spcPts val="380"/>
              </a:spcBef>
              <a:spcAft>
                <a:spcPts val="0"/>
              </a:spcAft>
              <a:buClr>
                <a:srgbClr val="888888"/>
              </a:buClr>
              <a:buSzPts val="1900"/>
              <a:buNone/>
              <a:defRPr sz="1900">
                <a:solidFill>
                  <a:srgbClr val="888888"/>
                </a:solidFill>
              </a:defRPr>
            </a:lvl2pPr>
            <a:lvl3pPr marL="1371600" lvl="2" indent="-228600" algn="l" rtl="0">
              <a:lnSpc>
                <a:spcPct val="100000"/>
              </a:lnSpc>
              <a:spcBef>
                <a:spcPts val="340"/>
              </a:spcBef>
              <a:spcAft>
                <a:spcPts val="0"/>
              </a:spcAft>
              <a:buClr>
                <a:srgbClr val="888888"/>
              </a:buClr>
              <a:buSzPts val="1700"/>
              <a:buNone/>
              <a:defRPr sz="1700">
                <a:solidFill>
                  <a:srgbClr val="888888"/>
                </a:solidFill>
              </a:defRPr>
            </a:lvl3pPr>
            <a:lvl4pPr marL="1828800" lvl="3" indent="-228600" algn="l" rtl="0">
              <a:lnSpc>
                <a:spcPct val="100000"/>
              </a:lnSpc>
              <a:spcBef>
                <a:spcPts val="300"/>
              </a:spcBef>
              <a:spcAft>
                <a:spcPts val="0"/>
              </a:spcAft>
              <a:buClr>
                <a:srgbClr val="888888"/>
              </a:buClr>
              <a:buSzPts val="1500"/>
              <a:buNone/>
              <a:defRPr sz="1500">
                <a:solidFill>
                  <a:srgbClr val="888888"/>
                </a:solidFill>
              </a:defRPr>
            </a:lvl4pPr>
            <a:lvl5pPr marL="2286000" lvl="4" indent="-228600" algn="l" rtl="0">
              <a:lnSpc>
                <a:spcPct val="100000"/>
              </a:lnSpc>
              <a:spcBef>
                <a:spcPts val="300"/>
              </a:spcBef>
              <a:spcAft>
                <a:spcPts val="0"/>
              </a:spcAft>
              <a:buClr>
                <a:srgbClr val="888888"/>
              </a:buClr>
              <a:buSzPts val="1500"/>
              <a:buNone/>
              <a:defRPr sz="1500">
                <a:solidFill>
                  <a:srgbClr val="888888"/>
                </a:solidFill>
              </a:defRPr>
            </a:lvl5pPr>
            <a:lvl6pPr marL="2743200" lvl="5" indent="-228600" algn="l" rtl="0">
              <a:lnSpc>
                <a:spcPct val="100000"/>
              </a:lnSpc>
              <a:spcBef>
                <a:spcPts val="300"/>
              </a:spcBef>
              <a:spcAft>
                <a:spcPts val="0"/>
              </a:spcAft>
              <a:buClr>
                <a:srgbClr val="888888"/>
              </a:buClr>
              <a:buSzPts val="1500"/>
              <a:buNone/>
              <a:defRPr sz="1500">
                <a:solidFill>
                  <a:srgbClr val="888888"/>
                </a:solidFill>
              </a:defRPr>
            </a:lvl6pPr>
            <a:lvl7pPr marL="3200400" lvl="6" indent="-228600" algn="l" rtl="0">
              <a:lnSpc>
                <a:spcPct val="100000"/>
              </a:lnSpc>
              <a:spcBef>
                <a:spcPts val="300"/>
              </a:spcBef>
              <a:spcAft>
                <a:spcPts val="0"/>
              </a:spcAft>
              <a:buClr>
                <a:srgbClr val="888888"/>
              </a:buClr>
              <a:buSzPts val="1500"/>
              <a:buNone/>
              <a:defRPr sz="1500">
                <a:solidFill>
                  <a:srgbClr val="888888"/>
                </a:solidFill>
              </a:defRPr>
            </a:lvl7pPr>
            <a:lvl8pPr marL="3657600" lvl="7" indent="-228600" algn="l" rtl="0">
              <a:lnSpc>
                <a:spcPct val="100000"/>
              </a:lnSpc>
              <a:spcBef>
                <a:spcPts val="300"/>
              </a:spcBef>
              <a:spcAft>
                <a:spcPts val="0"/>
              </a:spcAft>
              <a:buClr>
                <a:srgbClr val="888888"/>
              </a:buClr>
              <a:buSzPts val="1500"/>
              <a:buNone/>
              <a:defRPr sz="1500">
                <a:solidFill>
                  <a:srgbClr val="888888"/>
                </a:solidFill>
              </a:defRPr>
            </a:lvl8pPr>
            <a:lvl9pPr marL="4114800" lvl="8" indent="-228600" algn="l" rtl="0">
              <a:lnSpc>
                <a:spcPct val="100000"/>
              </a:lnSpc>
              <a:spcBef>
                <a:spcPts val="300"/>
              </a:spcBef>
              <a:spcAft>
                <a:spcPts val="0"/>
              </a:spcAft>
              <a:buClr>
                <a:srgbClr val="888888"/>
              </a:buClr>
              <a:buSzPts val="1500"/>
              <a:buNone/>
              <a:defRPr sz="1500">
                <a:solidFill>
                  <a:srgbClr val="888888"/>
                </a:solidFill>
              </a:defRPr>
            </a:lvl9pPr>
          </a:lstStyle>
          <a:p>
            <a:endParaRPr/>
          </a:p>
        </p:txBody>
      </p:sp>
      <p:sp>
        <p:nvSpPr>
          <p:cNvPr id="20" name="Google Shape;20;p3"/>
          <p:cNvSpPr txBox="1">
            <a:spLocks noGrp="1"/>
          </p:cNvSpPr>
          <p:nvPr>
            <p:ph type="dt" idx="10"/>
          </p:nvPr>
        </p:nvSpPr>
        <p:spPr>
          <a:xfrm>
            <a:off x="377825" y="9912350"/>
            <a:ext cx="17652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sz="13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2582862" y="9912350"/>
            <a:ext cx="23955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5418137" y="9912350"/>
            <a:ext cx="1765200" cy="566700"/>
          </a:xfrm>
          <a:prstGeom prst="rect">
            <a:avLst/>
          </a:prstGeom>
          <a:noFill/>
          <a:ln>
            <a:noFill/>
          </a:ln>
        </p:spPr>
        <p:txBody>
          <a:bodyPr spcFirstLastPara="1" wrap="square" lIns="98125" tIns="49050" rIns="98125" bIns="49050" anchor="ctr" anchorCtr="0">
            <a:noAutofit/>
          </a:bodyPr>
          <a:lstStyle>
            <a:lvl1pPr marL="0" marR="0" lvl="0"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23"/>
        <p:cNvGrpSpPr/>
        <p:nvPr/>
      </p:nvGrpSpPr>
      <p:grpSpPr>
        <a:xfrm>
          <a:off x="0" y="0"/>
          <a:ext cx="0" cy="0"/>
          <a:chOff x="0" y="0"/>
          <a:chExt cx="0" cy="0"/>
        </a:xfrm>
      </p:grpSpPr>
      <p:sp>
        <p:nvSpPr>
          <p:cNvPr id="24" name="Google Shape;24;p4"/>
          <p:cNvSpPr txBox="1">
            <a:spLocks noGrp="1"/>
          </p:cNvSpPr>
          <p:nvPr>
            <p:ph type="ctrTitle"/>
          </p:nvPr>
        </p:nvSpPr>
        <p:spPr>
          <a:xfrm>
            <a:off x="567095" y="3321890"/>
            <a:ext cx="6427200" cy="2292300"/>
          </a:xfrm>
          <a:prstGeom prst="rect">
            <a:avLst/>
          </a:prstGeom>
          <a:noFill/>
          <a:ln>
            <a:noFill/>
          </a:ln>
        </p:spPr>
        <p:txBody>
          <a:bodyPr spcFirstLastPara="1" wrap="square" lIns="98125" tIns="49050" rIns="98125" bIns="49050" anchor="ctr" anchorCtr="0"/>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5" name="Google Shape;25;p4"/>
          <p:cNvSpPr txBox="1">
            <a:spLocks noGrp="1"/>
          </p:cNvSpPr>
          <p:nvPr>
            <p:ph type="subTitle" idx="1"/>
          </p:nvPr>
        </p:nvSpPr>
        <p:spPr>
          <a:xfrm>
            <a:off x="1134190" y="6059596"/>
            <a:ext cx="5292900" cy="2732700"/>
          </a:xfrm>
          <a:prstGeom prst="rect">
            <a:avLst/>
          </a:prstGeom>
          <a:noFill/>
          <a:ln>
            <a:noFill/>
          </a:ln>
        </p:spPr>
        <p:txBody>
          <a:bodyPr spcFirstLastPara="1" wrap="square" lIns="98125" tIns="49050" rIns="98125" bIns="49050" anchor="t" anchorCtr="0"/>
          <a:lstStyle>
            <a:lvl1pPr lvl="0" algn="ctr" rtl="0">
              <a:lnSpc>
                <a:spcPct val="100000"/>
              </a:lnSpc>
              <a:spcBef>
                <a:spcPts val="680"/>
              </a:spcBef>
              <a:spcAft>
                <a:spcPts val="0"/>
              </a:spcAft>
              <a:buClr>
                <a:srgbClr val="888888"/>
              </a:buClr>
              <a:buSzPts val="3400"/>
              <a:buNone/>
              <a:defRPr>
                <a:solidFill>
                  <a:srgbClr val="888888"/>
                </a:solidFill>
              </a:defRPr>
            </a:lvl1pPr>
            <a:lvl2pPr lvl="1" algn="ctr" rtl="0">
              <a:lnSpc>
                <a:spcPct val="100000"/>
              </a:lnSpc>
              <a:spcBef>
                <a:spcPts val="600"/>
              </a:spcBef>
              <a:spcAft>
                <a:spcPts val="0"/>
              </a:spcAft>
              <a:buClr>
                <a:srgbClr val="888888"/>
              </a:buClr>
              <a:buSzPts val="3000"/>
              <a:buNone/>
              <a:defRPr>
                <a:solidFill>
                  <a:srgbClr val="888888"/>
                </a:solidFill>
              </a:defRPr>
            </a:lvl2pPr>
            <a:lvl3pPr lvl="2" algn="ctr" rtl="0">
              <a:lnSpc>
                <a:spcPct val="100000"/>
              </a:lnSpc>
              <a:spcBef>
                <a:spcPts val="520"/>
              </a:spcBef>
              <a:spcAft>
                <a:spcPts val="0"/>
              </a:spcAft>
              <a:buClr>
                <a:srgbClr val="888888"/>
              </a:buClr>
              <a:buSzPts val="2600"/>
              <a:buNone/>
              <a:defRPr>
                <a:solidFill>
                  <a:srgbClr val="888888"/>
                </a:solidFill>
              </a:defRPr>
            </a:lvl3pPr>
            <a:lvl4pPr lvl="3" algn="ctr" rtl="0">
              <a:lnSpc>
                <a:spcPct val="100000"/>
              </a:lnSpc>
              <a:spcBef>
                <a:spcPts val="420"/>
              </a:spcBef>
              <a:spcAft>
                <a:spcPts val="0"/>
              </a:spcAft>
              <a:buClr>
                <a:srgbClr val="888888"/>
              </a:buClr>
              <a:buSzPts val="2100"/>
              <a:buNone/>
              <a:defRPr>
                <a:solidFill>
                  <a:srgbClr val="888888"/>
                </a:solidFill>
              </a:defRPr>
            </a:lvl4pPr>
            <a:lvl5pPr lvl="4" algn="ctr" rtl="0">
              <a:lnSpc>
                <a:spcPct val="100000"/>
              </a:lnSpc>
              <a:spcBef>
                <a:spcPts val="420"/>
              </a:spcBef>
              <a:spcAft>
                <a:spcPts val="0"/>
              </a:spcAft>
              <a:buClr>
                <a:srgbClr val="888888"/>
              </a:buClr>
              <a:buSzPts val="2100"/>
              <a:buNone/>
              <a:defRPr>
                <a:solidFill>
                  <a:srgbClr val="888888"/>
                </a:solidFill>
              </a:defRPr>
            </a:lvl5pPr>
            <a:lvl6pPr lvl="5" algn="ctr" rtl="0">
              <a:lnSpc>
                <a:spcPct val="100000"/>
              </a:lnSpc>
              <a:spcBef>
                <a:spcPts val="420"/>
              </a:spcBef>
              <a:spcAft>
                <a:spcPts val="0"/>
              </a:spcAft>
              <a:buClr>
                <a:srgbClr val="888888"/>
              </a:buClr>
              <a:buSzPts val="2100"/>
              <a:buNone/>
              <a:defRPr>
                <a:solidFill>
                  <a:srgbClr val="888888"/>
                </a:solidFill>
              </a:defRPr>
            </a:lvl6pPr>
            <a:lvl7pPr lvl="6" algn="ctr" rtl="0">
              <a:lnSpc>
                <a:spcPct val="100000"/>
              </a:lnSpc>
              <a:spcBef>
                <a:spcPts val="420"/>
              </a:spcBef>
              <a:spcAft>
                <a:spcPts val="0"/>
              </a:spcAft>
              <a:buClr>
                <a:srgbClr val="888888"/>
              </a:buClr>
              <a:buSzPts val="2100"/>
              <a:buNone/>
              <a:defRPr>
                <a:solidFill>
                  <a:srgbClr val="888888"/>
                </a:solidFill>
              </a:defRPr>
            </a:lvl7pPr>
            <a:lvl8pPr lvl="7" algn="ctr" rtl="0">
              <a:lnSpc>
                <a:spcPct val="100000"/>
              </a:lnSpc>
              <a:spcBef>
                <a:spcPts val="420"/>
              </a:spcBef>
              <a:spcAft>
                <a:spcPts val="0"/>
              </a:spcAft>
              <a:buClr>
                <a:srgbClr val="888888"/>
              </a:buClr>
              <a:buSzPts val="2100"/>
              <a:buNone/>
              <a:defRPr>
                <a:solidFill>
                  <a:srgbClr val="888888"/>
                </a:solidFill>
              </a:defRPr>
            </a:lvl8pPr>
            <a:lvl9pPr lvl="8" algn="ctr" rtl="0">
              <a:lnSpc>
                <a:spcPct val="100000"/>
              </a:lnSpc>
              <a:spcBef>
                <a:spcPts val="420"/>
              </a:spcBef>
              <a:spcAft>
                <a:spcPts val="0"/>
              </a:spcAft>
              <a:buClr>
                <a:srgbClr val="888888"/>
              </a:buClr>
              <a:buSzPts val="2100"/>
              <a:buNone/>
              <a:defRPr>
                <a:solidFill>
                  <a:srgbClr val="888888"/>
                </a:solidFill>
              </a:defRPr>
            </a:lvl9pPr>
          </a:lstStyle>
          <a:p>
            <a:endParaRPr/>
          </a:p>
        </p:txBody>
      </p:sp>
      <p:sp>
        <p:nvSpPr>
          <p:cNvPr id="26" name="Google Shape;26;p4"/>
          <p:cNvSpPr txBox="1">
            <a:spLocks noGrp="1"/>
          </p:cNvSpPr>
          <p:nvPr>
            <p:ph type="dt" idx="10"/>
          </p:nvPr>
        </p:nvSpPr>
        <p:spPr>
          <a:xfrm>
            <a:off x="377825" y="9912350"/>
            <a:ext cx="17652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sz="13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2582862" y="9912350"/>
            <a:ext cx="23955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5418137" y="9912350"/>
            <a:ext cx="1765200" cy="566700"/>
          </a:xfrm>
          <a:prstGeom prst="rect">
            <a:avLst/>
          </a:prstGeom>
          <a:noFill/>
          <a:ln>
            <a:noFill/>
          </a:ln>
        </p:spPr>
        <p:txBody>
          <a:bodyPr spcFirstLastPara="1" wrap="square" lIns="98125" tIns="49050" rIns="98125" bIns="49050" anchor="ctr" anchorCtr="0">
            <a:noAutofit/>
          </a:bodyPr>
          <a:lstStyle>
            <a:lvl1pPr marL="0" marR="0" lvl="0"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377825" y="428625"/>
            <a:ext cx="6805500" cy="1782900"/>
          </a:xfrm>
          <a:prstGeom prst="rect">
            <a:avLst/>
          </a:prstGeom>
          <a:noFill/>
          <a:ln>
            <a:noFill/>
          </a:ln>
        </p:spPr>
        <p:txBody>
          <a:bodyPr spcFirstLastPara="1" wrap="square" lIns="98125" tIns="49050" rIns="98125" bIns="49050" anchor="ctr" anchorCtr="0"/>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1" name="Google Shape;31;p5"/>
          <p:cNvSpPr txBox="1">
            <a:spLocks noGrp="1"/>
          </p:cNvSpPr>
          <p:nvPr>
            <p:ph type="dt" idx="10"/>
          </p:nvPr>
        </p:nvSpPr>
        <p:spPr>
          <a:xfrm>
            <a:off x="377825" y="9912350"/>
            <a:ext cx="17652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sz="13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2582862" y="9912350"/>
            <a:ext cx="23955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5418137" y="9912350"/>
            <a:ext cx="1765200" cy="566700"/>
          </a:xfrm>
          <a:prstGeom prst="rect">
            <a:avLst/>
          </a:prstGeom>
          <a:noFill/>
          <a:ln>
            <a:noFill/>
          </a:ln>
        </p:spPr>
        <p:txBody>
          <a:bodyPr spcFirstLastPara="1" wrap="square" lIns="98125" tIns="49050" rIns="98125" bIns="49050" anchor="ctr" anchorCtr="0">
            <a:noAutofit/>
          </a:bodyPr>
          <a:lstStyle>
            <a:lvl1pPr marL="0" marR="0" lvl="0"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rot="5400000">
            <a:off x="1770600" y="4139535"/>
            <a:ext cx="9123900" cy="1701300"/>
          </a:xfrm>
          <a:prstGeom prst="rect">
            <a:avLst/>
          </a:prstGeom>
          <a:noFill/>
          <a:ln>
            <a:noFill/>
          </a:ln>
        </p:spPr>
        <p:txBody>
          <a:bodyPr spcFirstLastPara="1" wrap="square" lIns="98125" tIns="49050" rIns="98125" bIns="49050" anchor="ctr" anchorCtr="0"/>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6" name="Google Shape;36;p6"/>
          <p:cNvSpPr txBox="1">
            <a:spLocks noGrp="1"/>
          </p:cNvSpPr>
          <p:nvPr>
            <p:ph type="body" idx="1"/>
          </p:nvPr>
        </p:nvSpPr>
        <p:spPr>
          <a:xfrm rot="5400000">
            <a:off x="-1695004" y="2501235"/>
            <a:ext cx="9123900" cy="4977900"/>
          </a:xfrm>
          <a:prstGeom prst="rect">
            <a:avLst/>
          </a:prstGeom>
          <a:noFill/>
          <a:ln>
            <a:noFill/>
          </a:ln>
        </p:spPr>
        <p:txBody>
          <a:bodyPr spcFirstLastPara="1" wrap="square" lIns="98125" tIns="49050" rIns="98125" bIns="49050" anchor="t" anchorCtr="0"/>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377825" y="9912350"/>
            <a:ext cx="17652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sz="13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2582862" y="9912350"/>
            <a:ext cx="23955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5418137" y="9912350"/>
            <a:ext cx="1765200" cy="566700"/>
          </a:xfrm>
          <a:prstGeom prst="rect">
            <a:avLst/>
          </a:prstGeom>
          <a:noFill/>
          <a:ln>
            <a:noFill/>
          </a:ln>
        </p:spPr>
        <p:txBody>
          <a:bodyPr spcFirstLastPara="1" wrap="square" lIns="98125" tIns="49050" rIns="98125" bIns="49050" anchor="ctr" anchorCtr="0">
            <a:noAutofit/>
          </a:bodyPr>
          <a:lstStyle>
            <a:lvl1pPr marL="0" marR="0" lvl="0"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77825" y="428625"/>
            <a:ext cx="6805500" cy="1782900"/>
          </a:xfrm>
          <a:prstGeom prst="rect">
            <a:avLst/>
          </a:prstGeom>
          <a:noFill/>
          <a:ln>
            <a:noFill/>
          </a:ln>
        </p:spPr>
        <p:txBody>
          <a:bodyPr spcFirstLastPara="1" wrap="square" lIns="98125" tIns="49050" rIns="98125" bIns="49050" anchor="ctr" anchorCtr="0"/>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rot="5400000">
            <a:off x="252537" y="2620950"/>
            <a:ext cx="7056300" cy="6805500"/>
          </a:xfrm>
          <a:prstGeom prst="rect">
            <a:avLst/>
          </a:prstGeom>
          <a:noFill/>
          <a:ln>
            <a:noFill/>
          </a:ln>
        </p:spPr>
        <p:txBody>
          <a:bodyPr spcFirstLastPara="1" wrap="square" lIns="98125" tIns="49050" rIns="98125" bIns="49050" anchor="t" anchorCtr="0"/>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43" name="Google Shape;43;p7"/>
          <p:cNvSpPr txBox="1">
            <a:spLocks noGrp="1"/>
          </p:cNvSpPr>
          <p:nvPr>
            <p:ph type="dt" idx="10"/>
          </p:nvPr>
        </p:nvSpPr>
        <p:spPr>
          <a:xfrm>
            <a:off x="377825" y="9912350"/>
            <a:ext cx="17652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sz="13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2582862" y="9912350"/>
            <a:ext cx="23955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5418137" y="9912350"/>
            <a:ext cx="1765200" cy="566700"/>
          </a:xfrm>
          <a:prstGeom prst="rect">
            <a:avLst/>
          </a:prstGeom>
          <a:noFill/>
          <a:ln>
            <a:noFill/>
          </a:ln>
        </p:spPr>
        <p:txBody>
          <a:bodyPr spcFirstLastPara="1" wrap="square" lIns="98125" tIns="49050" rIns="98125" bIns="49050" anchor="ctr" anchorCtr="0">
            <a:noAutofit/>
          </a:bodyPr>
          <a:lstStyle>
            <a:lvl1pPr marL="0" marR="0" lvl="0"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1482060" y="7485384"/>
            <a:ext cx="4536900" cy="883800"/>
          </a:xfrm>
          <a:prstGeom prst="rect">
            <a:avLst/>
          </a:prstGeom>
          <a:noFill/>
          <a:ln>
            <a:noFill/>
          </a:ln>
        </p:spPr>
        <p:txBody>
          <a:bodyPr spcFirstLastPara="1" wrap="square" lIns="98125" tIns="49050" rIns="98125" bIns="49050" anchor="b" anchorCtr="0"/>
          <a:lstStyle>
            <a:lvl1pPr lvl="0" algn="l" rtl="0">
              <a:lnSpc>
                <a:spcPct val="100000"/>
              </a:lnSpc>
              <a:spcBef>
                <a:spcPts val="0"/>
              </a:spcBef>
              <a:spcAft>
                <a:spcPts val="0"/>
              </a:spcAft>
              <a:buSzPts val="1400"/>
              <a:buNone/>
              <a:defRPr sz="2100" b="1"/>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8" name="Google Shape;48;p8"/>
          <p:cNvSpPr>
            <a:spLocks noGrp="1"/>
          </p:cNvSpPr>
          <p:nvPr>
            <p:ph type="pic" idx="2"/>
          </p:nvPr>
        </p:nvSpPr>
        <p:spPr>
          <a:xfrm>
            <a:off x="1482060" y="955476"/>
            <a:ext cx="4536900" cy="6416100"/>
          </a:xfrm>
          <a:prstGeom prst="rect">
            <a:avLst/>
          </a:prstGeom>
          <a:noFill/>
          <a:ln>
            <a:noFill/>
          </a:ln>
        </p:spPr>
        <p:txBody>
          <a:bodyPr spcFirstLastPara="1" wrap="square" lIns="98125" tIns="49050" rIns="98125" bIns="49050" anchor="t" anchorCtr="0">
            <a:normAutofit/>
          </a:bodyPr>
          <a:lstStyle>
            <a:lvl1pPr marR="0" lvl="0" algn="l" rtl="0">
              <a:lnSpc>
                <a:spcPct val="100000"/>
              </a:lnSpc>
              <a:spcBef>
                <a:spcPts val="680"/>
              </a:spcBef>
              <a:spcAft>
                <a:spcPts val="0"/>
              </a:spcAft>
              <a:buClr>
                <a:schemeClr val="dk1"/>
              </a:buClr>
              <a:buSzPts val="3400"/>
              <a:buFont typeface="Arial"/>
              <a:buNone/>
              <a:defRPr sz="3400" b="0" i="0" u="none" strike="noStrike" cap="none">
                <a:solidFill>
                  <a:schemeClr val="dk1"/>
                </a:solidFill>
                <a:latin typeface="Calibri"/>
                <a:ea typeface="Calibri"/>
                <a:cs typeface="Calibri"/>
                <a:sym typeface="Calibri"/>
              </a:defRPr>
            </a:lvl1pPr>
            <a:lvl2pPr marR="0" lvl="1" algn="l" rtl="0">
              <a:lnSpc>
                <a:spcPct val="100000"/>
              </a:lnSpc>
              <a:spcBef>
                <a:spcPts val="60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2pPr>
            <a:lvl3pPr marR="0" lvl="2" algn="l" rtl="0">
              <a:lnSpc>
                <a:spcPct val="100000"/>
              </a:lnSpc>
              <a:spcBef>
                <a:spcPts val="520"/>
              </a:spcBef>
              <a:spcAft>
                <a:spcPts val="0"/>
              </a:spcAft>
              <a:buClr>
                <a:schemeClr val="dk1"/>
              </a:buClr>
              <a:buSzPts val="2600"/>
              <a:buFont typeface="Arial"/>
              <a:buNone/>
              <a:defRPr sz="2600" b="0" i="0" u="none" strike="noStrike" cap="none">
                <a:solidFill>
                  <a:schemeClr val="dk1"/>
                </a:solidFill>
                <a:latin typeface="Calibri"/>
                <a:ea typeface="Calibri"/>
                <a:cs typeface="Calibri"/>
                <a:sym typeface="Calibri"/>
              </a:defRPr>
            </a:lvl3pPr>
            <a:lvl4pPr marR="0" lvl="3" algn="l" rtl="0">
              <a:lnSpc>
                <a:spcPct val="100000"/>
              </a:lnSpc>
              <a:spcBef>
                <a:spcPts val="42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4pPr>
            <a:lvl5pPr marR="0" lvl="4" algn="l" rtl="0">
              <a:lnSpc>
                <a:spcPct val="100000"/>
              </a:lnSpc>
              <a:spcBef>
                <a:spcPts val="42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5pPr>
            <a:lvl6pPr marR="0" lvl="5" algn="l" rtl="0">
              <a:lnSpc>
                <a:spcPct val="100000"/>
              </a:lnSpc>
              <a:spcBef>
                <a:spcPts val="42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6pPr>
            <a:lvl7pPr marR="0" lvl="6" algn="l" rtl="0">
              <a:lnSpc>
                <a:spcPct val="100000"/>
              </a:lnSpc>
              <a:spcBef>
                <a:spcPts val="42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7pPr>
            <a:lvl8pPr marR="0" lvl="7" algn="l" rtl="0">
              <a:lnSpc>
                <a:spcPct val="100000"/>
              </a:lnSpc>
              <a:spcBef>
                <a:spcPts val="42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8pPr>
            <a:lvl9pPr marR="0" lvl="8" algn="l" rtl="0">
              <a:lnSpc>
                <a:spcPct val="100000"/>
              </a:lnSpc>
              <a:spcBef>
                <a:spcPts val="42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9pPr>
          </a:lstStyle>
          <a:p>
            <a:endParaRPr/>
          </a:p>
        </p:txBody>
      </p:sp>
      <p:sp>
        <p:nvSpPr>
          <p:cNvPr id="49" name="Google Shape;49;p8"/>
          <p:cNvSpPr txBox="1">
            <a:spLocks noGrp="1"/>
          </p:cNvSpPr>
          <p:nvPr>
            <p:ph type="body" idx="1"/>
          </p:nvPr>
        </p:nvSpPr>
        <p:spPr>
          <a:xfrm>
            <a:off x="1482060" y="8369073"/>
            <a:ext cx="4536900" cy="1254900"/>
          </a:xfrm>
          <a:prstGeom prst="rect">
            <a:avLst/>
          </a:prstGeom>
          <a:noFill/>
          <a:ln>
            <a:noFill/>
          </a:ln>
        </p:spPr>
        <p:txBody>
          <a:bodyPr spcFirstLastPara="1" wrap="square" lIns="98125" tIns="49050" rIns="98125" bIns="49050" anchor="t" anchorCtr="0"/>
          <a:lstStyle>
            <a:lvl1pPr marL="457200" lvl="0" indent="-228600" algn="l" rtl="0">
              <a:lnSpc>
                <a:spcPct val="100000"/>
              </a:lnSpc>
              <a:spcBef>
                <a:spcPts val="300"/>
              </a:spcBef>
              <a:spcAft>
                <a:spcPts val="0"/>
              </a:spcAft>
              <a:buClr>
                <a:schemeClr val="dk1"/>
              </a:buClr>
              <a:buSzPts val="1500"/>
              <a:buNone/>
              <a:defRPr sz="1500"/>
            </a:lvl1pPr>
            <a:lvl2pPr marL="914400" lvl="1" indent="-228600" algn="l" rtl="0">
              <a:lnSpc>
                <a:spcPct val="100000"/>
              </a:lnSpc>
              <a:spcBef>
                <a:spcPts val="260"/>
              </a:spcBef>
              <a:spcAft>
                <a:spcPts val="0"/>
              </a:spcAft>
              <a:buClr>
                <a:schemeClr val="dk1"/>
              </a:buClr>
              <a:buSzPts val="1300"/>
              <a:buNone/>
              <a:defRPr sz="1300"/>
            </a:lvl2pPr>
            <a:lvl3pPr marL="1371600" lvl="2" indent="-228600" algn="l" rtl="0">
              <a:lnSpc>
                <a:spcPct val="100000"/>
              </a:lnSpc>
              <a:spcBef>
                <a:spcPts val="220"/>
              </a:spcBef>
              <a:spcAft>
                <a:spcPts val="0"/>
              </a:spcAft>
              <a:buClr>
                <a:schemeClr val="dk1"/>
              </a:buClr>
              <a:buSzPts val="1100"/>
              <a:buNone/>
              <a:defRPr sz="1100"/>
            </a:lvl3pPr>
            <a:lvl4pPr marL="1828800" lvl="3" indent="-228600" algn="l" rtl="0">
              <a:lnSpc>
                <a:spcPct val="100000"/>
              </a:lnSpc>
              <a:spcBef>
                <a:spcPts val="200"/>
              </a:spcBef>
              <a:spcAft>
                <a:spcPts val="0"/>
              </a:spcAft>
              <a:buClr>
                <a:schemeClr val="dk1"/>
              </a:buClr>
              <a:buSzPts val="1000"/>
              <a:buNone/>
              <a:defRPr sz="1000"/>
            </a:lvl4pPr>
            <a:lvl5pPr marL="2286000" lvl="4" indent="-228600" algn="l" rtl="0">
              <a:lnSpc>
                <a:spcPct val="100000"/>
              </a:lnSpc>
              <a:spcBef>
                <a:spcPts val="200"/>
              </a:spcBef>
              <a:spcAft>
                <a:spcPts val="0"/>
              </a:spcAft>
              <a:buClr>
                <a:schemeClr val="dk1"/>
              </a:buClr>
              <a:buSzPts val="1000"/>
              <a:buNone/>
              <a:defRPr sz="1000"/>
            </a:lvl5pPr>
            <a:lvl6pPr marL="2743200" lvl="5" indent="-228600" algn="l" rtl="0">
              <a:lnSpc>
                <a:spcPct val="100000"/>
              </a:lnSpc>
              <a:spcBef>
                <a:spcPts val="200"/>
              </a:spcBef>
              <a:spcAft>
                <a:spcPts val="0"/>
              </a:spcAft>
              <a:buClr>
                <a:schemeClr val="dk1"/>
              </a:buClr>
              <a:buSzPts val="1000"/>
              <a:buNone/>
              <a:defRPr sz="1000"/>
            </a:lvl6pPr>
            <a:lvl7pPr marL="3200400" lvl="6" indent="-228600" algn="l" rtl="0">
              <a:lnSpc>
                <a:spcPct val="100000"/>
              </a:lnSpc>
              <a:spcBef>
                <a:spcPts val="200"/>
              </a:spcBef>
              <a:spcAft>
                <a:spcPts val="0"/>
              </a:spcAft>
              <a:buClr>
                <a:schemeClr val="dk1"/>
              </a:buClr>
              <a:buSzPts val="1000"/>
              <a:buNone/>
              <a:defRPr sz="1000"/>
            </a:lvl7pPr>
            <a:lvl8pPr marL="3657600" lvl="7" indent="-228600" algn="l" rtl="0">
              <a:lnSpc>
                <a:spcPct val="100000"/>
              </a:lnSpc>
              <a:spcBef>
                <a:spcPts val="200"/>
              </a:spcBef>
              <a:spcAft>
                <a:spcPts val="0"/>
              </a:spcAft>
              <a:buClr>
                <a:schemeClr val="dk1"/>
              </a:buClr>
              <a:buSzPts val="1000"/>
              <a:buNone/>
              <a:defRPr sz="1000"/>
            </a:lvl8pPr>
            <a:lvl9pPr marL="4114800" lvl="8" indent="-228600" algn="l" rtl="0">
              <a:lnSpc>
                <a:spcPct val="100000"/>
              </a:lnSpc>
              <a:spcBef>
                <a:spcPts val="200"/>
              </a:spcBef>
              <a:spcAft>
                <a:spcPts val="0"/>
              </a:spcAft>
              <a:buClr>
                <a:schemeClr val="dk1"/>
              </a:buClr>
              <a:buSzPts val="1000"/>
              <a:buNone/>
              <a:defRPr sz="1000"/>
            </a:lvl9pPr>
          </a:lstStyle>
          <a:p>
            <a:endParaRPr/>
          </a:p>
        </p:txBody>
      </p:sp>
      <p:sp>
        <p:nvSpPr>
          <p:cNvPr id="50" name="Google Shape;50;p8"/>
          <p:cNvSpPr txBox="1">
            <a:spLocks noGrp="1"/>
          </p:cNvSpPr>
          <p:nvPr>
            <p:ph type="dt" idx="10"/>
          </p:nvPr>
        </p:nvSpPr>
        <p:spPr>
          <a:xfrm>
            <a:off x="377825" y="9912350"/>
            <a:ext cx="17652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sz="13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1" name="Google Shape;51;p8"/>
          <p:cNvSpPr txBox="1">
            <a:spLocks noGrp="1"/>
          </p:cNvSpPr>
          <p:nvPr>
            <p:ph type="ftr" idx="11"/>
          </p:nvPr>
        </p:nvSpPr>
        <p:spPr>
          <a:xfrm>
            <a:off x="2582862" y="9912350"/>
            <a:ext cx="23955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2" name="Google Shape;52;p8"/>
          <p:cNvSpPr txBox="1">
            <a:spLocks noGrp="1"/>
          </p:cNvSpPr>
          <p:nvPr>
            <p:ph type="sldNum" idx="12"/>
          </p:nvPr>
        </p:nvSpPr>
        <p:spPr>
          <a:xfrm>
            <a:off x="5418137" y="9912350"/>
            <a:ext cx="1765200" cy="566700"/>
          </a:xfrm>
          <a:prstGeom prst="rect">
            <a:avLst/>
          </a:prstGeom>
          <a:noFill/>
          <a:ln>
            <a:noFill/>
          </a:ln>
        </p:spPr>
        <p:txBody>
          <a:bodyPr spcFirstLastPara="1" wrap="square" lIns="98125" tIns="49050" rIns="98125" bIns="49050" anchor="ctr" anchorCtr="0">
            <a:noAutofit/>
          </a:bodyPr>
          <a:lstStyle>
            <a:lvl1pPr marL="0" marR="0" lvl="0"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378065" y="425757"/>
            <a:ext cx="2487600" cy="1812000"/>
          </a:xfrm>
          <a:prstGeom prst="rect">
            <a:avLst/>
          </a:prstGeom>
          <a:noFill/>
          <a:ln>
            <a:noFill/>
          </a:ln>
        </p:spPr>
        <p:txBody>
          <a:bodyPr spcFirstLastPara="1" wrap="square" lIns="98125" tIns="49050" rIns="98125" bIns="49050" anchor="b" anchorCtr="0"/>
          <a:lstStyle>
            <a:lvl1pPr lvl="0" algn="l" rtl="0">
              <a:lnSpc>
                <a:spcPct val="100000"/>
              </a:lnSpc>
              <a:spcBef>
                <a:spcPts val="0"/>
              </a:spcBef>
              <a:spcAft>
                <a:spcPts val="0"/>
              </a:spcAft>
              <a:buSzPts val="1400"/>
              <a:buNone/>
              <a:defRPr sz="2100" b="1"/>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5" name="Google Shape;55;p9"/>
          <p:cNvSpPr txBox="1">
            <a:spLocks noGrp="1"/>
          </p:cNvSpPr>
          <p:nvPr>
            <p:ph type="body" idx="1"/>
          </p:nvPr>
        </p:nvSpPr>
        <p:spPr>
          <a:xfrm>
            <a:off x="2956246" y="425757"/>
            <a:ext cx="4227000" cy="9126600"/>
          </a:xfrm>
          <a:prstGeom prst="rect">
            <a:avLst/>
          </a:prstGeom>
          <a:noFill/>
          <a:ln>
            <a:noFill/>
          </a:ln>
        </p:spPr>
        <p:txBody>
          <a:bodyPr spcFirstLastPara="1" wrap="square" lIns="98125" tIns="49050" rIns="98125" bIns="49050" anchor="t" anchorCtr="0"/>
          <a:lstStyle>
            <a:lvl1pPr marL="457200" lvl="0" indent="-444500" algn="l" rtl="0">
              <a:lnSpc>
                <a:spcPct val="100000"/>
              </a:lnSpc>
              <a:spcBef>
                <a:spcPts val="680"/>
              </a:spcBef>
              <a:spcAft>
                <a:spcPts val="0"/>
              </a:spcAft>
              <a:buClr>
                <a:schemeClr val="dk1"/>
              </a:buClr>
              <a:buSzPts val="3400"/>
              <a:buChar char="•"/>
              <a:defRPr sz="3400"/>
            </a:lvl1pPr>
            <a:lvl2pPr marL="914400" lvl="1" indent="-419100" algn="l" rtl="0">
              <a:lnSpc>
                <a:spcPct val="100000"/>
              </a:lnSpc>
              <a:spcBef>
                <a:spcPts val="600"/>
              </a:spcBef>
              <a:spcAft>
                <a:spcPts val="0"/>
              </a:spcAft>
              <a:buClr>
                <a:schemeClr val="dk1"/>
              </a:buClr>
              <a:buSzPts val="3000"/>
              <a:buChar char="–"/>
              <a:defRPr sz="3000"/>
            </a:lvl2pPr>
            <a:lvl3pPr marL="1371600" lvl="2" indent="-393700" algn="l" rtl="0">
              <a:lnSpc>
                <a:spcPct val="100000"/>
              </a:lnSpc>
              <a:spcBef>
                <a:spcPts val="520"/>
              </a:spcBef>
              <a:spcAft>
                <a:spcPts val="0"/>
              </a:spcAft>
              <a:buClr>
                <a:schemeClr val="dk1"/>
              </a:buClr>
              <a:buSzPts val="2600"/>
              <a:buChar char="•"/>
              <a:defRPr sz="2600"/>
            </a:lvl3pPr>
            <a:lvl4pPr marL="1828800" lvl="3" indent="-361950" algn="l" rtl="0">
              <a:lnSpc>
                <a:spcPct val="100000"/>
              </a:lnSpc>
              <a:spcBef>
                <a:spcPts val="420"/>
              </a:spcBef>
              <a:spcAft>
                <a:spcPts val="0"/>
              </a:spcAft>
              <a:buClr>
                <a:schemeClr val="dk1"/>
              </a:buClr>
              <a:buSzPts val="2100"/>
              <a:buChar char="–"/>
              <a:defRPr sz="2100"/>
            </a:lvl4pPr>
            <a:lvl5pPr marL="2286000" lvl="4" indent="-361950" algn="l" rtl="0">
              <a:lnSpc>
                <a:spcPct val="100000"/>
              </a:lnSpc>
              <a:spcBef>
                <a:spcPts val="420"/>
              </a:spcBef>
              <a:spcAft>
                <a:spcPts val="0"/>
              </a:spcAft>
              <a:buClr>
                <a:schemeClr val="dk1"/>
              </a:buClr>
              <a:buSzPts val="2100"/>
              <a:buChar char="»"/>
              <a:defRPr sz="2100"/>
            </a:lvl5pPr>
            <a:lvl6pPr marL="2743200" lvl="5" indent="-361950" algn="l" rtl="0">
              <a:lnSpc>
                <a:spcPct val="100000"/>
              </a:lnSpc>
              <a:spcBef>
                <a:spcPts val="420"/>
              </a:spcBef>
              <a:spcAft>
                <a:spcPts val="0"/>
              </a:spcAft>
              <a:buClr>
                <a:schemeClr val="dk1"/>
              </a:buClr>
              <a:buSzPts val="2100"/>
              <a:buChar char="•"/>
              <a:defRPr sz="2100"/>
            </a:lvl6pPr>
            <a:lvl7pPr marL="3200400" lvl="6" indent="-361950" algn="l" rtl="0">
              <a:lnSpc>
                <a:spcPct val="100000"/>
              </a:lnSpc>
              <a:spcBef>
                <a:spcPts val="420"/>
              </a:spcBef>
              <a:spcAft>
                <a:spcPts val="0"/>
              </a:spcAft>
              <a:buClr>
                <a:schemeClr val="dk1"/>
              </a:buClr>
              <a:buSzPts val="2100"/>
              <a:buChar char="•"/>
              <a:defRPr sz="2100"/>
            </a:lvl7pPr>
            <a:lvl8pPr marL="3657600" lvl="7" indent="-361950" algn="l" rtl="0">
              <a:lnSpc>
                <a:spcPct val="100000"/>
              </a:lnSpc>
              <a:spcBef>
                <a:spcPts val="420"/>
              </a:spcBef>
              <a:spcAft>
                <a:spcPts val="0"/>
              </a:spcAft>
              <a:buClr>
                <a:schemeClr val="dk1"/>
              </a:buClr>
              <a:buSzPts val="2100"/>
              <a:buChar char="•"/>
              <a:defRPr sz="2100"/>
            </a:lvl8pPr>
            <a:lvl9pPr marL="4114800" lvl="8" indent="-361950" algn="l" rtl="0">
              <a:lnSpc>
                <a:spcPct val="100000"/>
              </a:lnSpc>
              <a:spcBef>
                <a:spcPts val="420"/>
              </a:spcBef>
              <a:spcAft>
                <a:spcPts val="0"/>
              </a:spcAft>
              <a:buClr>
                <a:schemeClr val="dk1"/>
              </a:buClr>
              <a:buSzPts val="2100"/>
              <a:buChar char="•"/>
              <a:defRPr sz="2100"/>
            </a:lvl9pPr>
          </a:lstStyle>
          <a:p>
            <a:endParaRPr/>
          </a:p>
        </p:txBody>
      </p:sp>
      <p:sp>
        <p:nvSpPr>
          <p:cNvPr id="56" name="Google Shape;56;p9"/>
          <p:cNvSpPr txBox="1">
            <a:spLocks noGrp="1"/>
          </p:cNvSpPr>
          <p:nvPr>
            <p:ph type="body" idx="2"/>
          </p:nvPr>
        </p:nvSpPr>
        <p:spPr>
          <a:xfrm>
            <a:off x="378065" y="2237695"/>
            <a:ext cx="2487600" cy="7314600"/>
          </a:xfrm>
          <a:prstGeom prst="rect">
            <a:avLst/>
          </a:prstGeom>
          <a:noFill/>
          <a:ln>
            <a:noFill/>
          </a:ln>
        </p:spPr>
        <p:txBody>
          <a:bodyPr spcFirstLastPara="1" wrap="square" lIns="98125" tIns="49050" rIns="98125" bIns="49050" anchor="t" anchorCtr="0"/>
          <a:lstStyle>
            <a:lvl1pPr marL="457200" lvl="0" indent="-228600" algn="l" rtl="0">
              <a:lnSpc>
                <a:spcPct val="100000"/>
              </a:lnSpc>
              <a:spcBef>
                <a:spcPts val="300"/>
              </a:spcBef>
              <a:spcAft>
                <a:spcPts val="0"/>
              </a:spcAft>
              <a:buClr>
                <a:schemeClr val="dk1"/>
              </a:buClr>
              <a:buSzPts val="1500"/>
              <a:buNone/>
              <a:defRPr sz="1500"/>
            </a:lvl1pPr>
            <a:lvl2pPr marL="914400" lvl="1" indent="-228600" algn="l" rtl="0">
              <a:lnSpc>
                <a:spcPct val="100000"/>
              </a:lnSpc>
              <a:spcBef>
                <a:spcPts val="260"/>
              </a:spcBef>
              <a:spcAft>
                <a:spcPts val="0"/>
              </a:spcAft>
              <a:buClr>
                <a:schemeClr val="dk1"/>
              </a:buClr>
              <a:buSzPts val="1300"/>
              <a:buNone/>
              <a:defRPr sz="1300"/>
            </a:lvl2pPr>
            <a:lvl3pPr marL="1371600" lvl="2" indent="-228600" algn="l" rtl="0">
              <a:lnSpc>
                <a:spcPct val="100000"/>
              </a:lnSpc>
              <a:spcBef>
                <a:spcPts val="220"/>
              </a:spcBef>
              <a:spcAft>
                <a:spcPts val="0"/>
              </a:spcAft>
              <a:buClr>
                <a:schemeClr val="dk1"/>
              </a:buClr>
              <a:buSzPts val="1100"/>
              <a:buNone/>
              <a:defRPr sz="1100"/>
            </a:lvl3pPr>
            <a:lvl4pPr marL="1828800" lvl="3" indent="-228600" algn="l" rtl="0">
              <a:lnSpc>
                <a:spcPct val="100000"/>
              </a:lnSpc>
              <a:spcBef>
                <a:spcPts val="200"/>
              </a:spcBef>
              <a:spcAft>
                <a:spcPts val="0"/>
              </a:spcAft>
              <a:buClr>
                <a:schemeClr val="dk1"/>
              </a:buClr>
              <a:buSzPts val="1000"/>
              <a:buNone/>
              <a:defRPr sz="1000"/>
            </a:lvl4pPr>
            <a:lvl5pPr marL="2286000" lvl="4" indent="-228600" algn="l" rtl="0">
              <a:lnSpc>
                <a:spcPct val="100000"/>
              </a:lnSpc>
              <a:spcBef>
                <a:spcPts val="200"/>
              </a:spcBef>
              <a:spcAft>
                <a:spcPts val="0"/>
              </a:spcAft>
              <a:buClr>
                <a:schemeClr val="dk1"/>
              </a:buClr>
              <a:buSzPts val="1000"/>
              <a:buNone/>
              <a:defRPr sz="1000"/>
            </a:lvl5pPr>
            <a:lvl6pPr marL="2743200" lvl="5" indent="-228600" algn="l" rtl="0">
              <a:lnSpc>
                <a:spcPct val="100000"/>
              </a:lnSpc>
              <a:spcBef>
                <a:spcPts val="200"/>
              </a:spcBef>
              <a:spcAft>
                <a:spcPts val="0"/>
              </a:spcAft>
              <a:buClr>
                <a:schemeClr val="dk1"/>
              </a:buClr>
              <a:buSzPts val="1000"/>
              <a:buNone/>
              <a:defRPr sz="1000"/>
            </a:lvl6pPr>
            <a:lvl7pPr marL="3200400" lvl="6" indent="-228600" algn="l" rtl="0">
              <a:lnSpc>
                <a:spcPct val="100000"/>
              </a:lnSpc>
              <a:spcBef>
                <a:spcPts val="200"/>
              </a:spcBef>
              <a:spcAft>
                <a:spcPts val="0"/>
              </a:spcAft>
              <a:buClr>
                <a:schemeClr val="dk1"/>
              </a:buClr>
              <a:buSzPts val="1000"/>
              <a:buNone/>
              <a:defRPr sz="1000"/>
            </a:lvl7pPr>
            <a:lvl8pPr marL="3657600" lvl="7" indent="-228600" algn="l" rtl="0">
              <a:lnSpc>
                <a:spcPct val="100000"/>
              </a:lnSpc>
              <a:spcBef>
                <a:spcPts val="200"/>
              </a:spcBef>
              <a:spcAft>
                <a:spcPts val="0"/>
              </a:spcAft>
              <a:buClr>
                <a:schemeClr val="dk1"/>
              </a:buClr>
              <a:buSzPts val="1000"/>
              <a:buNone/>
              <a:defRPr sz="1000"/>
            </a:lvl8pPr>
            <a:lvl9pPr marL="4114800" lvl="8" indent="-228600" algn="l" rtl="0">
              <a:lnSpc>
                <a:spcPct val="100000"/>
              </a:lnSpc>
              <a:spcBef>
                <a:spcPts val="200"/>
              </a:spcBef>
              <a:spcAft>
                <a:spcPts val="0"/>
              </a:spcAft>
              <a:buClr>
                <a:schemeClr val="dk1"/>
              </a:buClr>
              <a:buSzPts val="1000"/>
              <a:buNone/>
              <a:defRPr sz="1000"/>
            </a:lvl9pPr>
          </a:lstStyle>
          <a:p>
            <a:endParaRPr/>
          </a:p>
        </p:txBody>
      </p:sp>
      <p:sp>
        <p:nvSpPr>
          <p:cNvPr id="57" name="Google Shape;57;p9"/>
          <p:cNvSpPr txBox="1">
            <a:spLocks noGrp="1"/>
          </p:cNvSpPr>
          <p:nvPr>
            <p:ph type="dt" idx="10"/>
          </p:nvPr>
        </p:nvSpPr>
        <p:spPr>
          <a:xfrm>
            <a:off x="377825" y="9912350"/>
            <a:ext cx="17652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sz="13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8" name="Google Shape;58;p9"/>
          <p:cNvSpPr txBox="1">
            <a:spLocks noGrp="1"/>
          </p:cNvSpPr>
          <p:nvPr>
            <p:ph type="ftr" idx="11"/>
          </p:nvPr>
        </p:nvSpPr>
        <p:spPr>
          <a:xfrm>
            <a:off x="2582862" y="9912350"/>
            <a:ext cx="23955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9" name="Google Shape;59;p9"/>
          <p:cNvSpPr txBox="1">
            <a:spLocks noGrp="1"/>
          </p:cNvSpPr>
          <p:nvPr>
            <p:ph type="sldNum" idx="12"/>
          </p:nvPr>
        </p:nvSpPr>
        <p:spPr>
          <a:xfrm>
            <a:off x="5418137" y="9912350"/>
            <a:ext cx="1765200" cy="566700"/>
          </a:xfrm>
          <a:prstGeom prst="rect">
            <a:avLst/>
          </a:prstGeom>
          <a:noFill/>
          <a:ln>
            <a:noFill/>
          </a:ln>
        </p:spPr>
        <p:txBody>
          <a:bodyPr spcFirstLastPara="1" wrap="square" lIns="98125" tIns="49050" rIns="98125" bIns="49050" anchor="ctr" anchorCtr="0">
            <a:noAutofit/>
          </a:bodyPr>
          <a:lstStyle>
            <a:lvl1pPr marL="0" marR="0" lvl="0"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60"/>
        <p:cNvGrpSpPr/>
        <p:nvPr/>
      </p:nvGrpSpPr>
      <p:grpSpPr>
        <a:xfrm>
          <a:off x="0" y="0"/>
          <a:ext cx="0" cy="0"/>
          <a:chOff x="0" y="0"/>
          <a:chExt cx="0" cy="0"/>
        </a:xfrm>
      </p:grpSpPr>
      <p:sp>
        <p:nvSpPr>
          <p:cNvPr id="61" name="Google Shape;61;p10"/>
          <p:cNvSpPr txBox="1">
            <a:spLocks noGrp="1"/>
          </p:cNvSpPr>
          <p:nvPr>
            <p:ph type="dt" idx="10"/>
          </p:nvPr>
        </p:nvSpPr>
        <p:spPr>
          <a:xfrm>
            <a:off x="377825" y="9912350"/>
            <a:ext cx="17652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sz="13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2582862" y="9912350"/>
            <a:ext cx="2395500" cy="566700"/>
          </a:xfrm>
          <a:prstGeom prst="rect">
            <a:avLst/>
          </a:prstGeom>
          <a:noFill/>
          <a:ln>
            <a:noFill/>
          </a:ln>
        </p:spPr>
        <p:txBody>
          <a:bodyPr spcFirstLastPara="1" wrap="square" lIns="98125" tIns="49050" rIns="98125" bIns="4905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5418137" y="9912350"/>
            <a:ext cx="1765200" cy="566700"/>
          </a:xfrm>
          <a:prstGeom prst="rect">
            <a:avLst/>
          </a:prstGeom>
          <a:noFill/>
          <a:ln>
            <a:noFill/>
          </a:ln>
        </p:spPr>
        <p:txBody>
          <a:bodyPr spcFirstLastPara="1" wrap="square" lIns="98125" tIns="49050" rIns="98125" bIns="49050" anchor="ctr" anchorCtr="0">
            <a:noAutofit/>
          </a:bodyPr>
          <a:lstStyle>
            <a:lvl1pPr marL="0" marR="0" lvl="0"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77825" y="428625"/>
            <a:ext cx="6805500" cy="1782900"/>
          </a:xfrm>
          <a:prstGeom prst="rect">
            <a:avLst/>
          </a:prstGeom>
          <a:noFill/>
          <a:ln>
            <a:noFill/>
          </a:ln>
        </p:spPr>
        <p:txBody>
          <a:bodyPr spcFirstLastPara="1" wrap="square" lIns="98125" tIns="49050" rIns="98125" bIns="49050" anchor="ctr" anchorCtr="0"/>
          <a:lstStyle>
            <a:lvl1pPr marR="0" lvl="0" algn="ctr" rtl="0">
              <a:lnSpc>
                <a:spcPct val="100000"/>
              </a:lnSpc>
              <a:spcBef>
                <a:spcPts val="0"/>
              </a:spcBef>
              <a:spcAft>
                <a:spcPts val="0"/>
              </a:spcAft>
              <a:buClr>
                <a:srgbClr val="000000"/>
              </a:buClr>
              <a:buSzPts val="1400"/>
              <a:buFont typeface="Arial"/>
              <a:buNone/>
              <a:defRPr sz="47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7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7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7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7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7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7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7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700" b="0" i="0" u="none" strike="noStrike" cap="none">
                <a:solidFill>
                  <a:schemeClr val="dk1"/>
                </a:solidFill>
                <a:latin typeface="Calibri"/>
                <a:ea typeface="Calibri"/>
                <a:cs typeface="Calibri"/>
                <a:sym typeface="Calibri"/>
              </a:defRPr>
            </a:lvl9pPr>
          </a:lstStyle>
          <a:p>
            <a:endParaRPr/>
          </a:p>
        </p:txBody>
      </p:sp>
      <p:sp>
        <p:nvSpPr>
          <p:cNvPr id="7" name="Google Shape;7;p1"/>
          <p:cNvSpPr txBox="1">
            <a:spLocks noGrp="1"/>
          </p:cNvSpPr>
          <p:nvPr>
            <p:ph type="body" idx="1"/>
          </p:nvPr>
        </p:nvSpPr>
        <p:spPr>
          <a:xfrm>
            <a:off x="377825" y="2495550"/>
            <a:ext cx="6805500" cy="7056300"/>
          </a:xfrm>
          <a:prstGeom prst="rect">
            <a:avLst/>
          </a:prstGeom>
          <a:noFill/>
          <a:ln>
            <a:noFill/>
          </a:ln>
        </p:spPr>
        <p:txBody>
          <a:bodyPr spcFirstLastPara="1" wrap="square" lIns="98125" tIns="49050" rIns="98125" bIns="49050" anchor="t" anchorCtr="0"/>
          <a:lstStyle>
            <a:lvl1pPr marL="457200" marR="0" lvl="0"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Calibri"/>
                <a:ea typeface="Calibri"/>
                <a:cs typeface="Calibri"/>
                <a:sym typeface="Calibri"/>
              </a:defRPr>
            </a:lvl1pPr>
            <a:lvl2pPr marL="914400" marR="0" lvl="1" indent="-419100" algn="l" rtl="0">
              <a:lnSpc>
                <a:spcPct val="10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2pPr>
            <a:lvl3pPr marL="1371600" marR="0" lvl="2" indent="-393700" algn="l" rtl="0">
              <a:lnSpc>
                <a:spcPct val="100000"/>
              </a:lnSpc>
              <a:spcBef>
                <a:spcPts val="520"/>
              </a:spcBef>
              <a:spcAft>
                <a:spcPts val="0"/>
              </a:spcAft>
              <a:buClr>
                <a:schemeClr val="dk1"/>
              </a:buClr>
              <a:buSzPts val="2600"/>
              <a:buFont typeface="Arial"/>
              <a:buChar char="•"/>
              <a:defRPr sz="2600" b="0" i="0" u="none" strike="noStrike" cap="none">
                <a:solidFill>
                  <a:schemeClr val="dk1"/>
                </a:solidFill>
                <a:latin typeface="Calibri"/>
                <a:ea typeface="Calibri"/>
                <a:cs typeface="Calibri"/>
                <a:sym typeface="Calibri"/>
              </a:defRPr>
            </a:lvl3pPr>
            <a:lvl4pPr marL="1828800" marR="0" lvl="3" indent="-361950" algn="l" rtl="0">
              <a:lnSpc>
                <a:spcPct val="100000"/>
              </a:lnSpc>
              <a:spcBef>
                <a:spcPts val="42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4pPr>
            <a:lvl5pPr marL="2286000" marR="0" lvl="4" indent="-361950" algn="l" rtl="0">
              <a:lnSpc>
                <a:spcPct val="100000"/>
              </a:lnSpc>
              <a:spcBef>
                <a:spcPts val="42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5pPr>
            <a:lvl6pPr marL="2743200" marR="0" lvl="5" indent="-361950" algn="l" rtl="0">
              <a:lnSpc>
                <a:spcPct val="100000"/>
              </a:lnSpc>
              <a:spcBef>
                <a:spcPts val="42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6pPr>
            <a:lvl7pPr marL="3200400" marR="0" lvl="6" indent="-361950" algn="l" rtl="0">
              <a:lnSpc>
                <a:spcPct val="100000"/>
              </a:lnSpc>
              <a:spcBef>
                <a:spcPts val="42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7pPr>
            <a:lvl8pPr marL="3657600" marR="0" lvl="7" indent="-361950" algn="l" rtl="0">
              <a:lnSpc>
                <a:spcPct val="100000"/>
              </a:lnSpc>
              <a:spcBef>
                <a:spcPts val="42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8pPr>
            <a:lvl9pPr marL="4114800" marR="0" lvl="8" indent="-361950" algn="l" rtl="0">
              <a:lnSpc>
                <a:spcPct val="100000"/>
              </a:lnSpc>
              <a:spcBef>
                <a:spcPts val="42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377825" y="9912350"/>
            <a:ext cx="1765200" cy="566700"/>
          </a:xfrm>
          <a:prstGeom prst="rect">
            <a:avLst/>
          </a:prstGeom>
          <a:noFill/>
          <a:ln>
            <a:noFill/>
          </a:ln>
        </p:spPr>
        <p:txBody>
          <a:bodyPr spcFirstLastPara="1" wrap="square" lIns="98125" tIns="49050" rIns="98125" bIns="49050" anchor="ctr" anchorCtr="0"/>
          <a:lstStyle>
            <a:lvl1pPr marR="0" lvl="0" algn="l" rtl="0">
              <a:lnSpc>
                <a:spcPct val="100000"/>
              </a:lnSpc>
              <a:spcBef>
                <a:spcPts val="0"/>
              </a:spcBef>
              <a:spcAft>
                <a:spcPts val="0"/>
              </a:spcAft>
              <a:buClr>
                <a:srgbClr val="000000"/>
              </a:buClr>
              <a:buSzPts val="1400"/>
              <a:buFont typeface="Arial"/>
              <a:buNone/>
              <a:defRPr sz="13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2582862" y="9912350"/>
            <a:ext cx="2395500" cy="566700"/>
          </a:xfrm>
          <a:prstGeom prst="rect">
            <a:avLst/>
          </a:prstGeom>
          <a:noFill/>
          <a:ln>
            <a:noFill/>
          </a:ln>
        </p:spPr>
        <p:txBody>
          <a:bodyPr spcFirstLastPara="1" wrap="square" lIns="98125" tIns="49050" rIns="98125" bIns="49050"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5418137" y="9912350"/>
            <a:ext cx="1765200" cy="566700"/>
          </a:xfrm>
          <a:prstGeom prst="rect">
            <a:avLst/>
          </a:prstGeom>
          <a:noFill/>
          <a:ln>
            <a:noFill/>
          </a:ln>
        </p:spPr>
        <p:txBody>
          <a:bodyPr spcFirstLastPara="1" wrap="square" lIns="98125" tIns="49050" rIns="98125" bIns="49050" anchor="ctr" anchorCtr="0">
            <a:noAutofit/>
          </a:bodyPr>
          <a:lstStyle>
            <a:lvl1pPr marL="0" marR="0" lvl="0"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300"/>
              <a:buFont typeface="Calibri"/>
              <a:buNone/>
              <a:defRPr sz="13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3"/>
          <p:cNvSpPr txBox="1"/>
          <p:nvPr/>
        </p:nvSpPr>
        <p:spPr>
          <a:xfrm>
            <a:off x="1398587" y="6745287"/>
            <a:ext cx="3732300" cy="385800"/>
          </a:xfrm>
          <a:prstGeom prst="rect">
            <a:avLst/>
          </a:prstGeom>
          <a:noFill/>
          <a:ln>
            <a:noFill/>
          </a:ln>
        </p:spPr>
        <p:txBody>
          <a:bodyPr spcFirstLastPara="1" wrap="square" lIns="98125" tIns="49050" rIns="98125" bIns="4905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2"/>
          <p:cNvSpPr txBox="1"/>
          <p:nvPr/>
        </p:nvSpPr>
        <p:spPr>
          <a:xfrm>
            <a:off x="2431916" y="903250"/>
            <a:ext cx="2470284"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ЖМУРКИ</a:t>
            </a:r>
            <a:endParaRPr sz="1400" b="0" i="0" u="none" strike="noStrike" cap="none" dirty="0">
              <a:solidFill>
                <a:srgbClr val="000000"/>
              </a:solidFill>
              <a:latin typeface="Arial"/>
              <a:ea typeface="Arial"/>
              <a:cs typeface="Arial"/>
              <a:sym typeface="Arial"/>
            </a:endParaRPr>
          </a:p>
        </p:txBody>
      </p:sp>
      <p:sp>
        <p:nvSpPr>
          <p:cNvPr id="137" name="Google Shape;137;p22"/>
          <p:cNvSpPr txBox="1"/>
          <p:nvPr/>
        </p:nvSpPr>
        <p:spPr>
          <a:xfrm>
            <a:off x="1417637" y="1992312"/>
            <a:ext cx="4902300" cy="71946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 </a:t>
            </a:r>
            <a:r>
              <a:rPr lang="ru-RU" sz="1800" b="0" i="0" u="none" strike="noStrike" cap="none">
                <a:solidFill>
                  <a:srgbClr val="000000"/>
                </a:solidFill>
                <a:latin typeface="Arial"/>
                <a:ea typeface="Arial"/>
                <a:cs typeface="Arial"/>
                <a:sym typeface="Arial"/>
              </a:rPr>
              <a:t>Развивать умение действовать по сигналу, учить ориентироваться в пространстве, соблюдать правила игры.</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a:t>
            </a:r>
            <a:r>
              <a:rPr lang="ru-RU" sz="1800" b="0" i="0" u="none" strike="noStrike" cap="none">
                <a:solidFill>
                  <a:schemeClr val="dk1"/>
                </a:solidFill>
                <a:latin typeface="Arial"/>
                <a:ea typeface="Arial"/>
                <a:cs typeface="Arial"/>
                <a:sym typeface="Arial"/>
              </a:rPr>
              <a:t>. Дети выбирают одного участника, накладывают ему на глаза повязку. По данному сигналу, участвующие в игре , бросаются в разные стороны, а ребенок с повязкой на глазах, стоящий  посередине места для игры старается поймать кого-нибудь из бегущих.</a:t>
            </a:r>
            <a:br>
              <a:rPr lang="ru-RU" sz="1800" b="0" i="0" u="none" strike="noStrike" cap="none">
                <a:solidFill>
                  <a:schemeClr val="dk1"/>
                </a:solidFill>
                <a:latin typeface="Arial"/>
                <a:ea typeface="Arial"/>
                <a:cs typeface="Arial"/>
                <a:sym typeface="Arial"/>
              </a:rPr>
            </a:br>
            <a:r>
              <a:rPr lang="ru-RU" sz="1800" b="0" i="0" u="none" strike="noStrike" cap="none">
                <a:solidFill>
                  <a:schemeClr val="dk1"/>
                </a:solidFill>
                <a:latin typeface="Arial"/>
                <a:ea typeface="Arial"/>
                <a:cs typeface="Arial"/>
                <a:sym typeface="Arial"/>
              </a:rPr>
              <a:t>Попавшийся меняется с ним ролями, т. е. ему накладывают повязку на глаза и он становится «жмуркой».</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Правила: </a:t>
            </a:r>
            <a:r>
              <a:rPr lang="ru-RU" sz="1800" b="0" i="0" u="none" strike="noStrike" cap="none">
                <a:solidFill>
                  <a:schemeClr val="dk1"/>
                </a:solidFill>
                <a:latin typeface="Arial"/>
                <a:ea typeface="Arial"/>
                <a:cs typeface="Arial"/>
                <a:sym typeface="Arial"/>
              </a:rPr>
              <a:t>Дети должны во время бега все-таки следить, чтобы тот из них, у которого глаза завязаны, не наткнулся на какой-нибудь предмет; при виде опасности они предупреждают криком: </a:t>
            </a:r>
            <a:r>
              <a:rPr lang="ru-RU" sz="1800" b="1" i="0" u="none" strike="noStrike" cap="none">
                <a:solidFill>
                  <a:srgbClr val="C00000"/>
                </a:solidFill>
                <a:latin typeface="Arial"/>
                <a:ea typeface="Arial"/>
                <a:cs typeface="Arial"/>
                <a:sym typeface="Arial"/>
              </a:rPr>
              <a:t>"огонь"!</a:t>
            </a: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Варианты: </a:t>
            </a:r>
            <a:r>
              <a:rPr lang="ru-RU" sz="1800" b="0" i="0" u="none" strike="noStrike" cap="none">
                <a:solidFill>
                  <a:schemeClr val="dk1"/>
                </a:solidFill>
                <a:latin typeface="Arial"/>
                <a:ea typeface="Arial"/>
                <a:cs typeface="Arial"/>
                <a:sym typeface="Arial"/>
              </a:rPr>
              <a:t>Игра может проводиться с колокольчиком, который  дети передают друг другу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
          <p:cNvSpPr txBox="1"/>
          <p:nvPr/>
        </p:nvSpPr>
        <p:spPr>
          <a:xfrm>
            <a:off x="2723745" y="646100"/>
            <a:ext cx="2490281"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МЕДВЕДЬ</a:t>
            </a:r>
            <a:endParaRPr sz="1400" b="0" i="0" u="none" strike="noStrike" cap="none" dirty="0">
              <a:solidFill>
                <a:srgbClr val="000000"/>
              </a:solidFill>
              <a:latin typeface="Arial"/>
              <a:ea typeface="Arial"/>
              <a:cs typeface="Arial"/>
              <a:sym typeface="Arial"/>
            </a:endParaRPr>
          </a:p>
        </p:txBody>
      </p:sp>
      <p:sp>
        <p:nvSpPr>
          <p:cNvPr id="338" name="Google Shape;338;p2"/>
          <p:cNvSpPr txBox="1"/>
          <p:nvPr/>
        </p:nvSpPr>
        <p:spPr>
          <a:xfrm>
            <a:off x="1417644" y="1644639"/>
            <a:ext cx="4646700" cy="87393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Цели: </a:t>
            </a:r>
            <a:r>
              <a:rPr lang="ru-RU" sz="1700" b="0" i="0" u="none" strike="noStrike" cap="none">
                <a:solidFill>
                  <a:srgbClr val="000000"/>
                </a:solidFill>
                <a:latin typeface="Arial"/>
                <a:ea typeface="Arial"/>
                <a:cs typeface="Arial"/>
                <a:sym typeface="Arial"/>
              </a:rPr>
              <a:t>Развивать умение действовать по сигналу, упражнять детей в беге в различных направлениях, учить ориентироваться в пространстве, соблюдать правила игры.</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a:t>
            </a:r>
            <a:r>
              <a:rPr lang="ru-RU" sz="1800" b="0" i="0" u="none" strike="noStrike" cap="none">
                <a:solidFill>
                  <a:schemeClr val="dk1"/>
                </a:solidFill>
                <a:latin typeface="Arial"/>
                <a:ea typeface="Arial"/>
                <a:cs typeface="Arial"/>
                <a:sym typeface="Arial"/>
              </a:rPr>
              <a:t> Участники игры по жребию выбирают одного товарища, которому поручают роль медведя. На одной из сторон пространства, отведенного для игры, ограничивается чертой небольшое место, служащее медведю берлогой.</a:t>
            </a:r>
            <a:br>
              <a:rPr lang="ru-RU" sz="1800" b="0" i="0" u="none" strike="noStrike" cap="none">
                <a:solidFill>
                  <a:schemeClr val="dk1"/>
                </a:solidFill>
                <a:latin typeface="Arial"/>
                <a:ea typeface="Arial"/>
                <a:cs typeface="Arial"/>
                <a:sym typeface="Arial"/>
              </a:rPr>
            </a:br>
            <a:r>
              <a:rPr lang="ru-RU" sz="1800" b="0" i="0" u="none" strike="noStrike" cap="none">
                <a:solidFill>
                  <a:schemeClr val="dk1"/>
                </a:solidFill>
                <a:latin typeface="Arial"/>
                <a:ea typeface="Arial"/>
                <a:cs typeface="Arial"/>
                <a:sym typeface="Arial"/>
              </a:rPr>
              <a:t>По данному сигналу, дети бросаются бегом из одного конца двора в противоположный, причем «медведь», догоняет их, стараясь прикоснуться к одному из них рукой, т. е. «осалить».</a:t>
            </a:r>
            <a:br>
              <a:rPr lang="ru-RU" sz="1800" b="0" i="0" u="none" strike="noStrike" cap="none">
                <a:solidFill>
                  <a:schemeClr val="dk1"/>
                </a:solidFill>
                <a:latin typeface="Arial"/>
                <a:ea typeface="Arial"/>
                <a:cs typeface="Arial"/>
                <a:sym typeface="Arial"/>
              </a:rPr>
            </a:br>
            <a:r>
              <a:rPr lang="ru-RU" sz="1800" b="0" i="0" u="none" strike="noStrike" cap="none">
                <a:solidFill>
                  <a:schemeClr val="dk1"/>
                </a:solidFill>
                <a:latin typeface="Arial"/>
                <a:ea typeface="Arial"/>
                <a:cs typeface="Arial"/>
                <a:sym typeface="Arial"/>
              </a:rPr>
              <a:t>«Осаленный» также становится «медведем» и уводится в берлогу. Игра продолжается в таком порядке до тех пор, пока «медведей» не станет больше, чем оставшихся участников игры.</a:t>
            </a:r>
            <a:br>
              <a:rPr lang="ru-RU" sz="1800" b="0" i="0" u="none" strike="noStrike" cap="none">
                <a:solidFill>
                  <a:schemeClr val="dk1"/>
                </a:solidFill>
                <a:latin typeface="Arial"/>
                <a:ea typeface="Arial"/>
                <a:cs typeface="Arial"/>
                <a:sym typeface="Arial"/>
              </a:rPr>
            </a:br>
            <a:r>
              <a:rPr lang="ru-RU" sz="1800" b="0" i="0" u="none" strike="noStrike" cap="none">
                <a:solidFill>
                  <a:schemeClr val="dk1"/>
                </a:solidFill>
                <a:latin typeface="Arial"/>
                <a:ea typeface="Arial"/>
                <a:cs typeface="Arial"/>
                <a:sym typeface="Arial"/>
              </a:rPr>
              <a:t> </a:t>
            </a:r>
            <a:r>
              <a:rPr lang="ru-RU" sz="1700" b="1" i="0" u="none" strike="noStrike" cap="none">
                <a:solidFill>
                  <a:srgbClr val="008000"/>
                </a:solidFill>
                <a:latin typeface="Arial"/>
                <a:ea typeface="Arial"/>
                <a:cs typeface="Arial"/>
                <a:sym typeface="Arial"/>
              </a:rPr>
              <a:t>Правила: </a:t>
            </a:r>
            <a:r>
              <a:rPr lang="ru-RU" sz="1700" b="0" i="0" u="none" strike="noStrike" cap="none">
                <a:solidFill>
                  <a:schemeClr val="dk1"/>
                </a:solidFill>
                <a:latin typeface="Arial"/>
                <a:ea typeface="Arial"/>
                <a:cs typeface="Arial"/>
                <a:sym typeface="Arial"/>
              </a:rPr>
              <a:t>По мере увеличения числа помощников «медведя», все они выходят вместе с ним на добычу, устанавливаются в ряд, причем только находящиеся по краям имеют право ловить играющих. Действовать надо только по сигналу.</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4"/>
          <p:cNvSpPr txBox="1"/>
          <p:nvPr/>
        </p:nvSpPr>
        <p:spPr>
          <a:xfrm>
            <a:off x="1906621" y="646035"/>
            <a:ext cx="4157703"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ЯСТРЕБ</a:t>
            </a:r>
            <a:endParaRPr sz="1400" b="0" i="0" u="none" strike="noStrike" cap="none" dirty="0">
              <a:solidFill>
                <a:srgbClr val="000000"/>
              </a:solidFill>
              <a:latin typeface="Arial"/>
              <a:ea typeface="Arial"/>
              <a:cs typeface="Arial"/>
              <a:sym typeface="Arial"/>
            </a:endParaRPr>
          </a:p>
        </p:txBody>
      </p:sp>
      <p:sp>
        <p:nvSpPr>
          <p:cNvPr id="149" name="Google Shape;149;p24"/>
          <p:cNvSpPr txBox="1"/>
          <p:nvPr/>
        </p:nvSpPr>
        <p:spPr>
          <a:xfrm>
            <a:off x="1417637" y="1585912"/>
            <a:ext cx="4646700" cy="88806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 </a:t>
            </a:r>
            <a:r>
              <a:rPr lang="ru-RU" sz="1800" b="0" i="0" u="none" strike="noStrike" cap="none">
                <a:solidFill>
                  <a:srgbClr val="000000"/>
                </a:solidFill>
                <a:latin typeface="Arial"/>
                <a:ea typeface="Arial"/>
                <a:cs typeface="Arial"/>
                <a:sym typeface="Arial"/>
              </a:rPr>
              <a:t>Развивать умение действовать по сигналу, упражнять детей в беге в различных направлениях,  построению парами.</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a:t>
            </a:r>
            <a:r>
              <a:rPr lang="ru-RU" sz="1800" b="0" i="0" u="none" strike="noStrike" cap="none">
                <a:solidFill>
                  <a:schemeClr val="dk1"/>
                </a:solidFill>
                <a:latin typeface="Arial"/>
                <a:ea typeface="Arial"/>
                <a:cs typeface="Arial"/>
                <a:sym typeface="Arial"/>
              </a:rPr>
              <a:t> Дети бросают меж собою жребий. Выбираемый по жребию представляет ястреба. Остальные дети берутся за руки и становятся парами, образуя несколько рядов.</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Впереди всех помещается ястреб, который может смотреть только вперед и не смеет оглядываться. По данному сигналу, пары внезапно отделяются друг от друга и бросаются бегом в различные стороны, в это время ястреб догоняет их, стараясь кого-нибудь поймать. Потерпевший, т. е. очутившийся в когтях ястреба, меняется с ним ролями.</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Варианты:</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Дети во время бега стремятся бросить в ястреба платок , если они попадают в него, он считается «заколдованным»  и из детей выбирается на его место другой.</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5"/>
          <p:cNvSpPr txBox="1"/>
          <p:nvPr/>
        </p:nvSpPr>
        <p:spPr>
          <a:xfrm>
            <a:off x="2354094" y="603114"/>
            <a:ext cx="2741818" cy="114549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МАТУШКА</a:t>
            </a:r>
            <a:br>
              <a:rPr lang="ru-RU" sz="3400" b="0" i="0" u="none" strike="noStrike" cap="none" dirty="0">
                <a:solidFill>
                  <a:srgbClr val="008000"/>
                </a:solidFill>
                <a:latin typeface="Arial"/>
                <a:ea typeface="Arial"/>
                <a:cs typeface="Arial"/>
                <a:sym typeface="Arial"/>
              </a:rPr>
            </a:br>
            <a:r>
              <a:rPr lang="ru-RU" sz="3400" b="0" i="0" u="none" strike="noStrike" cap="none" dirty="0">
                <a:solidFill>
                  <a:srgbClr val="008000"/>
                </a:solidFill>
                <a:latin typeface="Arial"/>
                <a:ea typeface="Arial"/>
                <a:cs typeface="Arial"/>
                <a:sym typeface="Arial"/>
              </a:rPr>
              <a:t>ВЕСНА</a:t>
            </a:r>
            <a:endParaRPr sz="1400" b="0" i="0" u="none" strike="noStrike" cap="none" dirty="0">
              <a:solidFill>
                <a:srgbClr val="000000"/>
              </a:solidFill>
              <a:latin typeface="Arial"/>
              <a:ea typeface="Arial"/>
              <a:cs typeface="Arial"/>
              <a:sym typeface="Arial"/>
            </a:endParaRPr>
          </a:p>
        </p:txBody>
      </p:sp>
      <p:sp>
        <p:nvSpPr>
          <p:cNvPr id="155" name="Google Shape;155;p25"/>
          <p:cNvSpPr txBox="1"/>
          <p:nvPr/>
        </p:nvSpPr>
        <p:spPr>
          <a:xfrm>
            <a:off x="1417637" y="2235200"/>
            <a:ext cx="4646700" cy="80454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 </a:t>
            </a:r>
            <a:r>
              <a:rPr lang="ru-RU" sz="1800" b="0" i="0" u="none" strike="noStrike" cap="none">
                <a:solidFill>
                  <a:srgbClr val="000000"/>
                </a:solidFill>
                <a:latin typeface="Arial"/>
                <a:ea typeface="Arial"/>
                <a:cs typeface="Arial"/>
                <a:sym typeface="Arial"/>
              </a:rPr>
              <a:t>Развивать умение действовать по сигналу, упражнять детей ходьбе , построению в круг.</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 </a:t>
            </a:r>
            <a:r>
              <a:rPr lang="ru-RU" sz="1800" b="0" i="0" u="none" strike="noStrike" cap="none">
                <a:solidFill>
                  <a:schemeClr val="dk1"/>
                </a:solidFill>
                <a:latin typeface="Arial"/>
                <a:ea typeface="Arial"/>
                <a:cs typeface="Arial"/>
                <a:sym typeface="Arial"/>
              </a:rPr>
              <a:t>Выбирается Весна.  Двое детей зелеными ветками или гирляндой образуют ворота.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endParaRPr sz="1800" b="1" i="0" u="none" strike="noStrike" cap="none">
              <a:solidFill>
                <a:srgbClr val="C00000"/>
              </a:solidFill>
              <a:latin typeface="Arial"/>
              <a:ea typeface="Arial"/>
              <a:cs typeface="Arial"/>
              <a:sym typeface="Arial"/>
            </a:endParaRPr>
          </a:p>
          <a:p>
            <a:pPr marL="0" marR="0" lvl="0" indent="0" algn="ctr" rtl="0">
              <a:lnSpc>
                <a:spcPct val="100000"/>
              </a:lnSpc>
              <a:spcBef>
                <a:spcPts val="0"/>
              </a:spcBef>
              <a:spcAft>
                <a:spcPts val="0"/>
              </a:spcAft>
              <a:buClr>
                <a:srgbClr val="C00000"/>
              </a:buClr>
              <a:buSzPts val="1800"/>
              <a:buFont typeface="Arial"/>
              <a:buNone/>
            </a:pPr>
            <a:r>
              <a:rPr lang="ru-RU" sz="1800" b="1" i="0" u="none" strike="noStrike" cap="none">
                <a:solidFill>
                  <a:srgbClr val="C00000"/>
                </a:solidFill>
                <a:latin typeface="Arial"/>
                <a:ea typeface="Arial"/>
                <a:cs typeface="Arial"/>
                <a:sym typeface="Arial"/>
              </a:rPr>
              <a:t>Все дети говорят:</a:t>
            </a:r>
            <a:r>
              <a:rPr lang="ru-RU" sz="1800" b="0" i="0" u="none" strike="noStrike" cap="none">
                <a:solidFill>
                  <a:schemeClr val="dk1"/>
                </a:solidFill>
                <a:latin typeface="Arial"/>
                <a:ea typeface="Arial"/>
                <a:cs typeface="Arial"/>
                <a:sym typeface="Arial"/>
              </a:rPr>
              <a:t>   </a:t>
            </a:r>
            <a:br>
              <a:rPr lang="ru-RU" sz="1800" b="0" i="0" u="none" strike="noStrike" cap="none">
                <a:solidFill>
                  <a:schemeClr val="dk1"/>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Идет матушка-весна,</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Отворяйте ворота.</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Первый март пришел,</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Всех детей провел;</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А за ним и апрель</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Отворил окно и дверь;</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А уж как пришел май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Сколько хочешь гуляй!</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r>
              <a:rPr lang="ru-RU" sz="1800" b="0" i="0" u="none" strike="noStrike" cap="none">
                <a:solidFill>
                  <a:schemeClr val="dk1"/>
                </a:solidFill>
                <a:latin typeface="Arial"/>
                <a:ea typeface="Arial"/>
                <a:cs typeface="Arial"/>
                <a:sym typeface="Arial"/>
              </a:rPr>
              <a:t>Весна ведет за собой цепочкой всех детей в ворота и заводит в круг.</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Правила: </a:t>
            </a:r>
            <a:r>
              <a:rPr lang="ru-RU" sz="1800" b="0" i="0" u="none" strike="noStrike" cap="none">
                <a:solidFill>
                  <a:schemeClr val="dk1"/>
                </a:solidFill>
                <a:latin typeface="Arial"/>
                <a:ea typeface="Arial"/>
                <a:cs typeface="Arial"/>
                <a:sym typeface="Arial"/>
              </a:rPr>
              <a:t>Не размыкать цепочку.</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r>
              <a:rPr lang="ru-RU" sz="1800" b="0" i="0" u="none" strike="noStrike" cap="none">
                <a:solidFill>
                  <a:schemeClr val="dk1"/>
                </a:solidFill>
                <a:latin typeface="Arial"/>
                <a:ea typeface="Arial"/>
                <a:cs typeface="Arial"/>
                <a:sym typeface="Arial"/>
              </a:rPr>
              <a:t> </a:t>
            </a: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6"/>
          <p:cNvSpPr txBox="1"/>
          <p:nvPr/>
        </p:nvSpPr>
        <p:spPr>
          <a:xfrm>
            <a:off x="2665379" y="653262"/>
            <a:ext cx="2381433"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БУБЕНЦЫ</a:t>
            </a:r>
            <a:endParaRPr sz="1400" b="0" i="0" u="none" strike="noStrike" cap="none" dirty="0">
              <a:solidFill>
                <a:srgbClr val="000000"/>
              </a:solidFill>
              <a:latin typeface="Arial"/>
              <a:ea typeface="Arial"/>
              <a:cs typeface="Arial"/>
              <a:sym typeface="Arial"/>
            </a:endParaRPr>
          </a:p>
        </p:txBody>
      </p:sp>
      <p:sp>
        <p:nvSpPr>
          <p:cNvPr id="161" name="Google Shape;161;p26"/>
          <p:cNvSpPr txBox="1"/>
          <p:nvPr/>
        </p:nvSpPr>
        <p:spPr>
          <a:xfrm>
            <a:off x="1417637" y="1574800"/>
            <a:ext cx="4646700" cy="85980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 </a:t>
            </a:r>
            <a:r>
              <a:rPr lang="ru-RU" sz="1800" b="0" i="0" u="none" strike="noStrike" cap="none">
                <a:solidFill>
                  <a:srgbClr val="000000"/>
                </a:solidFill>
                <a:latin typeface="Arial"/>
                <a:ea typeface="Arial"/>
                <a:cs typeface="Arial"/>
                <a:sym typeface="Arial"/>
              </a:rPr>
              <a:t>Развивать умение действовать по сигналу, внимание, упражнять детей ориентироваться в пространстве по слуховому восприятию, построению в круг, хороводному движению.</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a:t>
            </a:r>
            <a:r>
              <a:rPr lang="ru-RU" sz="1800" b="0" i="0" u="none" strike="noStrike" cap="none">
                <a:solidFill>
                  <a:schemeClr val="dk1"/>
                </a:solidFill>
                <a:latin typeface="Arial"/>
                <a:ea typeface="Arial"/>
                <a:cs typeface="Arial"/>
                <a:sym typeface="Arial"/>
              </a:rPr>
              <a:t> Дети встают в круг. На середину выходят двое - один с бубенцом или колокольчиком, другой - с завязанными глазами.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C00000"/>
              </a:buClr>
              <a:buSzPts val="1800"/>
              <a:buFont typeface="Arial"/>
              <a:buNone/>
            </a:pPr>
            <a:r>
              <a:rPr lang="ru-RU" sz="1800" b="1" i="0" u="none" strike="noStrike" cap="none">
                <a:solidFill>
                  <a:srgbClr val="C00000"/>
                </a:solidFill>
                <a:latin typeface="Arial"/>
                <a:ea typeface="Arial"/>
                <a:cs typeface="Arial"/>
                <a:sym typeface="Arial"/>
              </a:rPr>
              <a:t>Все дети говорят:</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1" u="none" strike="noStrike" cap="none">
                <a:solidFill>
                  <a:srgbClr val="008000"/>
                </a:solidFill>
                <a:latin typeface="Arial"/>
                <a:ea typeface="Arial"/>
                <a:cs typeface="Arial"/>
                <a:sym typeface="Arial"/>
              </a:rPr>
              <a:t>Трынцы-брынцы, бубенцы,</a:t>
            </a:r>
            <a:br>
              <a:rPr lang="ru-RU" sz="1800" b="1" i="1" u="none" strike="noStrike" cap="none">
                <a:solidFill>
                  <a:srgbClr val="008000"/>
                </a:solidFill>
                <a:latin typeface="Arial"/>
                <a:ea typeface="Arial"/>
                <a:cs typeface="Arial"/>
                <a:sym typeface="Arial"/>
              </a:rPr>
            </a:br>
            <a:r>
              <a:rPr lang="ru-RU" sz="1800" b="1" i="1" u="none" strike="noStrike" cap="none">
                <a:solidFill>
                  <a:srgbClr val="008000"/>
                </a:solidFill>
                <a:latin typeface="Arial"/>
                <a:ea typeface="Arial"/>
                <a:cs typeface="Arial"/>
                <a:sym typeface="Arial"/>
              </a:rPr>
              <a:t> Раззвонились удальцы:</a:t>
            </a:r>
            <a:br>
              <a:rPr lang="ru-RU" sz="1800" b="1" i="1" u="none" strike="noStrike" cap="none">
                <a:solidFill>
                  <a:srgbClr val="008000"/>
                </a:solidFill>
                <a:latin typeface="Arial"/>
                <a:ea typeface="Arial"/>
                <a:cs typeface="Arial"/>
                <a:sym typeface="Arial"/>
              </a:rPr>
            </a:br>
            <a:r>
              <a:rPr lang="ru-RU" sz="1800" b="1" i="1" u="none" strike="noStrike" cap="none">
                <a:solidFill>
                  <a:srgbClr val="008000"/>
                </a:solidFill>
                <a:latin typeface="Arial"/>
                <a:ea typeface="Arial"/>
                <a:cs typeface="Arial"/>
                <a:sym typeface="Arial"/>
              </a:rPr>
              <a:t>Диги-диги-диги-дон,</a:t>
            </a:r>
            <a:br>
              <a:rPr lang="ru-RU" sz="1800" b="1" i="1" u="none" strike="noStrike" cap="none">
                <a:solidFill>
                  <a:srgbClr val="008000"/>
                </a:solidFill>
                <a:latin typeface="Arial"/>
                <a:ea typeface="Arial"/>
                <a:cs typeface="Arial"/>
                <a:sym typeface="Arial"/>
              </a:rPr>
            </a:br>
            <a:r>
              <a:rPr lang="ru-RU" sz="1800" b="1" i="1" u="none" strike="noStrike" cap="none">
                <a:solidFill>
                  <a:srgbClr val="008000"/>
                </a:solidFill>
                <a:latin typeface="Arial"/>
                <a:ea typeface="Arial"/>
                <a:cs typeface="Arial"/>
                <a:sym typeface="Arial"/>
              </a:rPr>
              <a:t>Отгадай, откуда звон!</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После этих слов "жмурка" ловит увертывающегося игрока.</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Правила: </a:t>
            </a:r>
            <a:r>
              <a:rPr lang="ru-RU" sz="1800" b="1" i="0" u="none" strike="noStrike" cap="none">
                <a:solidFill>
                  <a:schemeClr val="dk1"/>
                </a:solidFill>
                <a:latin typeface="Arial"/>
                <a:ea typeface="Arial"/>
                <a:cs typeface="Arial"/>
                <a:sym typeface="Arial"/>
              </a:rPr>
              <a:t> </a:t>
            </a:r>
            <a:r>
              <a:rPr lang="ru-RU" sz="1800" b="0" i="0" u="none" strike="noStrike" cap="none">
                <a:solidFill>
                  <a:schemeClr val="dk1"/>
                </a:solidFill>
                <a:latin typeface="Arial"/>
                <a:ea typeface="Arial"/>
                <a:cs typeface="Arial"/>
                <a:sym typeface="Arial"/>
              </a:rPr>
              <a:t>Ловить начинать только после слов «Звон!». Игрок, которого ловят, не должен выбегать за пределы круга.</a:t>
            </a:r>
            <a:br>
              <a:rPr lang="ru-RU" sz="1800" b="0" i="0" u="none" strike="noStrike" cap="none">
                <a:solidFill>
                  <a:schemeClr val="dk1"/>
                </a:solidFill>
                <a:latin typeface="Arial"/>
                <a:ea typeface="Arial"/>
                <a:cs typeface="Arial"/>
                <a:sym typeface="Arial"/>
              </a:rPr>
            </a:br>
            <a:r>
              <a:rPr lang="ru-RU" sz="1800" b="0" i="0" u="none" strike="noStrike" cap="none">
                <a:solidFill>
                  <a:schemeClr val="dk1"/>
                </a:solidFill>
                <a:latin typeface="Arial"/>
                <a:ea typeface="Arial"/>
                <a:cs typeface="Arial"/>
                <a:sym typeface="Arial"/>
              </a:rPr>
              <a:t> </a:t>
            </a:r>
            <a:r>
              <a:rPr lang="ru-RU" sz="1800" b="1" i="0" u="none" strike="noStrike" cap="none">
                <a:solidFill>
                  <a:srgbClr val="008000"/>
                </a:solidFill>
                <a:latin typeface="Arial"/>
                <a:ea typeface="Arial"/>
                <a:cs typeface="Arial"/>
                <a:sym typeface="Arial"/>
              </a:rPr>
              <a:t>Варианты: </a:t>
            </a:r>
            <a:r>
              <a:rPr lang="ru-RU" sz="1800" b="0" i="0" u="none" strike="noStrike" cap="none">
                <a:solidFill>
                  <a:schemeClr val="dk1"/>
                </a:solidFill>
                <a:latin typeface="Arial"/>
                <a:ea typeface="Arial"/>
                <a:cs typeface="Arial"/>
                <a:sym typeface="Arial"/>
              </a:rPr>
              <a:t>Дети, образующие круг, могут водить хоровод.</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7"/>
          <p:cNvSpPr txBox="1"/>
          <p:nvPr/>
        </p:nvSpPr>
        <p:spPr>
          <a:xfrm>
            <a:off x="2081719" y="529515"/>
            <a:ext cx="3255543" cy="1173300"/>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ЛЯГУШКИ</a:t>
            </a:r>
            <a:br>
              <a:rPr lang="ru-RU" sz="3400" b="0" i="0" u="none" strike="noStrike" cap="none" dirty="0">
                <a:solidFill>
                  <a:srgbClr val="008000"/>
                </a:solidFill>
                <a:latin typeface="Arial"/>
                <a:ea typeface="Arial"/>
                <a:cs typeface="Arial"/>
                <a:sym typeface="Arial"/>
              </a:rPr>
            </a:br>
            <a:r>
              <a:rPr lang="ru-RU" sz="3400" b="0" i="0" u="none" strike="noStrike" cap="none" dirty="0">
                <a:solidFill>
                  <a:srgbClr val="008000"/>
                </a:solidFill>
                <a:latin typeface="Arial"/>
                <a:ea typeface="Arial"/>
                <a:cs typeface="Arial"/>
                <a:sym typeface="Arial"/>
              </a:rPr>
              <a:t>НА БОЛОТЕ</a:t>
            </a:r>
            <a:endParaRPr sz="1400" b="0" i="0" u="none" strike="noStrike" cap="none" dirty="0">
              <a:solidFill>
                <a:srgbClr val="000000"/>
              </a:solidFill>
              <a:latin typeface="Arial"/>
              <a:ea typeface="Arial"/>
              <a:cs typeface="Arial"/>
              <a:sym typeface="Arial"/>
            </a:endParaRPr>
          </a:p>
        </p:txBody>
      </p:sp>
      <p:sp>
        <p:nvSpPr>
          <p:cNvPr id="167" name="Google Shape;167;p27"/>
          <p:cNvSpPr txBox="1"/>
          <p:nvPr/>
        </p:nvSpPr>
        <p:spPr>
          <a:xfrm>
            <a:off x="1654175" y="2028825"/>
            <a:ext cx="4568700" cy="91647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 </a:t>
            </a:r>
            <a:r>
              <a:rPr lang="ru-RU" sz="1800" b="0" i="0" u="none" strike="noStrike" cap="none">
                <a:solidFill>
                  <a:srgbClr val="000000"/>
                </a:solidFill>
                <a:latin typeface="Arial"/>
                <a:ea typeface="Arial"/>
                <a:cs typeface="Arial"/>
                <a:sym typeface="Arial"/>
              </a:rPr>
              <a:t>Развивать у детей умение действовать по сигналу, упражнять в прыжках на двух ногах.</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 </a:t>
            </a:r>
            <a:r>
              <a:rPr lang="ru-RU" sz="1800" b="0" i="0" u="none" strike="noStrike" cap="none">
                <a:solidFill>
                  <a:schemeClr val="dk1"/>
                </a:solidFill>
                <a:latin typeface="Arial"/>
                <a:ea typeface="Arial"/>
                <a:cs typeface="Arial"/>
                <a:sym typeface="Arial"/>
              </a:rPr>
              <a:t>С двух сторон очерчивают берега, в середине - болото. На одном из берегов находится журавль (за чертой). Лягушки располагаются на кочках (кружки на расстоянии 50 см) и </a:t>
            </a:r>
            <a:r>
              <a:rPr lang="ru-RU" sz="1800" b="1" i="0" u="none" strike="noStrike" cap="none">
                <a:solidFill>
                  <a:srgbClr val="C00000"/>
                </a:solidFill>
                <a:latin typeface="Arial"/>
                <a:ea typeface="Arial"/>
                <a:cs typeface="Arial"/>
                <a:sym typeface="Arial"/>
              </a:rPr>
              <a:t>говорят</a:t>
            </a:r>
            <a:r>
              <a:rPr lang="ru-RU" sz="1800" b="0"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Вот с намокнувшей гнилушки</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В воду прыгают лягушки.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Стали квакать из воды: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Ква-ке-ке, ква-ке-ке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Будет дождик на реке.</a:t>
            </a:r>
            <a:r>
              <a:rPr lang="ru-RU" sz="1800" b="0"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С окончанием слов лягушки прыгают с кочки в болото. Журавль ловит тех лягушек, которые находятся на кочке. Пойманная лягушка идет в гнездо журавля. После того, как журавль поймает несколько лягушек, выбирают нового журавля из тех, кто ни разу не был пойман. Игра возобновляется.</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8"/>
          <p:cNvSpPr txBox="1"/>
          <p:nvPr/>
        </p:nvSpPr>
        <p:spPr>
          <a:xfrm>
            <a:off x="1654174" y="334962"/>
            <a:ext cx="4367225" cy="166871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Дядюшка Трифон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или бабушка Маланья </a:t>
            </a:r>
            <a:endParaRPr sz="1400" b="0" i="0" u="none" strike="noStrike" cap="none" dirty="0">
              <a:solidFill>
                <a:srgbClr val="000000"/>
              </a:solidFill>
              <a:latin typeface="Arial"/>
              <a:ea typeface="Arial"/>
              <a:cs typeface="Arial"/>
              <a:sym typeface="Arial"/>
            </a:endParaRPr>
          </a:p>
        </p:txBody>
      </p:sp>
      <p:sp>
        <p:nvSpPr>
          <p:cNvPr id="173" name="Google Shape;173;p28"/>
          <p:cNvSpPr txBox="1"/>
          <p:nvPr/>
        </p:nvSpPr>
        <p:spPr>
          <a:xfrm>
            <a:off x="1654175" y="1490662"/>
            <a:ext cx="4568700" cy="100155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 </a:t>
            </a:r>
            <a:r>
              <a:rPr lang="ru-RU" sz="1800" b="0" i="0" u="none" strike="noStrike" cap="none">
                <a:solidFill>
                  <a:srgbClr val="000000"/>
                </a:solidFill>
                <a:latin typeface="Arial"/>
                <a:ea typeface="Arial"/>
                <a:cs typeface="Arial"/>
                <a:sym typeface="Arial"/>
              </a:rPr>
              <a:t>Развивать у детей умение действовать по сигналу, самостоятельному выбору движений, упражнять в построении в круг, ходьбе  со  сменой направления.</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 </a:t>
            </a:r>
            <a:r>
              <a:rPr lang="ru-RU" sz="1800" b="0" i="0" u="none" strike="noStrike" cap="none">
                <a:solidFill>
                  <a:schemeClr val="dk1"/>
                </a:solidFill>
                <a:latin typeface="Arial"/>
                <a:ea typeface="Arial"/>
                <a:cs typeface="Arial"/>
                <a:sym typeface="Arial"/>
              </a:rPr>
              <a:t>Дети встают в круг, берутся за руки. В центре находится ведущий. Играющие ходят по кругу и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C00000"/>
              </a:buClr>
              <a:buSzPts val="1800"/>
              <a:buFont typeface="Arial"/>
              <a:buNone/>
            </a:pPr>
            <a:r>
              <a:rPr lang="ru-RU" sz="1800" b="1" i="0" u="none" strike="noStrike" cap="none">
                <a:solidFill>
                  <a:srgbClr val="C00000"/>
                </a:solidFill>
                <a:latin typeface="Arial"/>
                <a:ea typeface="Arial"/>
                <a:cs typeface="Arial"/>
                <a:sym typeface="Arial"/>
              </a:rPr>
              <a:t>говорят нараспев слова: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У дядюшки Трифона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Было семеро детей,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Семеро сыновей: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Они не пили, не ели,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Друг на друга смотрели.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Разом делали, как я!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r>
              <a:rPr lang="ru-RU" sz="1800" b="0" i="0" u="none" strike="noStrike" cap="none">
                <a:solidFill>
                  <a:schemeClr val="dk1"/>
                </a:solidFill>
                <a:latin typeface="Arial"/>
                <a:ea typeface="Arial"/>
                <a:cs typeface="Arial"/>
                <a:sym typeface="Arial"/>
              </a:rPr>
              <a:t>При последних словах все начинают повторять его жесты. Тот, кто повторил движения лучше всех, становится ведущим.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0" i="0" u="none" strike="noStrike" cap="none">
                <a:solidFill>
                  <a:srgbClr val="008000"/>
                </a:solidFill>
                <a:latin typeface="Arial"/>
                <a:ea typeface="Arial"/>
                <a:cs typeface="Arial"/>
                <a:sym typeface="Arial"/>
              </a:rPr>
              <a:t/>
            </a:r>
            <a:br>
              <a:rPr lang="ru-RU" sz="1800" b="0"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Правила игры : </a:t>
            </a:r>
            <a:r>
              <a:rPr lang="ru-RU" sz="1800" b="0" i="0" u="none" strike="noStrike" cap="none">
                <a:solidFill>
                  <a:schemeClr val="dk1"/>
                </a:solidFill>
                <a:latin typeface="Arial"/>
                <a:ea typeface="Arial"/>
                <a:cs typeface="Arial"/>
                <a:sym typeface="Arial"/>
              </a:rPr>
              <a:t>При повторении игры дети, стоящие в кругу, идут в противоположную сторону.</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9"/>
          <p:cNvSpPr txBox="1"/>
          <p:nvPr/>
        </p:nvSpPr>
        <p:spPr>
          <a:xfrm>
            <a:off x="2373549" y="653262"/>
            <a:ext cx="2217906"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ГУСИ</a:t>
            </a:r>
            <a:endParaRPr sz="1400" b="0" i="0" u="none" strike="noStrike" cap="none" dirty="0">
              <a:solidFill>
                <a:srgbClr val="000000"/>
              </a:solidFill>
              <a:latin typeface="Arial"/>
              <a:ea typeface="Arial"/>
              <a:cs typeface="Arial"/>
              <a:sym typeface="Arial"/>
            </a:endParaRPr>
          </a:p>
        </p:txBody>
      </p:sp>
      <p:sp>
        <p:nvSpPr>
          <p:cNvPr id="179" name="Google Shape;179;p29"/>
          <p:cNvSpPr txBox="1"/>
          <p:nvPr/>
        </p:nvSpPr>
        <p:spPr>
          <a:xfrm>
            <a:off x="1417637" y="1343025"/>
            <a:ext cx="4725900" cy="101727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Цели: </a:t>
            </a:r>
            <a:r>
              <a:rPr lang="ru-RU" sz="1500" b="0" i="0" u="none" strike="noStrike" cap="none">
                <a:solidFill>
                  <a:schemeClr val="dk1"/>
                </a:solidFill>
                <a:latin typeface="Arial"/>
                <a:ea typeface="Arial"/>
                <a:cs typeface="Arial"/>
                <a:sym typeface="Arial"/>
              </a:rPr>
              <a:t>Развивать у детей умение согласовывать движения со словами, двигаться ритмично. Упражнять детей в равновесии, беге.</a:t>
            </a:r>
            <a:endParaRPr sz="15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Описание: </a:t>
            </a:r>
            <a:r>
              <a:rPr lang="ru-RU" sz="1700" b="0" i="0" u="none" strike="noStrike" cap="none">
                <a:solidFill>
                  <a:schemeClr val="dk1"/>
                </a:solidFill>
                <a:latin typeface="Arial"/>
                <a:ea typeface="Arial"/>
                <a:cs typeface="Arial"/>
                <a:sym typeface="Arial"/>
              </a:rPr>
              <a:t>Для игры нужен рисунок на асфальте, где изображаются гусиный дом, извилистая тропинка, пруд. </a:t>
            </a:r>
            <a:br>
              <a:rPr lang="ru-RU" sz="1700" b="0" i="0" u="none" strike="noStrike" cap="none">
                <a:solidFill>
                  <a:schemeClr val="dk1"/>
                </a:solidFill>
                <a:latin typeface="Arial"/>
                <a:ea typeface="Arial"/>
                <a:cs typeface="Arial"/>
                <a:sym typeface="Arial"/>
              </a:rPr>
            </a:br>
            <a:r>
              <a:rPr lang="ru-RU" sz="1700" b="0" i="0" u="none" strike="noStrike" cap="none">
                <a:solidFill>
                  <a:schemeClr val="dk1"/>
                </a:solidFill>
                <a:latin typeface="Arial"/>
                <a:ea typeface="Arial"/>
                <a:cs typeface="Arial"/>
                <a:sym typeface="Arial"/>
              </a:rPr>
              <a:t>Все дети - гуси. Один из них - вожак. Он поведет гусей из дома на пруд.. Гуси идут друг за другом, на цыпочках, поджимают то одну, то другую ногу, машут крыльями, поворачивают голову в разные стороны.. Все повторяют за вожаком: "Га-га-га!" Когда вожак скажет: "И скорей бегом на пруд!", гуси на перегонки бегут к пруду.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Друг за дружкою гуськом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Ходят гуси бережком.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Впереди идёт вожак,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Он шагает важно так -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Га-га-га!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Гуси все за вожаком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Вперевалочку, шажком.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Шаг шагнут, другой шагнут,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Низко головы нагнут.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Га-га-га!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Гуси крыльями взмахнут,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И скорей бегом на пруд!</a:t>
            </a:r>
            <a:r>
              <a:rPr lang="ru-RU" sz="1700" b="0" i="0" u="none" strike="noStrike" cap="none">
                <a:solidFill>
                  <a:srgbClr val="008000"/>
                </a:solidFill>
                <a:latin typeface="Arial"/>
                <a:ea typeface="Arial"/>
                <a:cs typeface="Arial"/>
                <a:sym typeface="Arial"/>
              </a:rPr>
              <a:t/>
            </a:r>
            <a:br>
              <a:rPr lang="ru-RU" sz="1700" b="0" i="0" u="none" strike="noStrike" cap="none">
                <a:solidFill>
                  <a:srgbClr val="008000"/>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Правила игры : </a:t>
            </a:r>
            <a:r>
              <a:rPr lang="ru-RU" sz="1500" b="0" i="0" u="none" strike="noStrike" cap="none">
                <a:solidFill>
                  <a:schemeClr val="dk1"/>
                </a:solidFill>
                <a:latin typeface="Arial"/>
                <a:ea typeface="Arial"/>
                <a:cs typeface="Arial"/>
                <a:sym typeface="Arial"/>
              </a:rPr>
              <a:t>Все движения, которые делает гусь-вожак, повторяют гуси, но при этом никто не должен сойти с тропинки, оступиться. Бежать можно только после слова «пруд».</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0"/>
          <p:cNvSpPr txBox="1"/>
          <p:nvPr/>
        </p:nvSpPr>
        <p:spPr>
          <a:xfrm>
            <a:off x="2139950" y="334962"/>
            <a:ext cx="3309900" cy="1173300"/>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a:solidFill>
                  <a:srgbClr val="008000"/>
                </a:solidFill>
                <a:latin typeface="Arial"/>
                <a:ea typeface="Arial"/>
                <a:cs typeface="Arial"/>
                <a:sym typeface="Arial"/>
              </a:rPr>
              <a:t>МОРОЗ –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a:solidFill>
                  <a:srgbClr val="008000"/>
                </a:solidFill>
                <a:latin typeface="Arial"/>
                <a:ea typeface="Arial"/>
                <a:cs typeface="Arial"/>
                <a:sym typeface="Arial"/>
              </a:rPr>
              <a:t>КРАСНЫЙ НОС</a:t>
            </a:r>
            <a:endParaRPr sz="1400" b="0" i="0" u="none" strike="noStrike" cap="none">
              <a:solidFill>
                <a:srgbClr val="000000"/>
              </a:solidFill>
              <a:latin typeface="Arial"/>
              <a:ea typeface="Arial"/>
              <a:cs typeface="Arial"/>
              <a:sym typeface="Arial"/>
            </a:endParaRPr>
          </a:p>
        </p:txBody>
      </p:sp>
      <p:sp>
        <p:nvSpPr>
          <p:cNvPr id="185" name="Google Shape;185;p30"/>
          <p:cNvSpPr txBox="1"/>
          <p:nvPr/>
        </p:nvSpPr>
        <p:spPr>
          <a:xfrm>
            <a:off x="1417637" y="1781175"/>
            <a:ext cx="4725900" cy="95901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Цели: </a:t>
            </a:r>
            <a:r>
              <a:rPr lang="ru-RU" sz="1700" b="0" i="0" u="none" strike="noStrike" cap="none">
                <a:solidFill>
                  <a:schemeClr val="dk1"/>
                </a:solidFill>
                <a:latin typeface="Arial"/>
                <a:ea typeface="Arial"/>
                <a:cs typeface="Arial"/>
                <a:sym typeface="Arial"/>
              </a:rPr>
              <a:t>Развивать у детей умение выполнять движения по сигналу,  выдержке. Упражнять в ходьбе и беге.</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Описание: </a:t>
            </a:r>
            <a:r>
              <a:rPr lang="ru-RU" sz="1700" b="0" i="0" u="none" strike="noStrike" cap="none">
                <a:solidFill>
                  <a:schemeClr val="dk1"/>
                </a:solidFill>
                <a:latin typeface="Arial"/>
                <a:ea typeface="Arial"/>
                <a:cs typeface="Arial"/>
                <a:sym typeface="Arial"/>
              </a:rPr>
              <a:t>На противоположных сторонах площадки обозначают два дома, в одном из них располагаются играющие. Посередине площадки встает водящий - Мороз-Красный нос.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C00000"/>
              </a:buClr>
              <a:buSzPts val="1700"/>
              <a:buFont typeface="Arial"/>
              <a:buNone/>
            </a:pPr>
            <a:r>
              <a:rPr lang="ru-RU" sz="1700" b="1" i="0" u="none" strike="noStrike" cap="none">
                <a:solidFill>
                  <a:srgbClr val="C00000"/>
                </a:solidFill>
                <a:latin typeface="Arial"/>
                <a:ea typeface="Arial"/>
                <a:cs typeface="Arial"/>
                <a:sym typeface="Arial"/>
              </a:rPr>
              <a:t>Он говорит: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Я Мороз-Красный нос.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Кто из вас решится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В путь-дороженьку пуститься?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C00000"/>
              </a:buClr>
              <a:buSzPts val="1700"/>
              <a:buFont typeface="Arial"/>
              <a:buNone/>
            </a:pPr>
            <a:r>
              <a:rPr lang="ru-RU" sz="1700" b="1" i="0" u="none" strike="noStrike" cap="none">
                <a:solidFill>
                  <a:srgbClr val="C00000"/>
                </a:solidFill>
                <a:latin typeface="Arial"/>
                <a:ea typeface="Arial"/>
                <a:cs typeface="Arial"/>
                <a:sym typeface="Arial"/>
              </a:rPr>
              <a:t>Играющие отвечают: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Не боимся мы угроз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И не страшен нам мороз.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После этого дети перебегают через площадку в другой дом. Мороз догоняет их и старается заморозить (коснуться рукой). Замороженные останавливаются на том месте, где их настиг Мороз, и стоят до окончания перебежки. После нескольких перебежек выбирают другого водящего.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0" i="0" u="none" strike="noStrike" cap="none">
                <a:solidFill>
                  <a:srgbClr val="008000"/>
                </a:solidFill>
                <a:latin typeface="Arial"/>
                <a:ea typeface="Arial"/>
                <a:cs typeface="Arial"/>
                <a:sym typeface="Arial"/>
              </a:rPr>
              <a:t/>
            </a:r>
            <a:br>
              <a:rPr lang="ru-RU" sz="1700" b="0"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Правила игры : </a:t>
            </a:r>
            <a:r>
              <a:rPr lang="ru-RU" sz="1700" b="0" i="0" u="none" strike="noStrike" cap="none">
                <a:solidFill>
                  <a:schemeClr val="dk1"/>
                </a:solidFill>
                <a:latin typeface="Arial"/>
                <a:ea typeface="Arial"/>
                <a:cs typeface="Arial"/>
                <a:sym typeface="Arial"/>
              </a:rPr>
              <a:t>Бежать можно только после слова «мороз». «замороженным» игрокам не сходить с места.</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1"/>
          <p:cNvSpPr txBox="1"/>
          <p:nvPr/>
        </p:nvSpPr>
        <p:spPr>
          <a:xfrm>
            <a:off x="2178996" y="583660"/>
            <a:ext cx="3113579" cy="114549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КУРОЧКА  - </a:t>
            </a:r>
            <a:br>
              <a:rPr lang="ru-RU" sz="3400" b="0" i="0" u="none" strike="noStrike" cap="none" dirty="0">
                <a:solidFill>
                  <a:srgbClr val="008000"/>
                </a:solidFill>
                <a:latin typeface="Arial"/>
                <a:ea typeface="Arial"/>
                <a:cs typeface="Arial"/>
                <a:sym typeface="Arial"/>
              </a:rPr>
            </a:br>
            <a:r>
              <a:rPr lang="ru-RU" sz="3400" b="0" i="0" u="none" strike="noStrike" cap="none" dirty="0">
                <a:solidFill>
                  <a:srgbClr val="008000"/>
                </a:solidFill>
                <a:latin typeface="Arial"/>
                <a:ea typeface="Arial"/>
                <a:cs typeface="Arial"/>
                <a:sym typeface="Arial"/>
              </a:rPr>
              <a:t>ХОХЛАТКА</a:t>
            </a:r>
            <a:endParaRPr sz="1400" b="0" i="0" u="none" strike="noStrike" cap="none" dirty="0">
              <a:solidFill>
                <a:srgbClr val="000000"/>
              </a:solidFill>
              <a:latin typeface="Arial"/>
              <a:ea typeface="Arial"/>
              <a:cs typeface="Arial"/>
              <a:sym typeface="Arial"/>
            </a:endParaRPr>
          </a:p>
        </p:txBody>
      </p:sp>
      <p:sp>
        <p:nvSpPr>
          <p:cNvPr id="191" name="Google Shape;191;p31"/>
          <p:cNvSpPr txBox="1"/>
          <p:nvPr/>
        </p:nvSpPr>
        <p:spPr>
          <a:xfrm>
            <a:off x="1574800" y="1941512"/>
            <a:ext cx="4725900" cy="94473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a:t>
            </a:r>
            <a:r>
              <a:rPr lang="ru-RU" sz="1800" b="0" i="0" u="none" strike="noStrike" cap="none">
                <a:solidFill>
                  <a:schemeClr val="dk1"/>
                </a:solidFill>
                <a:latin typeface="Arial"/>
                <a:ea typeface="Arial"/>
                <a:cs typeface="Arial"/>
                <a:sym typeface="Arial"/>
              </a:rPr>
              <a:t> Развивать у детей умение выполнять движения по сигналу, упражнять в беге в разных направлениях.</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a:t>
            </a:r>
            <a:r>
              <a:rPr lang="ru-RU" sz="1800" b="0" i="0" u="none" strike="noStrike" cap="none">
                <a:solidFill>
                  <a:schemeClr val="dk1"/>
                </a:solidFill>
                <a:latin typeface="Arial"/>
                <a:ea typeface="Arial"/>
                <a:cs typeface="Arial"/>
                <a:sym typeface="Arial"/>
              </a:rPr>
              <a:t> Педагог изображает курицу, дети - цыплят. Один ребёнок сидит на скамейке, вдали от остальных детей. Это кошка дремлет на солнышке. Курица-мама выходит с цыплятами гулять. </a:t>
            </a:r>
            <a:r>
              <a:rPr lang="ru-RU" sz="1800" b="1" i="0" u="none" strike="noStrike" cap="none">
                <a:solidFill>
                  <a:srgbClr val="C00000"/>
                </a:solidFill>
                <a:latin typeface="Arial"/>
                <a:ea typeface="Arial"/>
                <a:cs typeface="Arial"/>
                <a:sym typeface="Arial"/>
              </a:rPr>
              <a:t>«Курица»  говорит:</a:t>
            </a:r>
            <a:r>
              <a:rPr lang="ru-RU" sz="1800" b="0"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Вышла курочка-хохлатка,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С нею жёлтые цыплятки.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Квохчет курочка: "Ко-ко,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Не ходите далеко". </a:t>
            </a:r>
            <a:br>
              <a:rPr lang="ru-RU" sz="1800" b="1" i="0" u="none" strike="noStrike" cap="none">
                <a:solidFill>
                  <a:srgbClr val="008000"/>
                </a:solidFill>
                <a:latin typeface="Arial"/>
                <a:ea typeface="Arial"/>
                <a:cs typeface="Arial"/>
                <a:sym typeface="Arial"/>
              </a:rPr>
            </a:br>
            <a:r>
              <a:rPr lang="ru-RU" sz="1800" b="0" i="0" u="none" strike="noStrike" cap="none">
                <a:solidFill>
                  <a:schemeClr val="dk1"/>
                </a:solidFill>
                <a:latin typeface="Arial"/>
                <a:ea typeface="Arial"/>
                <a:cs typeface="Arial"/>
                <a:sym typeface="Arial"/>
              </a:rPr>
              <a:t>Приближаясь к кошке, он говорит</a:t>
            </a:r>
            <a:r>
              <a:rPr lang="ru-RU" sz="1800" b="0" i="0" u="none" strike="noStrike" cap="none">
                <a:solidFill>
                  <a:srgbClr val="008000"/>
                </a:solidFill>
                <a:latin typeface="Arial"/>
                <a:ea typeface="Arial"/>
                <a:cs typeface="Arial"/>
                <a:sym typeface="Arial"/>
              </a:rPr>
              <a:t>:</a:t>
            </a: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На скамейке у дорожки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Улеглась и дремлет кошка...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Кошка глазки открывает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И цыпляток догоняет. </a:t>
            </a: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r>
              <a:rPr lang="ru-RU" sz="1800" b="0" i="0" u="none" strike="noStrike" cap="none">
                <a:solidFill>
                  <a:schemeClr val="dk1"/>
                </a:solidFill>
                <a:latin typeface="Arial"/>
                <a:ea typeface="Arial"/>
                <a:cs typeface="Arial"/>
                <a:sym typeface="Arial"/>
              </a:rPr>
              <a:t>Кошка открывает глаза, мяукает и бежит за цыплятами, которые вместе с курицей убегают.</a:t>
            </a:r>
            <a:r>
              <a:rPr lang="ru-RU" sz="1800" b="0" i="0" u="none" strike="noStrike" cap="none">
                <a:solidFill>
                  <a:srgbClr val="008000"/>
                </a:solidFill>
                <a:latin typeface="Arial"/>
                <a:ea typeface="Arial"/>
                <a:cs typeface="Arial"/>
                <a:sym typeface="Arial"/>
              </a:rPr>
              <a:t/>
            </a:r>
            <a:br>
              <a:rPr lang="ru-RU" sz="1800" b="0"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Правила игры : </a:t>
            </a:r>
            <a:r>
              <a:rPr lang="ru-RU" sz="1800" b="0" i="0" u="none" strike="noStrike" cap="none">
                <a:solidFill>
                  <a:schemeClr val="dk1"/>
                </a:solidFill>
                <a:latin typeface="Arial"/>
                <a:ea typeface="Arial"/>
                <a:cs typeface="Arial"/>
                <a:sym typeface="Arial"/>
              </a:rPr>
              <a:t>Бежать можно только после слова «догоняет».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a:spLocks noGrp="1"/>
          </p:cNvSpPr>
          <p:nvPr>
            <p:ph type="title" idx="4294967295"/>
          </p:nvPr>
        </p:nvSpPr>
        <p:spPr>
          <a:xfrm>
            <a:off x="1225550" y="354012"/>
            <a:ext cx="5321400" cy="8454900"/>
          </a:xfrm>
          <a:prstGeom prst="rect">
            <a:avLst/>
          </a:prstGeom>
          <a:noFill/>
          <a:ln>
            <a:noFill/>
          </a:ln>
        </p:spPr>
        <p:txBody>
          <a:bodyPr spcFirstLastPara="1" wrap="square" lIns="98125" tIns="49050" rIns="98125" bIns="49050" numCol="2" anchor="t" anchorCtr="0">
            <a:noAutofit/>
          </a:bodyPr>
          <a:lstStyle/>
          <a:p>
            <a:pPr marL="0" marR="0" lvl="0" indent="0" algn="l" rtl="0">
              <a:lnSpc>
                <a:spcPct val="100000"/>
              </a:lnSpc>
              <a:spcBef>
                <a:spcPts val="0"/>
              </a:spcBef>
              <a:spcAft>
                <a:spcPts val="0"/>
              </a:spcAft>
              <a:buClr>
                <a:srgbClr val="008000"/>
              </a:buClr>
              <a:buSzPts val="1700"/>
              <a:buFont typeface="Calibri"/>
              <a:buNone/>
            </a:pPr>
            <a:r>
              <a:rPr lang="ru-RU" sz="1700" b="1" i="0" u="none" strike="noStrike" cap="none">
                <a:solidFill>
                  <a:srgbClr val="008000"/>
                </a:solidFill>
                <a:latin typeface="Calibri"/>
                <a:ea typeface="Calibri"/>
                <a:cs typeface="Calibri"/>
                <a:sym typeface="Calibri"/>
              </a:rPr>
              <a:t/>
            </a:r>
            <a:br>
              <a:rPr lang="ru-RU" sz="1700" b="1" i="0" u="none" strike="noStrike" cap="none">
                <a:solidFill>
                  <a:srgbClr val="008000"/>
                </a:solidFill>
                <a:latin typeface="Calibri"/>
                <a:ea typeface="Calibri"/>
                <a:cs typeface="Calibri"/>
                <a:sym typeface="Calibri"/>
              </a:rPr>
            </a:br>
            <a:r>
              <a:rPr lang="ru-RU" sz="1300" b="1" i="0" u="none" strike="noStrike" cap="none">
                <a:solidFill>
                  <a:srgbClr val="008000"/>
                </a:solidFill>
                <a:latin typeface="Times New Roman"/>
                <a:ea typeface="Times New Roman"/>
                <a:cs typeface="Times New Roman"/>
                <a:sym typeface="Times New Roman"/>
              </a:rPr>
              <a:t>1. МОЛЧАНКА</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2. ГОРЕЛКИ С ПЛАТОЧКОМ</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3. КОРШУН</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4. ЦЕПИ КОВАНЫЕ</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5.ХРОМАЯ ЛИСА</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6.ВАРЁНАЯ РЕПКА</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7. ЖМУРКИ</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8. МЕДВЕДЬ</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9. ПАУЧОК</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10. ЯСТРЕБ</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11. МАТУШКА ВЕСНА</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12. БУБЕНЦЫ</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13. ЛЯГУШКИ НА БОЛОТЕ</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14. ДЯДЮШКА ТРИФОН ИЛИ БАБУШКА МАЛАНЬЯ </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15. ГУСИ</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16. МОРОЗ – КРАСНЫЙ НОС</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17. КУРОЧКА  - ХОХЛАТКА</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18. ЛОШАДКИ</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19. КАПУСТА</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20. БАБКА-ЁЖКА</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21. САЛКИ (НА ОДНОЙ НОГЕ)</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22. СКАКАЛКА</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23. ПИРОГ</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24. РУЧЕЁК</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25. У МЕДВЕДЯ ВО БОРУ</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26. В НОГУ</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27. ГУСИ</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28. КРУЖЕВА</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29. КУМУШКИ (УГОЛКИ)</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30. ХЛОП!  ХЛОП!  УБЕГАЙ!</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31. ДЕДУШКА РОЖОК</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32. ЗОЛОТЫЕ ВОРОТА</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33. МАЛЕЧИНА-КАЛЕЧИНА</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34. ЧЕЛНОК </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35.ЛЕТИТ- НЕ  ЛЕТИТ</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36. ВЫБЕЙ МЯЧ  ИЗ КРУГА</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37. ГОНКА МЯЧЕЙ</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38. ВОРОН</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39. РАСТЕРЯХИ</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40. ГОРШКИ</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
            </a:r>
            <a:br>
              <a:rPr lang="ru-RU" sz="1300" b="1" i="0" u="none" strike="noStrike" cap="none">
                <a:solidFill>
                  <a:srgbClr val="008000"/>
                </a:solidFill>
                <a:latin typeface="Times New Roman"/>
                <a:ea typeface="Times New Roman"/>
                <a:cs typeface="Times New Roman"/>
                <a:sym typeface="Times New Roman"/>
              </a:rPr>
            </a:br>
            <a:r>
              <a:rPr lang="ru-RU" sz="1100" b="1" i="0" u="none" strike="noStrike" cap="none">
                <a:solidFill>
                  <a:srgbClr val="008000"/>
                </a:solidFill>
                <a:latin typeface="Arial"/>
                <a:ea typeface="Arial"/>
                <a:cs typeface="Arial"/>
                <a:sym typeface="Arial"/>
              </a:rPr>
              <a:t/>
            </a:r>
            <a:br>
              <a:rPr lang="ru-RU" sz="1100" b="1" i="0" u="none" strike="noStrike" cap="none">
                <a:solidFill>
                  <a:srgbClr val="008000"/>
                </a:solidFill>
                <a:latin typeface="Arial"/>
                <a:ea typeface="Arial"/>
                <a:cs typeface="Arial"/>
                <a:sym typeface="Arial"/>
              </a:rPr>
            </a:br>
            <a:r>
              <a:rPr lang="ru-RU" sz="1100" b="1" i="0" u="none" strike="noStrike" cap="none">
                <a:solidFill>
                  <a:srgbClr val="008000"/>
                </a:solidFill>
                <a:latin typeface="Arial"/>
                <a:ea typeface="Arial"/>
                <a:cs typeface="Arial"/>
                <a:sym typeface="Arial"/>
              </a:rPr>
              <a:t/>
            </a:r>
            <a:br>
              <a:rPr lang="ru-RU" sz="1100" b="1" i="0" u="none" strike="noStrike" cap="none">
                <a:solidFill>
                  <a:srgbClr val="008000"/>
                </a:solidFill>
                <a:latin typeface="Arial"/>
                <a:ea typeface="Arial"/>
                <a:cs typeface="Arial"/>
                <a:sym typeface="Arial"/>
              </a:rPr>
            </a:br>
            <a:r>
              <a:rPr lang="ru-RU" sz="1300" b="1" i="0" u="none" strike="noStrike" cap="none">
                <a:solidFill>
                  <a:srgbClr val="008000"/>
                </a:solidFill>
                <a:latin typeface="Times New Roman"/>
                <a:ea typeface="Times New Roman"/>
                <a:cs typeface="Times New Roman"/>
                <a:sym typeface="Times New Roman"/>
              </a:rPr>
              <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
            </a:r>
            <a:br>
              <a:rPr lang="ru-RU" sz="1300" b="1" i="0" u="none" strike="noStrike" cap="none">
                <a:solidFill>
                  <a:srgbClr val="008000"/>
                </a:solidFill>
                <a:latin typeface="Times New Roman"/>
                <a:ea typeface="Times New Roman"/>
                <a:cs typeface="Times New Roman"/>
                <a:sym typeface="Times New Roman"/>
              </a:rPr>
            </a:br>
            <a:r>
              <a:rPr lang="ru-RU" sz="1300" b="1" i="0" u="none" strike="noStrike" cap="none">
                <a:solidFill>
                  <a:srgbClr val="008000"/>
                </a:solidFill>
                <a:latin typeface="Times New Roman"/>
                <a:ea typeface="Times New Roman"/>
                <a:cs typeface="Times New Roman"/>
                <a:sym typeface="Times New Roman"/>
              </a:rPr>
              <a:t/>
            </a:r>
            <a:br>
              <a:rPr lang="ru-RU" sz="1300" b="1" i="0" u="none" strike="noStrike" cap="none">
                <a:solidFill>
                  <a:srgbClr val="008000"/>
                </a:solidFill>
                <a:latin typeface="Times New Roman"/>
                <a:ea typeface="Times New Roman"/>
                <a:cs typeface="Times New Roman"/>
                <a:sym typeface="Times New Roman"/>
              </a:rPr>
            </a:br>
            <a:r>
              <a:rPr lang="ru-RU" sz="1500" b="1" i="0" u="none" strike="noStrike" cap="none">
                <a:solidFill>
                  <a:srgbClr val="008000"/>
                </a:solidFill>
                <a:latin typeface="Arial"/>
                <a:ea typeface="Arial"/>
                <a:cs typeface="Arial"/>
                <a:sym typeface="Arial"/>
              </a:rPr>
              <a:t/>
            </a:r>
            <a:br>
              <a:rPr lang="ru-RU" sz="1500" b="1" i="0" u="none" strike="noStrike" cap="none">
                <a:solidFill>
                  <a:srgbClr val="008000"/>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
            </a:r>
            <a:br>
              <a:rPr lang="ru-RU" sz="1500" b="1" i="0" u="none" strike="noStrike" cap="none">
                <a:solidFill>
                  <a:srgbClr val="008000"/>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
            </a:r>
            <a:br>
              <a:rPr lang="ru-RU" sz="1500" b="1" i="0" u="none" strike="noStrike" cap="none">
                <a:solidFill>
                  <a:srgbClr val="008000"/>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
            </a:r>
            <a:br>
              <a:rPr lang="ru-RU" sz="1500" b="1" i="0" u="none" strike="noStrike" cap="none">
                <a:solidFill>
                  <a:srgbClr val="008000"/>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
            </a:r>
            <a:br>
              <a:rPr lang="ru-RU" sz="1500" b="1" i="0" u="none" strike="noStrike" cap="none">
                <a:solidFill>
                  <a:srgbClr val="008000"/>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
            </a:r>
            <a:br>
              <a:rPr lang="ru-RU" sz="1500" b="1" i="0" u="none" strike="noStrike" cap="none">
                <a:solidFill>
                  <a:srgbClr val="008000"/>
                </a:solidFill>
                <a:latin typeface="Arial"/>
                <a:ea typeface="Arial"/>
                <a:cs typeface="Arial"/>
                <a:sym typeface="Arial"/>
              </a:rPr>
            </a:br>
            <a:endParaRPr sz="1500" b="1" i="0" u="none" strike="noStrike" cap="none">
              <a:solidFill>
                <a:srgbClr val="0C0C0C"/>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2"/>
          <p:cNvSpPr txBox="1"/>
          <p:nvPr/>
        </p:nvSpPr>
        <p:spPr>
          <a:xfrm>
            <a:off x="2237362" y="653262"/>
            <a:ext cx="2831625"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ЛОШАДКИ</a:t>
            </a:r>
            <a:endParaRPr sz="1400" b="0" i="0" u="none" strike="noStrike" cap="none" dirty="0">
              <a:solidFill>
                <a:srgbClr val="000000"/>
              </a:solidFill>
              <a:latin typeface="Arial"/>
              <a:ea typeface="Arial"/>
              <a:cs typeface="Arial"/>
              <a:sym typeface="Arial"/>
            </a:endParaRPr>
          </a:p>
        </p:txBody>
      </p:sp>
      <p:sp>
        <p:nvSpPr>
          <p:cNvPr id="197" name="Google Shape;197;p32"/>
          <p:cNvSpPr txBox="1"/>
          <p:nvPr/>
        </p:nvSpPr>
        <p:spPr>
          <a:xfrm>
            <a:off x="1338262" y="1760537"/>
            <a:ext cx="4884600" cy="94473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a:t>
            </a:r>
            <a:r>
              <a:rPr lang="ru-RU" sz="1800" b="0" i="0" u="none" strike="noStrike" cap="none">
                <a:solidFill>
                  <a:schemeClr val="dk1"/>
                </a:solidFill>
                <a:latin typeface="Arial"/>
                <a:ea typeface="Arial"/>
                <a:cs typeface="Arial"/>
                <a:sym typeface="Arial"/>
              </a:rPr>
              <a:t> Развивать у детей умение выполнять движения по сигналу, упражнять в беге с высоким подниманием коленей, ходьбе, умению играть в коллективе.</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a:t>
            </a:r>
            <a:r>
              <a:rPr lang="ru-RU" sz="1800" b="0" i="0" u="none" strike="noStrike" cap="none">
                <a:solidFill>
                  <a:schemeClr val="dk1"/>
                </a:solidFill>
                <a:latin typeface="Arial"/>
                <a:ea typeface="Arial"/>
                <a:cs typeface="Arial"/>
                <a:sym typeface="Arial"/>
              </a:rPr>
              <a:t> Играющие разбегаются по всей площадке и на сигнал педагога "Лошадки" бегут, высоко поднимая колени. На сигнал "Кучер" - обычная ходьба. Ходьба и бег чередуются. Воспитатель может повторить один и тот же сигнал подряд.</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rgbClr val="C00000"/>
              </a:buClr>
              <a:buSzPts val="1800"/>
              <a:buFont typeface="Arial"/>
              <a:buNone/>
            </a:pPr>
            <a:r>
              <a:rPr lang="ru-RU" sz="1800" b="1" i="0" u="none" strike="noStrike" cap="none">
                <a:solidFill>
                  <a:srgbClr val="C00000"/>
                </a:solidFill>
                <a:latin typeface="Arial"/>
                <a:ea typeface="Arial"/>
                <a:cs typeface="Arial"/>
                <a:sym typeface="Arial"/>
              </a:rPr>
              <a:t>Художественное слово:</a:t>
            </a:r>
            <a:endParaRPr sz="18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Гоп-гоп! Ну, скачи в галоп!</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Ты лети, конь, скоро-скоро</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Через реки, через горы!</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Все-таки в галоп - гоп-гоп!</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Трух-трух! Рысью, милый друг!</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Ведь сдержать-то станет силы,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Рысью-рысью, конь мой милый!</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Трух-трух! Не споткнись, мой друг!</a:t>
            </a:r>
            <a:br>
              <a:rPr lang="ru-RU" sz="1800" b="1" i="0" u="none" strike="noStrike" cap="none">
                <a:solidFill>
                  <a:srgbClr val="008000"/>
                </a:solidFill>
                <a:latin typeface="Arial"/>
                <a:ea typeface="Arial"/>
                <a:cs typeface="Arial"/>
                <a:sym typeface="Arial"/>
              </a:rPr>
            </a:br>
            <a:r>
              <a:rPr lang="ru-RU" sz="1800" b="0" i="0" u="none" strike="noStrike" cap="none">
                <a:solidFill>
                  <a:schemeClr val="dk1"/>
                </a:solidFill>
                <a:latin typeface="Arial"/>
                <a:ea typeface="Arial"/>
                <a:cs typeface="Arial"/>
                <a:sym typeface="Arial"/>
              </a:rPr>
              <a:t>(1864г. Л.Н. Модзалевский) </a:t>
            </a:r>
            <a:r>
              <a:rPr lang="ru-RU" sz="1800" b="0" i="0" u="none" strike="noStrike" cap="none">
                <a:solidFill>
                  <a:srgbClr val="008000"/>
                </a:solidFill>
                <a:latin typeface="Arial"/>
                <a:ea typeface="Arial"/>
                <a:cs typeface="Arial"/>
                <a:sym typeface="Arial"/>
              </a:rPr>
              <a:t/>
            </a:r>
            <a:br>
              <a:rPr lang="ru-RU" sz="1800" b="0"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Правила игры : </a:t>
            </a:r>
            <a:r>
              <a:rPr lang="ru-RU" sz="1800" b="0" i="0" u="none" strike="noStrike" cap="none">
                <a:solidFill>
                  <a:schemeClr val="dk1"/>
                </a:solidFill>
                <a:latin typeface="Arial"/>
                <a:ea typeface="Arial"/>
                <a:cs typeface="Arial"/>
                <a:sym typeface="Arial"/>
              </a:rPr>
              <a:t>Бежать можно только после слова «догоняет».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3"/>
          <p:cNvSpPr txBox="1"/>
          <p:nvPr/>
        </p:nvSpPr>
        <p:spPr>
          <a:xfrm>
            <a:off x="2548647" y="736562"/>
            <a:ext cx="2447228"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КАПУСТА</a:t>
            </a:r>
            <a:endParaRPr sz="1400" b="0" i="0" u="none" strike="noStrike" cap="none" dirty="0">
              <a:solidFill>
                <a:srgbClr val="000000"/>
              </a:solidFill>
              <a:latin typeface="Arial"/>
              <a:ea typeface="Arial"/>
              <a:cs typeface="Arial"/>
              <a:sym typeface="Arial"/>
            </a:endParaRPr>
          </a:p>
        </p:txBody>
      </p:sp>
      <p:sp>
        <p:nvSpPr>
          <p:cNvPr id="203" name="Google Shape;203;p33"/>
          <p:cNvSpPr txBox="1"/>
          <p:nvPr/>
        </p:nvSpPr>
        <p:spPr>
          <a:xfrm>
            <a:off x="1338262" y="1809750"/>
            <a:ext cx="4884600" cy="93219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Цели:</a:t>
            </a:r>
            <a:r>
              <a:rPr lang="ru-RU" sz="1700" b="0" i="0" u="none" strike="noStrike" cap="none">
                <a:solidFill>
                  <a:schemeClr val="dk1"/>
                </a:solidFill>
                <a:latin typeface="Arial"/>
                <a:ea typeface="Arial"/>
                <a:cs typeface="Arial"/>
                <a:sym typeface="Arial"/>
              </a:rPr>
              <a:t> Развивать у детей умение выполнять движения по сигналу, умение согласовывать движения со словами. упражнять в беге, умению играть в коллективе.</a:t>
            </a:r>
            <a:endParaRPr sz="17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Описание:</a:t>
            </a:r>
            <a:r>
              <a:rPr lang="ru-RU" sz="1700" b="0" i="0" u="none" strike="noStrike" cap="none">
                <a:solidFill>
                  <a:schemeClr val="dk1"/>
                </a:solidFill>
                <a:latin typeface="Arial"/>
                <a:ea typeface="Arial"/>
                <a:cs typeface="Arial"/>
                <a:sym typeface="Arial"/>
              </a:rPr>
              <a:t> Рисуется круг – «огород». На середину круга складываются шапки, пояса, платки и прочее. Это – «капуста». Все участники игры стоят за кругом, а один из них выбирается хозяином. Он садится рядом с «капустой». </a:t>
            </a:r>
            <a:r>
              <a:rPr lang="ru-RU" sz="1700" b="1" i="0" u="none" strike="noStrike" cap="none">
                <a:solidFill>
                  <a:srgbClr val="C00000"/>
                </a:solidFill>
                <a:latin typeface="Arial"/>
                <a:ea typeface="Arial"/>
                <a:cs typeface="Arial"/>
                <a:sym typeface="Arial"/>
              </a:rPr>
              <a:t>«Хозяин» изображает движениями то, о чем поет</a:t>
            </a:r>
            <a:r>
              <a:rPr lang="ru-RU" sz="1700" b="0" i="0" u="none" strike="noStrike" cap="none">
                <a:solidFill>
                  <a:schemeClr val="dk1"/>
                </a:solidFill>
                <a:latin typeface="Arial"/>
                <a:ea typeface="Arial"/>
                <a:cs typeface="Arial"/>
                <a:sym typeface="Arial"/>
              </a:rPr>
              <a:t>:</a:t>
            </a:r>
            <a:br>
              <a:rPr lang="ru-RU" sz="1700" b="0" i="0" u="none" strike="noStrike" cap="none">
                <a:solidFill>
                  <a:schemeClr val="dk1"/>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Я на камушке сижу,</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Мелки колышки тешу.</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Мелки колышки тешу,</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Огород свой горожу,</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Чтоб капусту не украли,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В огород не прибежали</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Волк и лисица, бобер и курица,</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Заяц усатый, медведь косолапый</a:t>
            </a:r>
            <a:r>
              <a:rPr lang="ru-RU" sz="1700" b="0" i="0" u="none" strike="noStrike" cap="none">
                <a:solidFill>
                  <a:schemeClr val="dk1"/>
                </a:solidFill>
                <a:latin typeface="Arial"/>
                <a:ea typeface="Arial"/>
                <a:cs typeface="Arial"/>
                <a:sym typeface="Arial"/>
              </a:rPr>
              <a:t>.</a:t>
            </a:r>
            <a:br>
              <a:rPr lang="ru-RU" sz="1700" b="0" i="0" u="none" strike="noStrike" cap="none">
                <a:solidFill>
                  <a:schemeClr val="dk1"/>
                </a:solidFill>
                <a:latin typeface="Arial"/>
                <a:ea typeface="Arial"/>
                <a:cs typeface="Arial"/>
                <a:sym typeface="Arial"/>
              </a:rPr>
            </a:br>
            <a:r>
              <a:rPr lang="ru-RU" sz="1700" b="0" i="0" u="none" strike="noStrike" cap="none">
                <a:solidFill>
                  <a:schemeClr val="dk1"/>
                </a:solidFill>
                <a:latin typeface="Arial"/>
                <a:ea typeface="Arial"/>
                <a:cs typeface="Arial"/>
                <a:sym typeface="Arial"/>
              </a:rPr>
              <a:t>Играющие стараются быстро забежать в «огород», схватить «капусту» и убежать. Кого «хозяин» поймает, тот выбывает из игры. Участник, который больше всех унесет «капусты», объявляется победителем.</a:t>
            </a:r>
            <a:endParaRPr sz="1700" b="0"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Правила игры : </a:t>
            </a:r>
            <a:r>
              <a:rPr lang="ru-RU" sz="1700" b="0" i="0" u="none" strike="noStrike" cap="none">
                <a:solidFill>
                  <a:schemeClr val="dk1"/>
                </a:solidFill>
                <a:latin typeface="Arial"/>
                <a:ea typeface="Arial"/>
                <a:cs typeface="Arial"/>
                <a:sym typeface="Arial"/>
              </a:rPr>
              <a:t>Бежать можно только         после слов «медведь косолапый».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4"/>
          <p:cNvSpPr txBox="1"/>
          <p:nvPr/>
        </p:nvSpPr>
        <p:spPr>
          <a:xfrm>
            <a:off x="2276272" y="736562"/>
            <a:ext cx="3187989"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БАБКА-ЁЖКА</a:t>
            </a:r>
            <a:endParaRPr sz="1400" b="0" i="0" u="none" strike="noStrike" cap="none" dirty="0">
              <a:solidFill>
                <a:srgbClr val="000000"/>
              </a:solidFill>
              <a:latin typeface="Arial"/>
              <a:ea typeface="Arial"/>
              <a:cs typeface="Arial"/>
              <a:sym typeface="Arial"/>
            </a:endParaRPr>
          </a:p>
        </p:txBody>
      </p:sp>
      <p:sp>
        <p:nvSpPr>
          <p:cNvPr id="209" name="Google Shape;209;p34"/>
          <p:cNvSpPr txBox="1"/>
          <p:nvPr/>
        </p:nvSpPr>
        <p:spPr>
          <a:xfrm>
            <a:off x="1417637" y="1447800"/>
            <a:ext cx="4883100" cy="95886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Задачи:</a:t>
            </a:r>
            <a:r>
              <a:rPr lang="ru-RU" sz="1700" b="0" i="0" u="none" strike="noStrike" cap="none">
                <a:solidFill>
                  <a:schemeClr val="dk1"/>
                </a:solidFill>
                <a:latin typeface="Arial"/>
                <a:ea typeface="Arial"/>
                <a:cs typeface="Arial"/>
                <a:sym typeface="Arial"/>
              </a:rPr>
              <a:t> Развивать у детей умение выполнять движения по сигналу, упражнять в беге с увертыванием, прыжках на одной ноге, умению играть в коллективе.</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Описание: </a:t>
            </a:r>
            <a:r>
              <a:rPr lang="ru-RU" sz="1700" b="0" i="0" u="none" strike="noStrike" cap="none">
                <a:solidFill>
                  <a:schemeClr val="dk1"/>
                </a:solidFill>
                <a:latin typeface="Arial"/>
                <a:ea typeface="Arial"/>
                <a:cs typeface="Arial"/>
                <a:sym typeface="Arial"/>
              </a:rPr>
              <a:t>Дети образуют круг. В середину круга встает водящий — Бабка Ежка, в руках у нее «помело». Вокруг неё дети водят хоровод и поют:</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 </a:t>
            </a:r>
            <a:br>
              <a:rPr lang="ru-RU" sz="1700" b="0" i="0" u="none" strike="noStrike" cap="none">
                <a:solidFill>
                  <a:schemeClr val="dk1"/>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Бабка Ежка  - Костяная Ножка</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С печки упала, Ногу сломала,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А потом и говорит:</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 У меня нога болит.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700"/>
              <a:buFont typeface="Arial"/>
              <a:buNone/>
            </a:pPr>
            <a:endParaRPr sz="1700" b="1" i="0" u="none" strike="noStrike" cap="none">
              <a:solidFill>
                <a:srgbClr val="008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700"/>
              <a:buFont typeface="Arial"/>
              <a:buNone/>
            </a:pPr>
            <a:endParaRPr sz="17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После слов «у меня нога болит» Бабка Ежка скачет на одной ноге и старается кого-нибудь коснуться «помелом». Все разбегаются. К кому прикоснется — тот «заколдован» и замирает.</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700"/>
              <a:buFont typeface="Arial"/>
              <a:buNone/>
            </a:pPr>
            <a:endParaRPr sz="1700" b="0"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Правила игры : «</a:t>
            </a:r>
            <a:r>
              <a:rPr lang="ru-RU" sz="1700" b="0" i="0" u="none" strike="noStrike" cap="none">
                <a:solidFill>
                  <a:schemeClr val="dk1"/>
                </a:solidFill>
                <a:latin typeface="Arial"/>
                <a:ea typeface="Arial"/>
                <a:cs typeface="Arial"/>
                <a:sym typeface="Arial"/>
              </a:rPr>
              <a:t>Заколдованный» стоит на месте. Выбирается другой водящий, когда «заколдованных»  станет много.</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Вариант: пойманный становится бабкой Ёжкой.</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5"/>
          <p:cNvSpPr txBox="1"/>
          <p:nvPr/>
        </p:nvSpPr>
        <p:spPr>
          <a:xfrm>
            <a:off x="2062264" y="680935"/>
            <a:ext cx="3440123" cy="114549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САЛКИ</a:t>
            </a:r>
            <a:br>
              <a:rPr lang="ru-RU" sz="3400" b="0" i="0" u="none" strike="noStrike" cap="none" dirty="0">
                <a:solidFill>
                  <a:srgbClr val="008000"/>
                </a:solidFill>
                <a:latin typeface="Arial"/>
                <a:ea typeface="Arial"/>
                <a:cs typeface="Arial"/>
                <a:sym typeface="Arial"/>
              </a:rPr>
            </a:br>
            <a:r>
              <a:rPr lang="ru-RU" sz="3400" b="0" i="0" u="none" strike="noStrike" cap="none" dirty="0">
                <a:solidFill>
                  <a:srgbClr val="008000"/>
                </a:solidFill>
                <a:latin typeface="Arial"/>
                <a:ea typeface="Arial"/>
                <a:cs typeface="Arial"/>
                <a:sym typeface="Arial"/>
              </a:rPr>
              <a:t>(на одной ноге)</a:t>
            </a:r>
            <a:endParaRPr sz="1400" b="0" i="0" u="none" strike="noStrike" cap="none" dirty="0">
              <a:solidFill>
                <a:srgbClr val="000000"/>
              </a:solidFill>
              <a:latin typeface="Arial"/>
              <a:ea typeface="Arial"/>
              <a:cs typeface="Arial"/>
              <a:sym typeface="Arial"/>
            </a:endParaRPr>
          </a:p>
        </p:txBody>
      </p:sp>
      <p:sp>
        <p:nvSpPr>
          <p:cNvPr id="215" name="Google Shape;215;p35"/>
          <p:cNvSpPr txBox="1"/>
          <p:nvPr/>
        </p:nvSpPr>
        <p:spPr>
          <a:xfrm>
            <a:off x="1417637" y="2117725"/>
            <a:ext cx="4883100" cy="100776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Цели:</a:t>
            </a:r>
            <a:r>
              <a:rPr lang="ru-RU" sz="1700" b="0" i="0" u="none" strike="noStrike" cap="none">
                <a:solidFill>
                  <a:schemeClr val="dk1"/>
                </a:solidFill>
                <a:latin typeface="Arial"/>
                <a:ea typeface="Arial"/>
                <a:cs typeface="Arial"/>
                <a:sym typeface="Arial"/>
              </a:rPr>
              <a:t> Развивать у детей умение выполнять движения по сигналу, упражнять в прыжках на одной ноге, с продвижением, умению играть в коллективе.</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 </a:t>
            </a:r>
            <a:r>
              <a:rPr lang="ru-RU" sz="1800" b="0" i="0" u="none" strike="noStrike" cap="none">
                <a:solidFill>
                  <a:schemeClr val="dk1"/>
                </a:solidFill>
                <a:latin typeface="Arial"/>
                <a:ea typeface="Arial"/>
                <a:cs typeface="Arial"/>
                <a:sym typeface="Arial"/>
              </a:rPr>
              <a:t>Дети расходятся по площадке, останавливаются и закрывают глаза. Руки у всех за спиной. Водящий незаметно для других кладет одному из них в руку какой-нибудь предмет. </a:t>
            </a:r>
            <a:r>
              <a:rPr lang="ru-RU" sz="1800" b="0" i="0" u="none" strike="noStrike" cap="none">
                <a:solidFill>
                  <a:srgbClr val="C00000"/>
                </a:solidFill>
                <a:latin typeface="Arial"/>
                <a:ea typeface="Arial"/>
                <a:cs typeface="Arial"/>
                <a:sym typeface="Arial"/>
              </a:rPr>
              <a:t>На слова </a:t>
            </a:r>
            <a:r>
              <a:rPr lang="ru-RU" sz="1800" b="0" i="0" u="none" strike="noStrike" cap="none">
                <a:solidFill>
                  <a:schemeClr val="dk1"/>
                </a:solidFill>
                <a:latin typeface="Arial"/>
                <a:ea typeface="Arial"/>
                <a:cs typeface="Arial"/>
                <a:sym typeface="Arial"/>
              </a:rPr>
              <a:t>«</a:t>
            </a:r>
            <a:r>
              <a:rPr lang="ru-RU" sz="1800" b="1" i="0" u="none" strike="noStrike" cap="none">
                <a:solidFill>
                  <a:srgbClr val="008000"/>
                </a:solidFill>
                <a:latin typeface="Arial"/>
                <a:ea typeface="Arial"/>
                <a:cs typeface="Arial"/>
                <a:sym typeface="Arial"/>
              </a:rPr>
              <a:t>Раз, два, три, смотри!» </a:t>
            </a:r>
            <a:r>
              <a:rPr lang="ru-RU" sz="1800" b="0" i="0" u="none" strike="noStrike" cap="none">
                <a:solidFill>
                  <a:schemeClr val="dk1"/>
                </a:solidFill>
                <a:latin typeface="Arial"/>
                <a:ea typeface="Arial"/>
                <a:cs typeface="Arial"/>
                <a:sym typeface="Arial"/>
              </a:rPr>
              <a:t>дети открывают глаза. Тот, которому достался предмет, поднимает руки вверх и </a:t>
            </a:r>
            <a:r>
              <a:rPr lang="ru-RU" sz="1800" b="0" i="0" u="none" strike="noStrike" cap="none">
                <a:solidFill>
                  <a:srgbClr val="C00000"/>
                </a:solidFill>
                <a:latin typeface="Arial"/>
                <a:ea typeface="Arial"/>
                <a:cs typeface="Arial"/>
                <a:sym typeface="Arial"/>
              </a:rPr>
              <a:t>говорит</a:t>
            </a:r>
            <a:r>
              <a:rPr lang="ru-RU" sz="1800" b="0" i="0" u="none" strike="noStrike" cap="none">
                <a:solidFill>
                  <a:schemeClr val="dk1"/>
                </a:solidFill>
                <a:latin typeface="Arial"/>
                <a:ea typeface="Arial"/>
                <a:cs typeface="Arial"/>
                <a:sym typeface="Arial"/>
              </a:rPr>
              <a:t> «</a:t>
            </a:r>
            <a:r>
              <a:rPr lang="ru-RU" sz="1800" b="1" i="0" u="none" strike="noStrike" cap="none">
                <a:solidFill>
                  <a:srgbClr val="008000"/>
                </a:solidFill>
                <a:latin typeface="Arial"/>
                <a:ea typeface="Arial"/>
                <a:cs typeface="Arial"/>
                <a:sym typeface="Arial"/>
              </a:rPr>
              <a:t>Я — салка». </a:t>
            </a:r>
            <a:r>
              <a:rPr lang="ru-RU" sz="1800" b="0" i="0" u="none" strike="noStrike" cap="none">
                <a:solidFill>
                  <a:schemeClr val="dk1"/>
                </a:solidFill>
                <a:latin typeface="Arial"/>
                <a:ea typeface="Arial"/>
                <a:cs typeface="Arial"/>
                <a:sym typeface="Arial"/>
              </a:rPr>
              <a:t>Участники игры, прыгая на одной ноге, убегают от салки. Тот, кого он коснулся рукой, идет водить. Он берет предмет, поднимает его вверх, быстро </a:t>
            </a:r>
            <a:r>
              <a:rPr lang="ru-RU" sz="1800" b="0" i="0" u="none" strike="noStrike" cap="none">
                <a:solidFill>
                  <a:srgbClr val="C00000"/>
                </a:solidFill>
                <a:latin typeface="Arial"/>
                <a:ea typeface="Arial"/>
                <a:cs typeface="Arial"/>
                <a:sym typeface="Arial"/>
              </a:rPr>
              <a:t>говорит слова</a:t>
            </a:r>
            <a:r>
              <a:rPr lang="ru-RU" sz="1800" b="0" i="0" u="none" strike="noStrike" cap="none">
                <a:solidFill>
                  <a:schemeClr val="dk1"/>
                </a:solidFill>
                <a:latin typeface="Arial"/>
                <a:ea typeface="Arial"/>
                <a:cs typeface="Arial"/>
                <a:sym typeface="Arial"/>
              </a:rPr>
              <a:t>: </a:t>
            </a:r>
            <a:r>
              <a:rPr lang="ru-RU" sz="1800" b="1" i="0" u="none" strike="noStrike" cap="none">
                <a:solidFill>
                  <a:srgbClr val="008000"/>
                </a:solidFill>
                <a:latin typeface="Arial"/>
                <a:ea typeface="Arial"/>
                <a:cs typeface="Arial"/>
                <a:sym typeface="Arial"/>
              </a:rPr>
              <a:t>«Я — салка!»</a:t>
            </a:r>
            <a:r>
              <a:rPr lang="ru-RU" sz="1800" b="0" i="0" u="none" strike="noStrike" cap="none">
                <a:solidFill>
                  <a:schemeClr val="dk1"/>
                </a:solidFill>
                <a:latin typeface="Arial"/>
                <a:ea typeface="Arial"/>
                <a:cs typeface="Arial"/>
                <a:sym typeface="Arial"/>
              </a:rPr>
              <a:t> </a:t>
            </a:r>
            <a:br>
              <a:rPr lang="ru-RU" sz="1800" b="0" i="0" u="none" strike="noStrike" cap="none">
                <a:solidFill>
                  <a:schemeClr val="dk1"/>
                </a:solidFill>
                <a:latin typeface="Arial"/>
                <a:ea typeface="Arial"/>
                <a:cs typeface="Arial"/>
                <a:sym typeface="Arial"/>
              </a:rPr>
            </a:br>
            <a:r>
              <a:rPr lang="ru-RU" sz="1800" b="0" i="0" u="none" strike="noStrike" cap="none">
                <a:solidFill>
                  <a:schemeClr val="dk1"/>
                </a:solidFill>
                <a:latin typeface="Arial"/>
                <a:ea typeface="Arial"/>
                <a:cs typeface="Arial"/>
                <a:sym typeface="Arial"/>
              </a:rPr>
              <a:t>Игра повторяется</a:t>
            </a:r>
            <a:r>
              <a:rPr lang="ru-RU" sz="1700" b="0" i="0" u="none" strike="noStrike" cap="none">
                <a:solidFill>
                  <a:schemeClr val="dk1"/>
                </a:solidFill>
                <a:latin typeface="Arial"/>
                <a:ea typeface="Arial"/>
                <a:cs typeface="Arial"/>
                <a:sym typeface="Arial"/>
              </a:rPr>
              <a:t>. </a:t>
            </a:r>
            <a:br>
              <a:rPr lang="ru-RU" sz="17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Правила игры :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1. Если играющий устал, он может прыгать поочередно то на одной, то на другой ноге.</a:t>
            </a:r>
            <a:br>
              <a:rPr lang="ru-RU" sz="1700" b="0" i="0" u="none" strike="noStrike" cap="none">
                <a:solidFill>
                  <a:schemeClr val="dk1"/>
                </a:solidFill>
                <a:latin typeface="Arial"/>
                <a:ea typeface="Arial"/>
                <a:cs typeface="Arial"/>
                <a:sym typeface="Arial"/>
              </a:rPr>
            </a:br>
            <a:r>
              <a:rPr lang="ru-RU" sz="1700" b="0" i="0" u="none" strike="noStrike" cap="none">
                <a:solidFill>
                  <a:schemeClr val="dk1"/>
                </a:solidFill>
                <a:latin typeface="Arial"/>
                <a:ea typeface="Arial"/>
                <a:cs typeface="Arial"/>
                <a:sym typeface="Arial"/>
              </a:rPr>
              <a:t>2. Когда меняются салки, играющим разрешается вставать на обе ноги. </a:t>
            </a:r>
            <a:br>
              <a:rPr lang="ru-RU" sz="1700" b="0" i="0" u="none" strike="noStrike" cap="none">
                <a:solidFill>
                  <a:schemeClr val="dk1"/>
                </a:solidFill>
                <a:latin typeface="Arial"/>
                <a:ea typeface="Arial"/>
                <a:cs typeface="Arial"/>
                <a:sym typeface="Arial"/>
              </a:rPr>
            </a:br>
            <a:r>
              <a:rPr lang="ru-RU" sz="1700" b="0" i="0" u="none" strike="noStrike" cap="none">
                <a:solidFill>
                  <a:schemeClr val="dk1"/>
                </a:solidFill>
                <a:latin typeface="Arial"/>
                <a:ea typeface="Arial"/>
                <a:cs typeface="Arial"/>
                <a:sym typeface="Arial"/>
              </a:rPr>
              <a:t>3. Салка тоже должен прыгать на одной ноге.</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6"/>
          <p:cNvSpPr txBox="1"/>
          <p:nvPr/>
        </p:nvSpPr>
        <p:spPr>
          <a:xfrm>
            <a:off x="2603500" y="752475"/>
            <a:ext cx="2597100" cy="636600"/>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a:solidFill>
                  <a:srgbClr val="008000"/>
                </a:solidFill>
                <a:latin typeface="Arial"/>
                <a:ea typeface="Arial"/>
                <a:cs typeface="Arial"/>
                <a:sym typeface="Arial"/>
              </a:rPr>
              <a:t>СКАКАЛКА</a:t>
            </a:r>
            <a:endParaRPr sz="1400" b="0" i="0" u="none" strike="noStrike" cap="none">
              <a:solidFill>
                <a:srgbClr val="000000"/>
              </a:solidFill>
              <a:latin typeface="Arial"/>
              <a:ea typeface="Arial"/>
              <a:cs typeface="Arial"/>
              <a:sym typeface="Arial"/>
            </a:endParaRPr>
          </a:p>
        </p:txBody>
      </p:sp>
      <p:sp>
        <p:nvSpPr>
          <p:cNvPr id="221" name="Google Shape;221;p36"/>
          <p:cNvSpPr txBox="1"/>
          <p:nvPr/>
        </p:nvSpPr>
        <p:spPr>
          <a:xfrm>
            <a:off x="1417637" y="2225675"/>
            <a:ext cx="4883100" cy="85662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Задачи:</a:t>
            </a:r>
            <a:r>
              <a:rPr lang="ru-RU" sz="1800" b="0" i="0" u="none" strike="noStrike" cap="none">
                <a:solidFill>
                  <a:schemeClr val="dk1"/>
                </a:solidFill>
                <a:latin typeface="Arial"/>
                <a:ea typeface="Arial"/>
                <a:cs typeface="Arial"/>
                <a:sym typeface="Arial"/>
              </a:rPr>
              <a:t> Развивать у детей умение выполнять движения по сигналу. Упражнять в прыжках на двух ногах, умению играть в коллективе.</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a:t>
            </a:r>
            <a:r>
              <a:rPr lang="ru-RU" sz="1800" b="0" i="0" u="none" strike="noStrike" cap="none">
                <a:solidFill>
                  <a:schemeClr val="dk1"/>
                </a:solidFill>
                <a:latin typeface="Arial"/>
                <a:ea typeface="Arial"/>
                <a:cs typeface="Arial"/>
                <a:sym typeface="Arial"/>
              </a:rPr>
              <a:t> Один из играющих берет веревку и раскручивает ее. Низко от земли. Остальные прыгают через веревку: чем выше, тем больше будет доход и богатство.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C00000"/>
              </a:buClr>
              <a:buSzPts val="1800"/>
              <a:buFont typeface="Arial"/>
              <a:buNone/>
            </a:pPr>
            <a:r>
              <a:rPr lang="ru-RU" sz="1800" b="1" i="0" u="none" strike="noStrike" cap="none">
                <a:solidFill>
                  <a:srgbClr val="C00000"/>
                </a:solidFill>
                <a:latin typeface="Arial"/>
                <a:ea typeface="Arial"/>
                <a:cs typeface="Arial"/>
                <a:sym typeface="Arial"/>
              </a:rPr>
              <a:t>Перед началом игры говорят следующие слова: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Чтоб был долог колосок,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Чтобы вырос лен высок,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Прыгайте как можно выше.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Можно прыгать выше крыши</a:t>
            </a:r>
            <a:r>
              <a:rPr lang="ru-RU" sz="18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Правила игры :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Кто задел за скакалку, выбывает из игры.</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7"/>
          <p:cNvSpPr txBox="1"/>
          <p:nvPr/>
        </p:nvSpPr>
        <p:spPr>
          <a:xfrm>
            <a:off x="2773362" y="501650"/>
            <a:ext cx="1760400" cy="638100"/>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a:solidFill>
                  <a:srgbClr val="008000"/>
                </a:solidFill>
                <a:latin typeface="Arial"/>
                <a:ea typeface="Arial"/>
                <a:cs typeface="Arial"/>
                <a:sym typeface="Arial"/>
              </a:rPr>
              <a:t> ПИРОГ</a:t>
            </a:r>
            <a:endParaRPr sz="1400" b="0" i="0" u="none" strike="noStrike" cap="none">
              <a:solidFill>
                <a:srgbClr val="000000"/>
              </a:solidFill>
              <a:latin typeface="Arial"/>
              <a:ea typeface="Arial"/>
              <a:cs typeface="Arial"/>
              <a:sym typeface="Arial"/>
            </a:endParaRPr>
          </a:p>
        </p:txBody>
      </p:sp>
      <p:sp>
        <p:nvSpPr>
          <p:cNvPr id="227" name="Google Shape;227;p37"/>
          <p:cNvSpPr txBox="1"/>
          <p:nvPr/>
        </p:nvSpPr>
        <p:spPr>
          <a:xfrm>
            <a:off x="1417637" y="2139950"/>
            <a:ext cx="4883100" cy="102678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a:t>
            </a:r>
            <a:r>
              <a:rPr lang="ru-RU" sz="1800" b="0" i="0" u="none" strike="noStrike" cap="none">
                <a:solidFill>
                  <a:schemeClr val="dk1"/>
                </a:solidFill>
                <a:latin typeface="Arial"/>
                <a:ea typeface="Arial"/>
                <a:cs typeface="Arial"/>
                <a:sym typeface="Arial"/>
              </a:rPr>
              <a:t> Развивать у детей умение выполнять движения по сигналу. Упражнять в беге, умению играть в коллективе.</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a:t>
            </a:r>
            <a:r>
              <a:rPr lang="ru-RU" sz="1800" b="0" i="0" u="none" strike="noStrike" cap="none">
                <a:solidFill>
                  <a:schemeClr val="dk1"/>
                </a:solidFill>
                <a:latin typeface="Arial"/>
                <a:ea typeface="Arial"/>
                <a:cs typeface="Arial"/>
                <a:sym typeface="Arial"/>
              </a:rPr>
              <a:t> Играющие делятся на две команды. Команды становятся друг против друга. Между ними садится «пирог» (на него надета шапочка). </a:t>
            </a:r>
            <a:r>
              <a:rPr lang="ru-RU" sz="1800" b="1" i="0" u="none" strike="noStrike" cap="none">
                <a:solidFill>
                  <a:srgbClr val="C00000"/>
                </a:solidFill>
                <a:latin typeface="Arial"/>
                <a:ea typeface="Arial"/>
                <a:cs typeface="Arial"/>
                <a:sym typeface="Arial"/>
              </a:rPr>
              <a:t>Все дружно начинают расхваливать «пирог»: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Вот он какой высоконький,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Вот он какой мякошенький,</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Вот он какой широконький.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Режь его да ешь!</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br>
              <a:rPr lang="ru-RU" sz="1800" b="0" i="0" u="none" strike="noStrike" cap="none">
                <a:solidFill>
                  <a:schemeClr val="dk1"/>
                </a:solidFill>
                <a:latin typeface="Arial"/>
                <a:ea typeface="Arial"/>
                <a:cs typeface="Arial"/>
                <a:sym typeface="Arial"/>
              </a:rPr>
            </a:br>
            <a:r>
              <a:rPr lang="ru-RU" sz="1800" b="0" i="0" u="none" strike="noStrike" cap="none">
                <a:solidFill>
                  <a:schemeClr val="dk1"/>
                </a:solidFill>
                <a:latin typeface="Arial"/>
                <a:ea typeface="Arial"/>
                <a:cs typeface="Arial"/>
                <a:sym typeface="Arial"/>
              </a:rPr>
              <a:t>После этих слов играющие по одному из каждой команды бегут к «пирогу». Кто быстрее добежит до цели и дотронется до «пирога», тот и уводит его с собой. На место «пирога» садится ребенок из проигравшей команды. Так происходит до тех пор, пока не проиграют все в одной из команд.</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8"/>
          <p:cNvSpPr txBox="1"/>
          <p:nvPr/>
        </p:nvSpPr>
        <p:spPr>
          <a:xfrm>
            <a:off x="2851150" y="501650"/>
            <a:ext cx="1965300" cy="638100"/>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a:solidFill>
                  <a:srgbClr val="008000"/>
                </a:solidFill>
                <a:latin typeface="Arial"/>
                <a:ea typeface="Arial"/>
                <a:cs typeface="Arial"/>
                <a:sym typeface="Arial"/>
              </a:rPr>
              <a:t> РУЧЕЁК</a:t>
            </a:r>
            <a:endParaRPr sz="1400" b="0" i="0" u="none" strike="noStrike" cap="none">
              <a:solidFill>
                <a:srgbClr val="000000"/>
              </a:solidFill>
              <a:latin typeface="Arial"/>
              <a:ea typeface="Arial"/>
              <a:cs typeface="Arial"/>
              <a:sym typeface="Arial"/>
            </a:endParaRPr>
          </a:p>
        </p:txBody>
      </p:sp>
      <p:sp>
        <p:nvSpPr>
          <p:cNvPr id="233" name="Google Shape;233;p38"/>
          <p:cNvSpPr txBox="1"/>
          <p:nvPr/>
        </p:nvSpPr>
        <p:spPr>
          <a:xfrm>
            <a:off x="1417637" y="1730375"/>
            <a:ext cx="4883100" cy="109917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Задачи:</a:t>
            </a:r>
            <a:r>
              <a:rPr lang="ru-RU" sz="1800" b="0" i="0" u="none" strike="noStrike" cap="none">
                <a:solidFill>
                  <a:schemeClr val="dk1"/>
                </a:solidFill>
                <a:latin typeface="Arial"/>
                <a:ea typeface="Arial"/>
                <a:cs typeface="Arial"/>
                <a:sym typeface="Arial"/>
              </a:rPr>
              <a:t> </a:t>
            </a:r>
            <a:r>
              <a:rPr lang="ru-RU" sz="1700" b="0" i="0" u="none" strike="noStrike" cap="none">
                <a:solidFill>
                  <a:schemeClr val="dk1"/>
                </a:solidFill>
                <a:latin typeface="Arial"/>
                <a:ea typeface="Arial"/>
                <a:cs typeface="Arial"/>
                <a:sym typeface="Arial"/>
              </a:rPr>
              <a:t>Обучение в игровой манере ходьбе, внимательности, игре в коллективе.</a:t>
            </a:r>
            <a:endParaRPr sz="18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a:t>
            </a:r>
            <a:r>
              <a:rPr lang="ru-RU" sz="1800" b="0" i="0" u="none" strike="noStrike" cap="none">
                <a:solidFill>
                  <a:schemeClr val="dk1"/>
                </a:solidFill>
                <a:latin typeface="Arial"/>
                <a:ea typeface="Arial"/>
                <a:cs typeface="Arial"/>
                <a:sym typeface="Arial"/>
              </a:rPr>
              <a:t> </a:t>
            </a:r>
            <a:r>
              <a:rPr lang="ru-RU" sz="1700" b="0" i="0" u="none" strike="noStrike" cap="none">
                <a:solidFill>
                  <a:schemeClr val="dk1"/>
                </a:solidFill>
                <a:latin typeface="Arial"/>
                <a:ea typeface="Arial"/>
                <a:cs typeface="Arial"/>
                <a:sym typeface="Arial"/>
              </a:rPr>
              <a:t>Дети становятся парами, взявшись за руки. Руки надо поднять кверху таким образом, чтобы получился «домик». Пары детей становятся друг за другом, постепенно передвигаясь вперед. Формируется что-то вроде «ручейка», который постоянно течет.</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Один человек заходит в начало этого ручейка, проходит под поднятыми руками игроков и выхватывает из основной массы одного из игроков за руку, уводя его с собой в конец ручейка, вставая последним его звеном. На освободившееся место встает следующая пара игроков, а освободившийся игрок идет в начало ручейка и проделывает то же самое – идет под руками игроков, выхватывая из ручейка понравившегося человека за руку и уводя его в самый конец ручейка. </a:t>
            </a:r>
            <a:br>
              <a:rPr lang="ru-RU" sz="1700" b="0" i="0" u="none" strike="noStrike" cap="none">
                <a:solidFill>
                  <a:schemeClr val="dk1"/>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Варианты:</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В зависимости от размеров игровой площадки играющие пары идут ровным уверенным шагом прямо или по кру­гу. По сигналу воспитателя (хлопок в ладоши, свисток) первая пара, пригнувшись, входит в «коридор» из рук  </a:t>
            </a: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9"/>
          <p:cNvSpPr txBox="1"/>
          <p:nvPr/>
        </p:nvSpPr>
        <p:spPr>
          <a:xfrm>
            <a:off x="2295728" y="583660"/>
            <a:ext cx="3216172" cy="114549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У МЕДВЕДЯ</a:t>
            </a:r>
            <a:br>
              <a:rPr lang="ru-RU" sz="3400" b="0" i="0" u="none" strike="noStrike" cap="none" dirty="0">
                <a:solidFill>
                  <a:srgbClr val="008000"/>
                </a:solidFill>
                <a:latin typeface="Arial"/>
                <a:ea typeface="Arial"/>
                <a:cs typeface="Arial"/>
                <a:sym typeface="Arial"/>
              </a:rPr>
            </a:br>
            <a:r>
              <a:rPr lang="ru-RU" sz="3400" b="0" i="0" u="none" strike="noStrike" cap="none" dirty="0">
                <a:solidFill>
                  <a:srgbClr val="008000"/>
                </a:solidFill>
                <a:latin typeface="Arial"/>
                <a:ea typeface="Arial"/>
                <a:cs typeface="Arial"/>
                <a:sym typeface="Arial"/>
              </a:rPr>
              <a:t>ВО БОРУ</a:t>
            </a:r>
            <a:endParaRPr sz="1400" b="0" i="0" u="none" strike="noStrike" cap="none" dirty="0">
              <a:solidFill>
                <a:srgbClr val="000000"/>
              </a:solidFill>
              <a:latin typeface="Arial"/>
              <a:ea typeface="Arial"/>
              <a:cs typeface="Arial"/>
              <a:sym typeface="Arial"/>
            </a:endParaRPr>
          </a:p>
        </p:txBody>
      </p:sp>
      <p:sp>
        <p:nvSpPr>
          <p:cNvPr id="239" name="Google Shape;239;p39"/>
          <p:cNvSpPr txBox="1"/>
          <p:nvPr/>
        </p:nvSpPr>
        <p:spPr>
          <a:xfrm>
            <a:off x="1497012" y="1944687"/>
            <a:ext cx="4883100" cy="101727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Задачи:</a:t>
            </a:r>
            <a:r>
              <a:rPr lang="ru-RU" sz="1500" b="0" i="0" u="none" strike="noStrike" cap="none">
                <a:solidFill>
                  <a:schemeClr val="dk1"/>
                </a:solidFill>
                <a:latin typeface="Arial"/>
                <a:ea typeface="Arial"/>
                <a:cs typeface="Arial"/>
                <a:sym typeface="Arial"/>
              </a:rPr>
              <a:t> Развивать у детей выдержку, умение выполнять движения по сигналу, навык коллективного движения. Упражнять в беге по определенному направлению, с увертыванием, развивать речь</a:t>
            </a:r>
            <a:r>
              <a:rPr lang="ru-RU" sz="17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a:t>
            </a:r>
            <a:r>
              <a:rPr lang="ru-RU" sz="1700" b="0" i="0" u="none" strike="noStrike" cap="none">
                <a:solidFill>
                  <a:schemeClr val="dk1"/>
                </a:solidFill>
                <a:latin typeface="Arial"/>
                <a:ea typeface="Arial"/>
                <a:cs typeface="Arial"/>
                <a:sym typeface="Arial"/>
              </a:rPr>
              <a:t> Из всех участников игры выбирают одного водящего, которого назначают "медведем". На площадки для игры очерчивают 2-ва круга. 1-ый круг – это берлога "медведя", 2-ой – это дом, для всех остальных участников игры. Начинается игра, и дети выходят из дома </a:t>
            </a:r>
            <a:r>
              <a:rPr lang="ru-RU" sz="1700" b="1" i="0" u="none" strike="noStrike" cap="none">
                <a:solidFill>
                  <a:srgbClr val="C00000"/>
                </a:solidFill>
                <a:latin typeface="Arial"/>
                <a:ea typeface="Arial"/>
                <a:cs typeface="Arial"/>
                <a:sym typeface="Arial"/>
              </a:rPr>
              <a:t>со словами</a:t>
            </a:r>
            <a:r>
              <a:rPr lang="ru-RU" sz="17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У медведя во бору</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Грибы, ягоды беру.</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А медведь не спит,</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И на нас рычит.</a:t>
            </a:r>
            <a:endParaRPr sz="17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После того, как дети произносят эти слова, "медведь" выбегает из берлоги и старается поймать кого-либо из деток. Если кто-то не успевает убежать в дом и "медведь" ловит его, то уже сам становится "медведем" и идет в берлогу.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
            </a:r>
            <a:br>
              <a:rPr lang="ru-RU" sz="1700" b="0" i="0" u="none" strike="noStrike" cap="none">
                <a:solidFill>
                  <a:schemeClr val="dk1"/>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Правила: </a:t>
            </a:r>
            <a:r>
              <a:rPr lang="ru-RU" sz="1500" b="0" i="0" u="none" strike="noStrike" cap="none">
                <a:solidFill>
                  <a:schemeClr val="dk1"/>
                </a:solidFill>
                <a:latin typeface="Arial"/>
                <a:ea typeface="Arial"/>
                <a:cs typeface="Arial"/>
                <a:sym typeface="Arial"/>
              </a:rPr>
              <a:t>Медведь имеет право вставать и ловить, а играющие – убегать домой только после слова «рычит!».</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500"/>
              <a:buFont typeface="Arial"/>
              <a:buNone/>
            </a:pPr>
            <a:r>
              <a:rPr lang="ru-RU" sz="1500" b="0" i="0" u="none" strike="noStrike" cap="none">
                <a:solidFill>
                  <a:schemeClr val="dk1"/>
                </a:solidFill>
                <a:latin typeface="Arial"/>
                <a:ea typeface="Arial"/>
                <a:cs typeface="Arial"/>
                <a:sym typeface="Arial"/>
              </a:rPr>
              <a:t>Медведь не может ловить детей за линией дома.</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40"/>
          <p:cNvSpPr txBox="1"/>
          <p:nvPr/>
        </p:nvSpPr>
        <p:spPr>
          <a:xfrm>
            <a:off x="2568103" y="736562"/>
            <a:ext cx="2311772"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В НОГУ</a:t>
            </a:r>
            <a:endParaRPr sz="1400" b="0" i="0" u="none" strike="noStrike" cap="none" dirty="0">
              <a:solidFill>
                <a:srgbClr val="000000"/>
              </a:solidFill>
              <a:latin typeface="Arial"/>
              <a:ea typeface="Arial"/>
              <a:cs typeface="Arial"/>
              <a:sym typeface="Arial"/>
            </a:endParaRPr>
          </a:p>
        </p:txBody>
      </p:sp>
      <p:sp>
        <p:nvSpPr>
          <p:cNvPr id="245" name="Google Shape;245;p40"/>
          <p:cNvSpPr txBox="1"/>
          <p:nvPr/>
        </p:nvSpPr>
        <p:spPr>
          <a:xfrm>
            <a:off x="1497012" y="1843087"/>
            <a:ext cx="4883100" cy="95886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Цели:</a:t>
            </a:r>
            <a:r>
              <a:rPr lang="ru-RU" sz="1700" b="0" i="0" u="none" strike="noStrike" cap="none">
                <a:solidFill>
                  <a:schemeClr val="dk1"/>
                </a:solidFill>
                <a:latin typeface="Arial"/>
                <a:ea typeface="Arial"/>
                <a:cs typeface="Arial"/>
                <a:sym typeface="Arial"/>
              </a:rPr>
              <a:t> Развивать, умение выполнять движения по сигналу. Упражнять метании.</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Описание:</a:t>
            </a:r>
            <a:r>
              <a:rPr lang="ru-RU" sz="1700" b="0" i="0" u="none" strike="noStrike" cap="none">
                <a:solidFill>
                  <a:schemeClr val="dk1"/>
                </a:solidFill>
                <a:latin typeface="Arial"/>
                <a:ea typeface="Arial"/>
                <a:cs typeface="Arial"/>
                <a:sym typeface="Arial"/>
              </a:rPr>
              <a:t> Дети делятся на 2-ве равные по числу команды. Вдоль одной из линий чертятся круги диаметром около 30-ти сантиметров, согласно количеству игроков одной команды. После этого, игроки одной команды строятся шеренгой по линии, поставив одну ногу в нарисованный круг. Игроки противоположной команды стоят напротив, на определенном, заранее установленном расстоянии. Их задача попасть мягкими мячами в игроков команды-соперницы. Игра длится по количеству установленных бросков (например, по 5), после чего команды меняются местами. За каждое попадание можно начислять баллы. Побеждает команда, набравшая большее количество баллов.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
            </a:r>
            <a:br>
              <a:rPr lang="ru-RU" sz="1700" b="0" i="0" u="none" strike="noStrike" cap="none">
                <a:solidFill>
                  <a:schemeClr val="dk1"/>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Правила: </a:t>
            </a:r>
            <a:r>
              <a:rPr lang="ru-RU" sz="1700" b="0" i="0" u="none" strike="noStrike" cap="none">
                <a:solidFill>
                  <a:schemeClr val="dk1"/>
                </a:solidFill>
                <a:latin typeface="Arial"/>
                <a:ea typeface="Arial"/>
                <a:cs typeface="Arial"/>
                <a:sym typeface="Arial"/>
              </a:rPr>
              <a:t>Во время игры запрещается бросать мяч в лицо, а игрокам, находящимся в кругах, отрывать ногу, находящуюся в кругу от земли</a:t>
            </a:r>
            <a:r>
              <a:rPr lang="ru-RU" sz="1500" b="0"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1"/>
          <p:cNvSpPr txBox="1"/>
          <p:nvPr/>
        </p:nvSpPr>
        <p:spPr>
          <a:xfrm>
            <a:off x="2821022" y="736562"/>
            <a:ext cx="1660578"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ГУСИ</a:t>
            </a:r>
            <a:endParaRPr sz="1400" b="0" i="0" u="none" strike="noStrike" cap="none" dirty="0">
              <a:solidFill>
                <a:srgbClr val="000000"/>
              </a:solidFill>
              <a:latin typeface="Arial"/>
              <a:ea typeface="Arial"/>
              <a:cs typeface="Arial"/>
              <a:sym typeface="Arial"/>
            </a:endParaRPr>
          </a:p>
        </p:txBody>
      </p:sp>
      <p:sp>
        <p:nvSpPr>
          <p:cNvPr id="251" name="Google Shape;251;p41"/>
          <p:cNvSpPr txBox="1"/>
          <p:nvPr/>
        </p:nvSpPr>
        <p:spPr>
          <a:xfrm>
            <a:off x="1497012" y="1619250"/>
            <a:ext cx="4883100" cy="103617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Цели:</a:t>
            </a:r>
            <a:r>
              <a:rPr lang="ru-RU" sz="1700" b="0" i="0" u="none" strike="noStrike" cap="none">
                <a:solidFill>
                  <a:schemeClr val="dk1"/>
                </a:solidFill>
                <a:latin typeface="Arial"/>
                <a:ea typeface="Arial"/>
                <a:cs typeface="Arial"/>
                <a:sym typeface="Arial"/>
              </a:rPr>
              <a:t> Развивать, силовую выносливость, мускулатуру рук и ног, ловкость, чувство спортивного соперничества.</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Описание: </a:t>
            </a:r>
            <a:r>
              <a:rPr lang="ru-RU" sz="1700" b="0" i="0" u="none" strike="noStrike" cap="none">
                <a:solidFill>
                  <a:schemeClr val="dk1"/>
                </a:solidFill>
                <a:latin typeface="Arial"/>
                <a:ea typeface="Arial"/>
                <a:cs typeface="Arial"/>
                <a:sym typeface="Arial"/>
              </a:rPr>
              <a:t>Дети делятся на 2-ве команды. В центре площадки чертится круг. Игроки, по одному от команды, выходят в круг, поднимают левую ногу назад, берутся за нее рукой, а правую руку вытягивают вперед. По сигналу игроки начинают толкаться ладонями вытянутых рук. Побеждает игрок, которому удастся вытолкнуть соперника за пределы круга или же если соперник встанет на обе ноги. Побеждает команда, набравшая большее количество индивидуальных побед.</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
            </a:r>
            <a:br>
              <a:rPr lang="ru-RU" sz="1700" b="0" i="0" u="none" strike="noStrike" cap="none">
                <a:solidFill>
                  <a:schemeClr val="dk1"/>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Варианты:  БОЙ ПЕТУХОВ</a:t>
            </a:r>
            <a:br>
              <a:rPr lang="ru-RU" sz="1700" b="1" i="0" u="none" strike="noStrike" cap="none">
                <a:solidFill>
                  <a:srgbClr val="008000"/>
                </a:solidFill>
                <a:latin typeface="Arial"/>
                <a:ea typeface="Arial"/>
                <a:cs typeface="Arial"/>
                <a:sym typeface="Arial"/>
              </a:rPr>
            </a:br>
            <a:endParaRPr sz="15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Игра проводится практически по тем же правилам, что и игра «Гуси». Основное отличие заключается в том, что игроки, прыгая на одной ноге, закладывают руки за спину и толкаются не ладошками, а плечо в плечо. Побеждает игрок, которому удастся вытолкнуть соперника за пределы круга или же если соперник встанет на обе ноги. Побеждает команда, набравшая большее количество индивидуальных побед.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p:nvPr/>
        </p:nvSpPr>
        <p:spPr>
          <a:xfrm>
            <a:off x="2334638" y="817122"/>
            <a:ext cx="2879387"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МОЛЧАНКА</a:t>
            </a:r>
            <a:endParaRPr sz="1400" b="0" i="0" u="none" strike="noStrike" cap="none" dirty="0">
              <a:solidFill>
                <a:srgbClr val="000000"/>
              </a:solidFill>
              <a:latin typeface="Arial"/>
              <a:ea typeface="Arial"/>
              <a:cs typeface="Arial"/>
              <a:sym typeface="Arial"/>
            </a:endParaRPr>
          </a:p>
        </p:txBody>
      </p:sp>
      <p:sp>
        <p:nvSpPr>
          <p:cNvPr id="95" name="Google Shape;95;p15"/>
          <p:cNvSpPr txBox="1"/>
          <p:nvPr/>
        </p:nvSpPr>
        <p:spPr>
          <a:xfrm>
            <a:off x="1417637" y="1473200"/>
            <a:ext cx="5040300" cy="11039400"/>
          </a:xfrm>
          <a:prstGeom prst="rect">
            <a:avLst/>
          </a:prstGeom>
          <a:noFill/>
          <a:ln>
            <a:noFill/>
          </a:ln>
        </p:spPr>
        <p:txBody>
          <a:bodyPr spcFirstLastPara="1" wrap="square" lIns="98125" tIns="49050" rIns="98125" bIns="49050" anchor="ctr" anchorCtr="0">
            <a:spAutoFit/>
          </a:bodyPr>
          <a:lstStyle/>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Цели:</a:t>
            </a:r>
            <a:r>
              <a:rPr lang="ru-RU" sz="1700" b="0" i="0" u="none" strike="noStrike" cap="none">
                <a:solidFill>
                  <a:schemeClr val="dk1"/>
                </a:solidFill>
                <a:latin typeface="Arial"/>
                <a:ea typeface="Arial"/>
                <a:cs typeface="Arial"/>
                <a:sym typeface="Arial"/>
              </a:rPr>
              <a:t> Развивать умение действовать на сигнал, выдержку, творческий подход к игре. Упражнять в основных видах движений.</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Описание: </a:t>
            </a:r>
            <a:r>
              <a:rPr lang="ru-RU" sz="1700" b="0" i="0" u="none" strike="noStrike" cap="none">
                <a:solidFill>
                  <a:schemeClr val="dk1"/>
                </a:solidFill>
                <a:latin typeface="Arial"/>
                <a:ea typeface="Arial"/>
                <a:cs typeface="Arial"/>
                <a:sym typeface="Arial"/>
              </a:rPr>
              <a:t>Перед началом игры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C00000"/>
              </a:buClr>
              <a:buSzPts val="1700"/>
              <a:buFont typeface="Arial"/>
              <a:buNone/>
            </a:pPr>
            <a:r>
              <a:rPr lang="ru-RU" sz="1700" b="1" i="0" u="none" strike="noStrike" cap="none">
                <a:solidFill>
                  <a:srgbClr val="C00000"/>
                </a:solidFill>
                <a:latin typeface="Arial"/>
                <a:ea typeface="Arial"/>
                <a:cs typeface="Arial"/>
                <a:sym typeface="Arial"/>
              </a:rPr>
              <a:t>все играющие произносят </a:t>
            </a:r>
            <a:r>
              <a:rPr lang="ru-RU" sz="1700" b="0" i="0" u="none" strike="noStrike" cap="none">
                <a:solidFill>
                  <a:schemeClr val="dk1"/>
                </a:solidFill>
                <a:latin typeface="Arial"/>
                <a:ea typeface="Arial"/>
                <a:cs typeface="Arial"/>
                <a:sym typeface="Arial"/>
              </a:rPr>
              <a:t>певалку: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
            </a:r>
            <a:br>
              <a:rPr lang="ru-RU" sz="1700" b="0" i="0" u="none" strike="noStrike" cap="none">
                <a:solidFill>
                  <a:schemeClr val="dk1"/>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Первенчики, червенчики,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Летали голубенчики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По свежей росе,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По чужой полосе,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Там чашки, орешки,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Медок, сахарок -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Молчок!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
            </a:r>
            <a:br>
              <a:rPr lang="ru-RU" sz="1700" b="0" i="0" u="none" strike="noStrike" cap="none">
                <a:solidFill>
                  <a:schemeClr val="dk1"/>
                </a:solidFill>
                <a:latin typeface="Arial"/>
                <a:ea typeface="Arial"/>
                <a:cs typeface="Arial"/>
                <a:sym typeface="Arial"/>
              </a:rPr>
            </a:br>
            <a:r>
              <a:rPr lang="ru-RU" sz="1700" b="0" i="0" u="none" strike="noStrike" cap="none">
                <a:solidFill>
                  <a:schemeClr val="dk1"/>
                </a:solidFill>
                <a:latin typeface="Arial"/>
                <a:ea typeface="Arial"/>
                <a:cs typeface="Arial"/>
                <a:sym typeface="Arial"/>
              </a:rPr>
              <a:t>Как скажут последнее слово, все должны замолчать. Ведущий старается рассмешить играющих движениями, смешными словами и потешками, шуточными стихотворениями. Если кто-то засмеётся или скажет слово, он отдаёт ведущему фант. В конце игры дети свои фанты выкупают: по желанию играющих поют песенки, читают стихи, танцуют, выполняют различные движения. Разыгрывать фант можно и сразу, как проштрафился.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
            </a:r>
            <a:br>
              <a:rPr lang="ru-RU" sz="1700" b="0" i="0" u="none" strike="noStrike" cap="none">
                <a:solidFill>
                  <a:schemeClr val="dk1"/>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Правила игры</a:t>
            </a:r>
            <a:r>
              <a:rPr lang="ru-RU" sz="1700" b="0" i="0" u="none" strike="noStrike" cap="none">
                <a:solidFill>
                  <a:schemeClr val="dk1"/>
                </a:solidFill>
                <a:latin typeface="Arial"/>
                <a:ea typeface="Arial"/>
                <a:cs typeface="Arial"/>
                <a:sym typeface="Arial"/>
              </a:rPr>
              <a:t>. Ведущему не разрешается дотрагиваться руками до играющих. Фанты у всех играющих должны быть разные.</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500"/>
              <a:buFont typeface="Arial"/>
              <a:buNone/>
            </a:pPr>
            <a:r>
              <a:rPr lang="ru-RU" sz="1500" b="0" i="0" u="none" strike="noStrike" cap="none">
                <a:solidFill>
                  <a:schemeClr val="dk1"/>
                </a:solidFill>
                <a:latin typeface="Arial"/>
                <a:ea typeface="Arial"/>
                <a:cs typeface="Arial"/>
                <a:sym typeface="Arial"/>
              </a:rPr>
              <a:t/>
            </a:r>
            <a:br>
              <a:rPr lang="ru-RU" sz="15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r>
              <a:rPr lang="ru-RU" sz="1600" b="0" i="0" u="none" strike="noStrike" cap="none">
                <a:solidFill>
                  <a:schemeClr val="dk1"/>
                </a:solidFill>
                <a:latin typeface="Arial"/>
                <a:ea typeface="Arial"/>
                <a:cs typeface="Arial"/>
                <a:sym typeface="Arial"/>
              </a:rPr>
              <a:t> </a:t>
            </a:r>
            <a:endParaRPr sz="16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2"/>
          <p:cNvSpPr txBox="1"/>
          <p:nvPr/>
        </p:nvSpPr>
        <p:spPr>
          <a:xfrm>
            <a:off x="2900362" y="417512"/>
            <a:ext cx="2382900" cy="638100"/>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a:solidFill>
                  <a:srgbClr val="008000"/>
                </a:solidFill>
                <a:latin typeface="Arial"/>
                <a:ea typeface="Arial"/>
                <a:cs typeface="Arial"/>
                <a:sym typeface="Arial"/>
              </a:rPr>
              <a:t> КРУЖЕВА</a:t>
            </a:r>
            <a:endParaRPr sz="1400" b="0" i="0" u="none" strike="noStrike" cap="none">
              <a:solidFill>
                <a:srgbClr val="000000"/>
              </a:solidFill>
              <a:latin typeface="Arial"/>
              <a:ea typeface="Arial"/>
              <a:cs typeface="Arial"/>
              <a:sym typeface="Arial"/>
            </a:endParaRPr>
          </a:p>
        </p:txBody>
      </p:sp>
      <p:sp>
        <p:nvSpPr>
          <p:cNvPr id="257" name="Google Shape;257;p42"/>
          <p:cNvSpPr txBox="1"/>
          <p:nvPr/>
        </p:nvSpPr>
        <p:spPr>
          <a:xfrm>
            <a:off x="1497012" y="1404937"/>
            <a:ext cx="4883100" cy="92424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Цели:</a:t>
            </a:r>
            <a:r>
              <a:rPr lang="ru-RU" sz="1500" b="0" i="0" u="none" strike="noStrike" cap="none">
                <a:solidFill>
                  <a:schemeClr val="dk1"/>
                </a:solidFill>
                <a:latin typeface="Arial"/>
                <a:ea typeface="Arial"/>
                <a:cs typeface="Arial"/>
                <a:sym typeface="Arial"/>
              </a:rPr>
              <a:t> Развивать, развивать быстроту, ловкость, глазомер, подлезание; совершенствовать ориентировку в пространстве.</a:t>
            </a:r>
            <a:endParaRPr sz="15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Описание: </a:t>
            </a:r>
            <a:r>
              <a:rPr lang="ru-RU" sz="1500" b="0" i="0" u="none" strike="noStrike" cap="none">
                <a:solidFill>
                  <a:schemeClr val="dk1"/>
                </a:solidFill>
                <a:latin typeface="Arial"/>
                <a:ea typeface="Arial"/>
                <a:cs typeface="Arial"/>
                <a:sym typeface="Arial"/>
              </a:rPr>
              <a:t>Из играющих детей выбирают двоих: один «челнок», другой — «ткач». Остальные дети становятся парами, лицом друг к другу, образуя полукруг. Расстояние меж­ду парами 1—1,5 м. Каждая пара берется за руки и под­нимает их вверх, образуя «ворота». Перед началом игры «ткач» становится у первой пары, а «челнок» — у второй и т. д. По сигналу учителя (хло­пок, свисток) или по его команде «челнок» начинает бе­жать «змейкой», не пропуская ни одних ворот, а «ткач», следуя его путем, пытается догнать его.</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500"/>
              <a:buFont typeface="Arial"/>
              <a:buNone/>
            </a:pPr>
            <a:r>
              <a:rPr lang="ru-RU" sz="1500" b="0" i="0" u="none" strike="noStrike" cap="none">
                <a:solidFill>
                  <a:schemeClr val="dk1"/>
                </a:solidFill>
                <a:latin typeface="Arial"/>
                <a:ea typeface="Arial"/>
                <a:cs typeface="Arial"/>
                <a:sym typeface="Arial"/>
              </a:rPr>
              <a:t>Если «челнок» успеет добежать до последней пары полукруга и не будет пойман, то он вместе с «ткачом» становится последней парой, а игру начинает первая пара, распределив роли «челнока» и «ткача».</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500"/>
              <a:buFont typeface="Arial"/>
              <a:buNone/>
            </a:pPr>
            <a:r>
              <a:rPr lang="ru-RU" sz="1500" b="0" i="0" u="none" strike="noStrike" cap="none">
                <a:solidFill>
                  <a:schemeClr val="dk1"/>
                </a:solidFill>
                <a:latin typeface="Arial"/>
                <a:ea typeface="Arial"/>
                <a:cs typeface="Arial"/>
                <a:sym typeface="Arial"/>
              </a:rPr>
              <a:t>Если «ткач» догоняет «челнок» и успевает «запятнать» его прежде, чем он достигнет последней пары, то сам становится «челноком», а игрок, бывший «челноком», идет к первой паре и выбирает из двоих себе пару. С этим игроком он образует пару в конце полукруга, а оставшийся без пары становится «ткачом».</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Правила игры</a:t>
            </a:r>
            <a:r>
              <a:rPr lang="ru-RU" sz="1500" b="1" i="0" u="none" strike="noStrike" cap="none">
                <a:solidFill>
                  <a:schemeClr val="dk1"/>
                </a:solidFill>
                <a:latin typeface="Arial"/>
                <a:ea typeface="Arial"/>
                <a:cs typeface="Arial"/>
                <a:sym typeface="Arial"/>
              </a:rPr>
              <a:t>:</a:t>
            </a:r>
            <a:r>
              <a:rPr lang="ru-RU" sz="1500" b="0" i="0" u="none" strike="noStrike" cap="none">
                <a:solidFill>
                  <a:schemeClr val="dk1"/>
                </a:solidFill>
                <a:latin typeface="Arial"/>
                <a:ea typeface="Arial"/>
                <a:cs typeface="Arial"/>
                <a:sym typeface="Arial"/>
              </a:rPr>
              <a:t> игра заканчивается, когда пробегут все пары.</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3"/>
          <p:cNvSpPr txBox="1"/>
          <p:nvPr/>
        </p:nvSpPr>
        <p:spPr>
          <a:xfrm>
            <a:off x="2159540" y="622570"/>
            <a:ext cx="3210128" cy="102238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КУМУШКИ</a:t>
            </a:r>
            <a:br>
              <a:rPr lang="ru-RU" sz="3400" b="0" i="0" u="none" strike="noStrike" cap="none" dirty="0">
                <a:solidFill>
                  <a:srgbClr val="008000"/>
                </a:solidFill>
                <a:latin typeface="Arial"/>
                <a:ea typeface="Arial"/>
                <a:cs typeface="Arial"/>
                <a:sym typeface="Arial"/>
              </a:rPr>
            </a:br>
            <a:r>
              <a:rPr lang="ru-RU" sz="2600" b="0" i="0" u="none" strike="noStrike" cap="none" dirty="0">
                <a:solidFill>
                  <a:srgbClr val="008000"/>
                </a:solidFill>
                <a:latin typeface="Arial"/>
                <a:ea typeface="Arial"/>
                <a:cs typeface="Arial"/>
                <a:sym typeface="Arial"/>
              </a:rPr>
              <a:t>(Уголки)</a:t>
            </a:r>
            <a:endParaRPr sz="1400" b="0" i="0" u="none" strike="noStrike" cap="none" dirty="0">
              <a:solidFill>
                <a:srgbClr val="000000"/>
              </a:solidFill>
              <a:latin typeface="Arial"/>
              <a:ea typeface="Arial"/>
              <a:cs typeface="Arial"/>
              <a:sym typeface="Arial"/>
            </a:endParaRPr>
          </a:p>
        </p:txBody>
      </p:sp>
      <p:sp>
        <p:nvSpPr>
          <p:cNvPr id="263" name="Google Shape;263;p43"/>
          <p:cNvSpPr txBox="1"/>
          <p:nvPr/>
        </p:nvSpPr>
        <p:spPr>
          <a:xfrm>
            <a:off x="1417637" y="1627187"/>
            <a:ext cx="4883100" cy="108981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Цели:</a:t>
            </a:r>
            <a:r>
              <a:rPr lang="ru-RU" sz="1500" b="0" i="0" u="none" strike="noStrike" cap="none">
                <a:solidFill>
                  <a:schemeClr val="dk1"/>
                </a:solidFill>
                <a:latin typeface="Arial"/>
                <a:ea typeface="Arial"/>
                <a:cs typeface="Arial"/>
                <a:sym typeface="Arial"/>
              </a:rPr>
              <a:t> Развивать, развивать быстроту, ловкость, глазомер, совершенствовать ориентировку в пространстве. Упражнять в беге.</a:t>
            </a:r>
            <a:endParaRPr sz="15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Описание: </a:t>
            </a:r>
            <a:r>
              <a:rPr lang="ru-RU" sz="1500" b="0" i="0" u="none" strike="noStrike" cap="none">
                <a:solidFill>
                  <a:schemeClr val="dk1"/>
                </a:solidFill>
                <a:latin typeface="Arial"/>
                <a:ea typeface="Arial"/>
                <a:cs typeface="Arial"/>
                <a:sym typeface="Arial"/>
              </a:rPr>
              <a:t>Для этой игры нужно нарисовать четырехугольник. Участников 5 человек, один из них водящий, а четверо занимают уголки. Водящий подходит к одному из игроков и </a:t>
            </a:r>
            <a:r>
              <a:rPr lang="ru-RU" sz="1500" b="0" i="0" u="none" strike="noStrike" cap="none">
                <a:solidFill>
                  <a:srgbClr val="C00000"/>
                </a:solidFill>
                <a:latin typeface="Arial"/>
                <a:ea typeface="Arial"/>
                <a:cs typeface="Arial"/>
                <a:sym typeface="Arial"/>
              </a:rPr>
              <a:t>говорит:</a:t>
            </a:r>
            <a:r>
              <a:rPr lang="ru-RU" sz="1500" b="0" i="0" u="none" strike="noStrike" cap="none">
                <a:solidFill>
                  <a:schemeClr val="dk1"/>
                </a:solidFill>
                <a:latin typeface="Arial"/>
                <a:ea typeface="Arial"/>
                <a:cs typeface="Arial"/>
                <a:sym typeface="Arial"/>
              </a:rPr>
              <a:t> </a:t>
            </a:r>
            <a:r>
              <a:rPr lang="ru-RU" sz="1500" b="0" i="0" u="none" strike="noStrike" cap="none">
                <a:solidFill>
                  <a:srgbClr val="008000"/>
                </a:solidFill>
                <a:latin typeface="Arial"/>
                <a:ea typeface="Arial"/>
                <a:cs typeface="Arial"/>
                <a:sym typeface="Arial"/>
              </a:rPr>
              <a:t>«Кумушка, дай ключи!» </a:t>
            </a:r>
            <a:r>
              <a:rPr lang="ru-RU" sz="1500" b="0" i="0" u="none" strike="noStrike" cap="none">
                <a:solidFill>
                  <a:schemeClr val="dk1"/>
                </a:solidFill>
                <a:latin typeface="Arial"/>
                <a:ea typeface="Arial"/>
                <a:cs typeface="Arial"/>
                <a:sym typeface="Arial"/>
              </a:rPr>
              <a:t>Стоящий в углу </a:t>
            </a:r>
            <a:r>
              <a:rPr lang="ru-RU" sz="1500" b="0" i="0" u="none" strike="noStrike" cap="none">
                <a:solidFill>
                  <a:srgbClr val="C00000"/>
                </a:solidFill>
                <a:latin typeface="Arial"/>
                <a:ea typeface="Arial"/>
                <a:cs typeface="Arial"/>
                <a:sym typeface="Arial"/>
              </a:rPr>
              <a:t>отвечает:</a:t>
            </a:r>
            <a:r>
              <a:rPr lang="ru-RU" sz="1500" b="0" i="0" u="none" strike="noStrike" cap="none">
                <a:solidFill>
                  <a:schemeClr val="dk1"/>
                </a:solidFill>
                <a:latin typeface="Arial"/>
                <a:ea typeface="Arial"/>
                <a:cs typeface="Arial"/>
                <a:sym typeface="Arial"/>
              </a:rPr>
              <a:t> </a:t>
            </a:r>
            <a:r>
              <a:rPr lang="ru-RU" sz="1500" b="0" i="0" u="none" strike="noStrike" cap="none">
                <a:solidFill>
                  <a:srgbClr val="008000"/>
                </a:solidFill>
                <a:latin typeface="Arial"/>
                <a:ea typeface="Arial"/>
                <a:cs typeface="Arial"/>
                <a:sym typeface="Arial"/>
              </a:rPr>
              <a:t>«Иди, вон там постучи!» </a:t>
            </a:r>
            <a:r>
              <a:rPr lang="ru-RU" sz="1500" b="0" i="0" u="none" strike="noStrike" cap="none">
                <a:solidFill>
                  <a:schemeClr val="dk1"/>
                </a:solidFill>
                <a:latin typeface="Arial"/>
                <a:ea typeface="Arial"/>
                <a:cs typeface="Arial"/>
                <a:sym typeface="Arial"/>
              </a:rPr>
              <a:t>В это время остальные игроки перебегают из угла в угол. Если водящий успеет занять угол, то на его место встает игрок, который остался без угла.</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500"/>
              <a:buFont typeface="Arial"/>
              <a:buNone/>
            </a:pPr>
            <a:endParaRPr sz="1500" b="0"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Вариант: </a:t>
            </a:r>
            <a:r>
              <a:rPr lang="ru-RU" sz="1500" b="0" i="0" u="none" strike="noStrike" cap="none">
                <a:solidFill>
                  <a:schemeClr val="dk1"/>
                </a:solidFill>
                <a:latin typeface="Arial"/>
                <a:ea typeface="Arial"/>
                <a:cs typeface="Arial"/>
                <a:sym typeface="Arial"/>
              </a:rPr>
              <a:t>Играющие встают в круг, каждый свое место отмечает камешком или очерчивает маленький кружок. В центре большого круга стоит водящий. Он подходит к одному из играющих и говорит: «Кумушка, дай ключи!» Ему отвечают: «Иди, вот там постучи!» Пока водящий идет к следующему игроку, дети меняются местами.</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500"/>
              <a:buFont typeface="Arial"/>
              <a:buNone/>
            </a:pPr>
            <a:r>
              <a:rPr lang="ru-RU" sz="1500" b="0" i="0" u="none" strike="noStrike" cap="none">
                <a:solidFill>
                  <a:schemeClr val="dk1"/>
                </a:solidFill>
                <a:latin typeface="Arial"/>
                <a:ea typeface="Arial"/>
                <a:cs typeface="Arial"/>
                <a:sym typeface="Arial"/>
              </a:rPr>
              <a:t>Водящий должен не зевать и постараться занять кружок. Игрок, оставшийся без места, становится водящим.</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Указания к проведению: </a:t>
            </a:r>
            <a:r>
              <a:rPr lang="ru-RU" sz="1500" b="0" i="0" u="none" strike="noStrike" cap="none">
                <a:solidFill>
                  <a:schemeClr val="dk1"/>
                </a:solidFill>
                <a:latin typeface="Arial"/>
                <a:ea typeface="Arial"/>
                <a:cs typeface="Arial"/>
                <a:sym typeface="Arial"/>
              </a:rPr>
              <a:t>Вначале уголки следует располагать близко один от другого, тогда и водящему легче занять уголок. Затем расстояние можно увеличить. Если на участке есть деревья, расположенные недалеко друг от друга, то играющие встают около деревьев. Водящий может </a:t>
            </a:r>
            <a:r>
              <a:rPr lang="ru-RU" sz="1500" b="1" i="0" u="none" strike="noStrike" cap="none">
                <a:solidFill>
                  <a:srgbClr val="C00000"/>
                </a:solidFill>
                <a:latin typeface="Arial"/>
                <a:ea typeface="Arial"/>
                <a:cs typeface="Arial"/>
                <a:sym typeface="Arial"/>
              </a:rPr>
              <a:t>говорить и такие слова:</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500"/>
              <a:buFont typeface="Arial"/>
              <a:buNone/>
            </a:pPr>
            <a:r>
              <a:rPr lang="ru-RU" sz="1500" b="1" i="1" u="none" strike="noStrike" cap="none">
                <a:solidFill>
                  <a:srgbClr val="008000"/>
                </a:solidFill>
                <a:latin typeface="Arial"/>
                <a:ea typeface="Arial"/>
                <a:cs typeface="Arial"/>
                <a:sym typeface="Arial"/>
              </a:rPr>
              <a:t>Мышка, мышка, продай уголок!</a:t>
            </a:r>
            <a:br>
              <a:rPr lang="ru-RU" sz="1500" b="1" i="1" u="none" strike="noStrike" cap="none">
                <a:solidFill>
                  <a:srgbClr val="008000"/>
                </a:solidFill>
                <a:latin typeface="Arial"/>
                <a:ea typeface="Arial"/>
                <a:cs typeface="Arial"/>
                <a:sym typeface="Arial"/>
              </a:rPr>
            </a:br>
            <a:r>
              <a:rPr lang="ru-RU" sz="1500" b="1" i="1" u="none" strike="noStrike" cap="none">
                <a:solidFill>
                  <a:srgbClr val="008000"/>
                </a:solidFill>
                <a:latin typeface="Arial"/>
                <a:ea typeface="Arial"/>
                <a:cs typeface="Arial"/>
                <a:sym typeface="Arial"/>
              </a:rPr>
              <a:t>За шильце, за мыльце,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500"/>
              <a:buFont typeface="Arial"/>
              <a:buNone/>
            </a:pPr>
            <a:r>
              <a:rPr lang="ru-RU" sz="1500" b="1" i="1" u="none" strike="noStrike" cap="none">
                <a:solidFill>
                  <a:srgbClr val="008000"/>
                </a:solidFill>
                <a:latin typeface="Arial"/>
                <a:ea typeface="Arial"/>
                <a:cs typeface="Arial"/>
                <a:sym typeface="Arial"/>
              </a:rPr>
              <a:t>за белое полотенце,</a:t>
            </a:r>
            <a:br>
              <a:rPr lang="ru-RU" sz="1500" b="1" i="1" u="none" strike="noStrike" cap="none">
                <a:solidFill>
                  <a:srgbClr val="008000"/>
                </a:solidFill>
                <a:latin typeface="Arial"/>
                <a:ea typeface="Arial"/>
                <a:cs typeface="Arial"/>
                <a:sym typeface="Arial"/>
              </a:rPr>
            </a:br>
            <a:r>
              <a:rPr lang="ru-RU" sz="1500" b="1" i="1" u="none" strike="noStrike" cap="none">
                <a:solidFill>
                  <a:srgbClr val="008000"/>
                </a:solidFill>
                <a:latin typeface="Arial"/>
                <a:ea typeface="Arial"/>
                <a:cs typeface="Arial"/>
                <a:sym typeface="Arial"/>
              </a:rPr>
              <a:t>За зеркальце</a:t>
            </a:r>
            <a:r>
              <a:rPr lang="ru-RU" sz="1500" b="1" i="1" u="none" strike="noStrike" cap="none">
                <a:solidFill>
                  <a:schemeClr val="dk1"/>
                </a:solidFill>
                <a:latin typeface="Arial"/>
                <a:ea typeface="Arial"/>
                <a:cs typeface="Arial"/>
                <a:sym typeface="Arial"/>
              </a:rPr>
              <a:t>.</a:t>
            </a:r>
            <a:endParaRPr sz="15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500"/>
              <a:buFont typeface="Arial"/>
              <a:buNone/>
            </a:pPr>
            <a:r>
              <a:rPr lang="ru-RU" sz="15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44"/>
          <p:cNvSpPr txBox="1"/>
          <p:nvPr/>
        </p:nvSpPr>
        <p:spPr>
          <a:xfrm>
            <a:off x="2159540" y="603114"/>
            <a:ext cx="3471410" cy="114549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ХЛОП! ХЛОП!</a:t>
            </a:r>
            <a:br>
              <a:rPr lang="ru-RU" sz="3400" b="0" i="0" u="none" strike="noStrike" cap="none" dirty="0">
                <a:solidFill>
                  <a:srgbClr val="008000"/>
                </a:solidFill>
                <a:latin typeface="Arial"/>
                <a:ea typeface="Arial"/>
                <a:cs typeface="Arial"/>
                <a:sym typeface="Arial"/>
              </a:rPr>
            </a:br>
            <a:r>
              <a:rPr lang="ru-RU" sz="3400" b="0" i="0" u="none" strike="noStrike" cap="none" dirty="0">
                <a:solidFill>
                  <a:srgbClr val="008000"/>
                </a:solidFill>
                <a:latin typeface="Arial"/>
                <a:ea typeface="Arial"/>
                <a:cs typeface="Arial"/>
                <a:sym typeface="Arial"/>
              </a:rPr>
              <a:t>УБЕГАЙ!</a:t>
            </a:r>
            <a:endParaRPr sz="1400" b="0" i="0" u="none" strike="noStrike" cap="none" dirty="0">
              <a:solidFill>
                <a:srgbClr val="000000"/>
              </a:solidFill>
              <a:latin typeface="Arial"/>
              <a:ea typeface="Arial"/>
              <a:cs typeface="Arial"/>
              <a:sym typeface="Arial"/>
            </a:endParaRPr>
          </a:p>
        </p:txBody>
      </p:sp>
      <p:sp>
        <p:nvSpPr>
          <p:cNvPr id="269" name="Google Shape;269;p44"/>
          <p:cNvSpPr txBox="1"/>
          <p:nvPr/>
        </p:nvSpPr>
        <p:spPr>
          <a:xfrm>
            <a:off x="1417637" y="2092325"/>
            <a:ext cx="4883100" cy="95901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Цели:</a:t>
            </a:r>
            <a:r>
              <a:rPr lang="ru-RU" sz="1700" b="0" i="0" u="none" strike="noStrike" cap="none">
                <a:solidFill>
                  <a:schemeClr val="dk1"/>
                </a:solidFill>
                <a:latin typeface="Arial"/>
                <a:ea typeface="Arial"/>
                <a:cs typeface="Arial"/>
                <a:sym typeface="Arial"/>
              </a:rPr>
              <a:t> Развивать, развивать быстроту, ловкость, глазомер, совершенствовать ориентировку в пространстве. Упражнять в беге.</a:t>
            </a:r>
            <a:endParaRPr sz="17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Описание: </a:t>
            </a:r>
            <a:r>
              <a:rPr lang="ru-RU" sz="1700" b="0" i="0" u="none" strike="noStrike" cap="none">
                <a:solidFill>
                  <a:schemeClr val="dk1"/>
                </a:solidFill>
                <a:latin typeface="Arial"/>
                <a:ea typeface="Arial"/>
                <a:cs typeface="Arial"/>
                <a:sym typeface="Arial"/>
              </a:rPr>
              <a:t>Играющие ходят по игровой площадке — собирают на лугу цветы, плетут венки, ловят бабочек и т. д. Не­сколько детей выполняют роль лошадок, которые в сто­роне щиплют травку. После </a:t>
            </a:r>
            <a:r>
              <a:rPr lang="ru-RU" sz="1700" b="1" i="0" u="none" strike="noStrike" cap="none">
                <a:solidFill>
                  <a:srgbClr val="C00000"/>
                </a:solidFill>
                <a:latin typeface="Arial"/>
                <a:ea typeface="Arial"/>
                <a:cs typeface="Arial"/>
                <a:sym typeface="Arial"/>
              </a:rPr>
              <a:t>слов ведущего:</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1" u="none" strike="noStrike" cap="none">
                <a:solidFill>
                  <a:srgbClr val="008000"/>
                </a:solidFill>
                <a:latin typeface="Arial"/>
                <a:ea typeface="Arial"/>
                <a:cs typeface="Arial"/>
                <a:sym typeface="Arial"/>
              </a:rPr>
              <a:t>«Хлоп, хлоп, убегай,</a:t>
            </a:r>
            <a:br>
              <a:rPr lang="ru-RU" sz="1700" b="1" i="1" u="none" strike="noStrike" cap="none">
                <a:solidFill>
                  <a:srgbClr val="008000"/>
                </a:solidFill>
                <a:latin typeface="Arial"/>
                <a:ea typeface="Arial"/>
                <a:cs typeface="Arial"/>
                <a:sym typeface="Arial"/>
              </a:rPr>
            </a:br>
            <a:r>
              <a:rPr lang="ru-RU" sz="1700" b="1" i="1" u="none" strike="noStrike" cap="none">
                <a:solidFill>
                  <a:srgbClr val="008000"/>
                </a:solidFill>
                <a:latin typeface="Arial"/>
                <a:ea typeface="Arial"/>
                <a:cs typeface="Arial"/>
                <a:sym typeface="Arial"/>
              </a:rPr>
              <a:t>Тебя кони стопчут»</a:t>
            </a:r>
            <a:endParaRPr sz="17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несколько игроков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произносят:</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1" u="none" strike="noStrike" cap="none">
                <a:solidFill>
                  <a:srgbClr val="008000"/>
                </a:solidFill>
                <a:latin typeface="Arial"/>
                <a:ea typeface="Arial"/>
                <a:cs typeface="Arial"/>
                <a:sym typeface="Arial"/>
              </a:rPr>
              <a:t>«А я коней не боюсь,</a:t>
            </a:r>
            <a:br>
              <a:rPr lang="ru-RU" sz="1700" b="1" i="1" u="none" strike="noStrike" cap="none">
                <a:solidFill>
                  <a:srgbClr val="008000"/>
                </a:solidFill>
                <a:latin typeface="Arial"/>
                <a:ea typeface="Arial"/>
                <a:cs typeface="Arial"/>
                <a:sym typeface="Arial"/>
              </a:rPr>
            </a:br>
            <a:r>
              <a:rPr lang="ru-RU" sz="1700" b="1" i="1" u="none" strike="noStrike" cap="none">
                <a:solidFill>
                  <a:srgbClr val="008000"/>
                </a:solidFill>
                <a:latin typeface="Arial"/>
                <a:ea typeface="Arial"/>
                <a:cs typeface="Arial"/>
                <a:sym typeface="Arial"/>
              </a:rPr>
              <a:t>По дороге прокачусь!»</a:t>
            </a:r>
            <a:endParaRPr sz="17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и начинают скакать на</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палочках, подражая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лошадкам и стараясь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поймать детей, гуляющих на</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 лугу.</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Правила игры:</a:t>
            </a:r>
            <a:r>
              <a:rPr lang="ru-RU" sz="1700" b="0" i="0" u="none" strike="noStrike" cap="none">
                <a:solidFill>
                  <a:srgbClr val="008000"/>
                </a:solidFill>
                <a:latin typeface="Arial"/>
                <a:ea typeface="Arial"/>
                <a:cs typeface="Arial"/>
                <a:sym typeface="Arial"/>
              </a:rPr>
              <a:t> </a:t>
            </a:r>
            <a:r>
              <a:rPr lang="ru-RU" sz="1700" b="0" i="0" u="none" strike="noStrike" cap="none">
                <a:solidFill>
                  <a:schemeClr val="dk1"/>
                </a:solidFill>
                <a:latin typeface="Arial"/>
                <a:ea typeface="Arial"/>
                <a:cs typeface="Arial"/>
                <a:sym typeface="Arial"/>
              </a:rPr>
              <a:t>Убегать можно лишь после слова «прокачусь»;тот ребенок, которого настигнет лошадка, на время выбывает из игры.</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5"/>
          <p:cNvSpPr txBox="1"/>
          <p:nvPr/>
        </p:nvSpPr>
        <p:spPr>
          <a:xfrm>
            <a:off x="1692612" y="661480"/>
            <a:ext cx="4271749"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ДЕДУШКА РОЖОК</a:t>
            </a:r>
            <a:endParaRPr sz="1400" b="0" i="0" u="none" strike="noStrike" cap="none" dirty="0">
              <a:solidFill>
                <a:srgbClr val="000000"/>
              </a:solidFill>
              <a:latin typeface="Arial"/>
              <a:ea typeface="Arial"/>
              <a:cs typeface="Arial"/>
              <a:sym typeface="Arial"/>
            </a:endParaRPr>
          </a:p>
        </p:txBody>
      </p:sp>
      <p:sp>
        <p:nvSpPr>
          <p:cNvPr id="275" name="Google Shape;275;p45"/>
          <p:cNvSpPr txBox="1"/>
          <p:nvPr/>
        </p:nvSpPr>
        <p:spPr>
          <a:xfrm>
            <a:off x="1417637" y="1912937"/>
            <a:ext cx="4883100" cy="98568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Задачи:</a:t>
            </a:r>
            <a:r>
              <a:rPr lang="ru-RU" sz="1700" b="0" i="0" u="none" strike="noStrike" cap="none">
                <a:solidFill>
                  <a:schemeClr val="dk1"/>
                </a:solidFill>
                <a:latin typeface="Arial"/>
                <a:ea typeface="Arial"/>
                <a:cs typeface="Arial"/>
                <a:sym typeface="Arial"/>
              </a:rPr>
              <a:t> Развивать, развивать быстроту, ловкость, глазомер, совершенствовать ориентировку в пространстве. Упражнять в беге.</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Описание: </a:t>
            </a:r>
            <a:r>
              <a:rPr lang="ru-RU" sz="1700" b="0" i="0" u="none" strike="noStrike" cap="none">
                <a:solidFill>
                  <a:schemeClr val="dk1"/>
                </a:solidFill>
                <a:latin typeface="Arial"/>
                <a:ea typeface="Arial"/>
                <a:cs typeface="Arial"/>
                <a:sym typeface="Arial"/>
              </a:rPr>
              <a:t>Дети по считалке выбирают Дедушку.</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По божьей росе,</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По поповой полосе</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Там шишки, орешки,</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Медок, сахарок</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Поди вон, дедушка Рожок!</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Выбранному игроку-Дедушке отводится «дом». Остальные игроки отходят на 15-20 шагов от «дома» этого  - у них свой «дом».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 </a:t>
            </a:r>
            <a:r>
              <a:rPr lang="ru-RU" sz="1700" b="1" i="0" u="none" strike="noStrike" cap="none">
                <a:solidFill>
                  <a:srgbClr val="C00000"/>
                </a:solidFill>
                <a:latin typeface="Arial"/>
                <a:ea typeface="Arial"/>
                <a:cs typeface="Arial"/>
                <a:sym typeface="Arial"/>
              </a:rPr>
              <a:t>Дети:              </a:t>
            </a:r>
            <a:r>
              <a:rPr lang="ru-RU" sz="1700" b="1" i="0" u="none" strike="noStrike" cap="none">
                <a:solidFill>
                  <a:srgbClr val="008000"/>
                </a:solidFill>
                <a:latin typeface="Arial"/>
                <a:ea typeface="Arial"/>
                <a:cs typeface="Arial"/>
                <a:sym typeface="Arial"/>
              </a:rPr>
              <a:t>Ах ты, дедушка Рожок,</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На плече дыру прожёг!</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C00000"/>
              </a:buClr>
              <a:buSzPts val="1700"/>
              <a:buFont typeface="Arial"/>
              <a:buNone/>
            </a:pPr>
            <a:r>
              <a:rPr lang="ru-RU" sz="1700" b="1" i="0" u="none" strike="noStrike" cap="none">
                <a:solidFill>
                  <a:srgbClr val="C00000"/>
                </a:solidFill>
                <a:latin typeface="Arial"/>
                <a:ea typeface="Arial"/>
                <a:cs typeface="Arial"/>
                <a:sym typeface="Arial"/>
              </a:rPr>
              <a:t>Дедушка: </a:t>
            </a:r>
            <a:r>
              <a:rPr lang="ru-RU" sz="1700" b="1" i="0" u="none" strike="noStrike" cap="none">
                <a:solidFill>
                  <a:srgbClr val="008000"/>
                </a:solidFill>
                <a:latin typeface="Arial"/>
                <a:ea typeface="Arial"/>
                <a:cs typeface="Arial"/>
                <a:sym typeface="Arial"/>
              </a:rPr>
              <a:t>Кто меня боится? </a:t>
            </a:r>
            <a:r>
              <a:rPr lang="ru-RU" sz="1700" b="1" i="0" u="none" strike="noStrike" cap="none">
                <a:solidFill>
                  <a:srgbClr val="C00000"/>
                </a:solidFill>
                <a:latin typeface="Arial"/>
                <a:ea typeface="Arial"/>
                <a:cs typeface="Arial"/>
                <a:sym typeface="Arial"/>
              </a:rPr>
              <a:t>Дети: </a:t>
            </a:r>
            <a:r>
              <a:rPr lang="ru-RU" sz="1700" b="1" i="0" u="none" strike="noStrike" cap="none">
                <a:solidFill>
                  <a:srgbClr val="008000"/>
                </a:solidFill>
                <a:latin typeface="Arial"/>
                <a:ea typeface="Arial"/>
                <a:cs typeface="Arial"/>
                <a:sym typeface="Arial"/>
              </a:rPr>
              <a:t>Никто!</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Кого он осалил, вместе с ним ловит играющих. Как только играющие перебегут из дома в дом и водящий вместе с помощником займут свое место, игра возобновляется.</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Правила игры: </a:t>
            </a:r>
            <a:r>
              <a:rPr lang="ru-RU" sz="1700" b="0" i="0" u="none" strike="noStrike" cap="none">
                <a:solidFill>
                  <a:schemeClr val="dk1"/>
                </a:solidFill>
                <a:latin typeface="Arial"/>
                <a:ea typeface="Arial"/>
                <a:cs typeface="Arial"/>
                <a:sym typeface="Arial"/>
              </a:rPr>
              <a:t>игра продолжается до тех   пор, пока не останется три-четыре не пойманных играющих.</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6"/>
          <p:cNvSpPr txBox="1"/>
          <p:nvPr/>
        </p:nvSpPr>
        <p:spPr>
          <a:xfrm>
            <a:off x="1945532" y="486383"/>
            <a:ext cx="3638146" cy="114549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ЗОЛОТЫЕ ВОРОТА</a:t>
            </a:r>
            <a:endParaRPr sz="1400" b="0" i="0" u="none" strike="noStrike" cap="none" dirty="0">
              <a:solidFill>
                <a:srgbClr val="000000"/>
              </a:solidFill>
              <a:latin typeface="Arial"/>
              <a:ea typeface="Arial"/>
              <a:cs typeface="Arial"/>
              <a:sym typeface="Arial"/>
            </a:endParaRPr>
          </a:p>
        </p:txBody>
      </p:sp>
      <p:sp>
        <p:nvSpPr>
          <p:cNvPr id="281" name="Google Shape;281;p46"/>
          <p:cNvSpPr txBox="1"/>
          <p:nvPr/>
        </p:nvSpPr>
        <p:spPr>
          <a:xfrm>
            <a:off x="1497012" y="1571625"/>
            <a:ext cx="4803900" cy="104568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Задачи:</a:t>
            </a:r>
            <a:r>
              <a:rPr lang="ru-RU" sz="1500" b="0" i="0" u="none" strike="noStrike" cap="none">
                <a:solidFill>
                  <a:schemeClr val="dk1"/>
                </a:solidFill>
                <a:latin typeface="Arial"/>
                <a:ea typeface="Arial"/>
                <a:cs typeface="Arial"/>
                <a:sym typeface="Arial"/>
              </a:rPr>
              <a:t> Развивать, развивать быстроту, ловкость, глазомер, совершенствовать ориентировку в пространстве. Упражнять в ходьбе цепочкой.</a:t>
            </a:r>
            <a:endParaRPr sz="15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Описание: </a:t>
            </a:r>
            <a:r>
              <a:rPr lang="ru-RU" sz="1500" b="0" i="0" u="none" strike="noStrike" cap="none">
                <a:solidFill>
                  <a:schemeClr val="dk1"/>
                </a:solidFill>
                <a:latin typeface="Arial"/>
                <a:ea typeface="Arial"/>
                <a:cs typeface="Arial"/>
                <a:sym typeface="Arial"/>
              </a:rPr>
              <a:t>Пара игроков встают лицом друг к другу и поднимают вверх руки – это ворота. Остальные игроки берутся друг за друга так, что получается цепочка. </a:t>
            </a:r>
            <a:r>
              <a:rPr lang="ru-RU" sz="1500" b="1" i="0" u="none" strike="noStrike" cap="none">
                <a:solidFill>
                  <a:srgbClr val="C00000"/>
                </a:solidFill>
                <a:latin typeface="Arial"/>
                <a:ea typeface="Arial"/>
                <a:cs typeface="Arial"/>
                <a:sym typeface="Arial"/>
              </a:rPr>
              <a:t>Все дети говорят:</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Ай, люди, ай, люди,</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Наши руки мы сплели.</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Мы их подняли повыше,</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Получилась красота!</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Получились не простые,</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Золотые ворота!        </a:t>
            </a:r>
            <a:r>
              <a:rPr lang="ru-RU" sz="1500" b="0" i="0" u="none" strike="noStrike" cap="none">
                <a:solidFill>
                  <a:schemeClr val="dk1"/>
                </a:solidFill>
                <a:latin typeface="Arial"/>
                <a:ea typeface="Arial"/>
                <a:cs typeface="Arial"/>
                <a:sym typeface="Arial"/>
              </a:rPr>
              <a:t> </a:t>
            </a:r>
            <a:br>
              <a:rPr lang="ru-RU" sz="1500" b="0" i="0" u="none" strike="noStrike" cap="none">
                <a:solidFill>
                  <a:schemeClr val="dk1"/>
                </a:solidFill>
                <a:latin typeface="Arial"/>
                <a:ea typeface="Arial"/>
                <a:cs typeface="Arial"/>
                <a:sym typeface="Arial"/>
              </a:rPr>
            </a:br>
            <a:r>
              <a:rPr lang="ru-RU" sz="1500" b="0" i="0" u="none" strike="noStrike" cap="none">
                <a:solidFill>
                  <a:schemeClr val="dk1"/>
                </a:solidFill>
                <a:latin typeface="Arial"/>
                <a:ea typeface="Arial"/>
                <a:cs typeface="Arial"/>
                <a:sym typeface="Arial"/>
              </a:rPr>
              <a:t>Игроки-ворота говорят стишок, а цепочка должна быстро пройти между ними. </a:t>
            </a:r>
            <a:r>
              <a:rPr lang="ru-RU" sz="1500" b="1" i="0" u="none" strike="noStrike" cap="none">
                <a:solidFill>
                  <a:srgbClr val="C00000"/>
                </a:solidFill>
                <a:latin typeface="Arial"/>
                <a:ea typeface="Arial"/>
                <a:cs typeface="Arial"/>
                <a:sym typeface="Arial"/>
              </a:rPr>
              <a:t>Дети – «ворота» говорят:</a:t>
            </a:r>
            <a:r>
              <a:rPr lang="ru-RU" sz="1500" b="0" i="0" u="none" strike="noStrike" cap="none">
                <a:solidFill>
                  <a:schemeClr val="dk1"/>
                </a:solidFill>
                <a:latin typeface="Arial"/>
                <a:ea typeface="Arial"/>
                <a:cs typeface="Arial"/>
                <a:sym typeface="Arial"/>
              </a:rPr>
              <a:t/>
            </a:r>
            <a:br>
              <a:rPr lang="ru-RU" sz="1500" b="0" i="0" u="none" strike="noStrike" cap="none">
                <a:solidFill>
                  <a:schemeClr val="dk1"/>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Золотые ворота</a:t>
            </a:r>
            <a:br>
              <a:rPr lang="ru-RU" sz="1500" b="1" i="0" u="none" strike="noStrike" cap="none">
                <a:solidFill>
                  <a:srgbClr val="008000"/>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Пропускают не всегда.</a:t>
            </a:r>
            <a:br>
              <a:rPr lang="ru-RU" sz="1500" b="1" i="0" u="none" strike="noStrike" cap="none">
                <a:solidFill>
                  <a:srgbClr val="008000"/>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Первый раз прощается,</a:t>
            </a:r>
            <a:br>
              <a:rPr lang="ru-RU" sz="1500" b="1" i="0" u="none" strike="noStrike" cap="none">
                <a:solidFill>
                  <a:srgbClr val="008000"/>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Второй - запрещается.</a:t>
            </a:r>
            <a:br>
              <a:rPr lang="ru-RU" sz="1500" b="1" i="0" u="none" strike="noStrike" cap="none">
                <a:solidFill>
                  <a:srgbClr val="008000"/>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А на третий раз</a:t>
            </a:r>
            <a:br>
              <a:rPr lang="ru-RU" sz="1500" b="1" i="0" u="none" strike="noStrike" cap="none">
                <a:solidFill>
                  <a:srgbClr val="008000"/>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Не пропустим вас!</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500"/>
              <a:buFont typeface="Arial"/>
              <a:buNone/>
            </a:pPr>
            <a:r>
              <a:rPr lang="ru-RU" sz="1500" b="0" i="0" u="none" strike="noStrike" cap="none">
                <a:solidFill>
                  <a:schemeClr val="dk1"/>
                </a:solidFill>
                <a:latin typeface="Arial"/>
                <a:ea typeface="Arial"/>
                <a:cs typeface="Arial"/>
                <a:sym typeface="Arial"/>
              </a:rPr>
              <a:t/>
            </a:r>
            <a:br>
              <a:rPr lang="ru-RU" sz="1500" b="0" i="0" u="none" strike="noStrike" cap="none">
                <a:solidFill>
                  <a:schemeClr val="dk1"/>
                </a:solidFill>
                <a:latin typeface="Arial"/>
                <a:ea typeface="Arial"/>
                <a:cs typeface="Arial"/>
                <a:sym typeface="Arial"/>
              </a:rPr>
            </a:br>
            <a:r>
              <a:rPr lang="ru-RU" sz="1500" b="0" i="0" u="none" strike="noStrike" cap="none">
                <a:solidFill>
                  <a:schemeClr val="dk1"/>
                </a:solidFill>
                <a:latin typeface="Arial"/>
                <a:ea typeface="Arial"/>
                <a:cs typeface="Arial"/>
                <a:sym typeface="Arial"/>
              </a:rPr>
              <a:t>С этими словами руки опускаются, ворота захлопываются. Те, которые оказались пойманными, становятся дополнительными воротами. "Ворота" побеждают, если им удалось поймать всех игроков.</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Правила игры: </a:t>
            </a:r>
            <a:r>
              <a:rPr lang="ru-RU" sz="1500" b="0" i="0" u="none" strike="noStrike" cap="none">
                <a:solidFill>
                  <a:schemeClr val="dk1"/>
                </a:solidFill>
                <a:latin typeface="Arial"/>
                <a:ea typeface="Arial"/>
                <a:cs typeface="Arial"/>
                <a:sym typeface="Arial"/>
              </a:rPr>
              <a:t>Игра продолжается до тех   пор, пока не останется три-четыре не пойманных играющих, опускать руки надо  быстро, но аккуратно.</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endParaRPr sz="18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7"/>
          <p:cNvSpPr txBox="1"/>
          <p:nvPr/>
        </p:nvSpPr>
        <p:spPr>
          <a:xfrm>
            <a:off x="1254125" y="752475"/>
            <a:ext cx="5373600" cy="636600"/>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a:solidFill>
                  <a:srgbClr val="008000"/>
                </a:solidFill>
                <a:latin typeface="Arial"/>
                <a:ea typeface="Arial"/>
                <a:cs typeface="Arial"/>
                <a:sym typeface="Arial"/>
              </a:rPr>
              <a:t> МАЛЕЧИНА-КАЛЕЧИНА</a:t>
            </a:r>
            <a:endParaRPr sz="1400" b="0" i="0" u="none" strike="noStrike" cap="none">
              <a:solidFill>
                <a:srgbClr val="000000"/>
              </a:solidFill>
              <a:latin typeface="Arial"/>
              <a:ea typeface="Arial"/>
              <a:cs typeface="Arial"/>
              <a:sym typeface="Arial"/>
            </a:endParaRPr>
          </a:p>
        </p:txBody>
      </p:sp>
      <p:sp>
        <p:nvSpPr>
          <p:cNvPr id="287" name="Google Shape;287;p47"/>
          <p:cNvSpPr txBox="1"/>
          <p:nvPr/>
        </p:nvSpPr>
        <p:spPr>
          <a:xfrm>
            <a:off x="1574800" y="1917700"/>
            <a:ext cx="4805400" cy="10109100"/>
          </a:xfrm>
          <a:prstGeom prst="rect">
            <a:avLst/>
          </a:prstGeom>
          <a:noFill/>
          <a:ln>
            <a:noFill/>
          </a:ln>
        </p:spPr>
        <p:txBody>
          <a:bodyPr spcFirstLastPara="1" wrap="square" lIns="98125" tIns="49050" rIns="98125" bIns="49050" anchor="ctr" anchorCtr="0">
            <a:spAutoFit/>
          </a:bodyPr>
          <a:lstStyle/>
          <a:p>
            <a:pPr marL="0" marR="0" lvl="0" indent="0" algn="ctr" rtl="0">
              <a:lnSpc>
                <a:spcPct val="100000"/>
              </a:lnSpc>
              <a:spcBef>
                <a:spcPts val="0"/>
              </a:spcBef>
              <a:spcAft>
                <a:spcPts val="0"/>
              </a:spcAft>
              <a:buClr>
                <a:srgbClr val="008000"/>
              </a:buClr>
              <a:buSzPts val="1600"/>
              <a:buFont typeface="Arial"/>
              <a:buNone/>
            </a:pPr>
            <a:r>
              <a:rPr lang="ru-RU" sz="1600" b="1" i="0" u="none" strike="noStrike" cap="none">
                <a:solidFill>
                  <a:srgbClr val="008000"/>
                </a:solidFill>
                <a:latin typeface="Arial"/>
                <a:ea typeface="Arial"/>
                <a:cs typeface="Arial"/>
                <a:sym typeface="Arial"/>
              </a:rPr>
              <a:t>Цели:</a:t>
            </a:r>
            <a:r>
              <a:rPr lang="ru-RU" sz="1600" b="0" i="0" u="none" strike="noStrike" cap="none">
                <a:solidFill>
                  <a:schemeClr val="dk1"/>
                </a:solidFill>
                <a:latin typeface="Arial"/>
                <a:ea typeface="Arial"/>
                <a:cs typeface="Arial"/>
                <a:sym typeface="Arial"/>
              </a:rPr>
              <a:t> Развивать, ловкость, выдержку, координацию движений, чувство спортивного соперничества.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600"/>
              <a:buFont typeface="Arial"/>
              <a:buNone/>
            </a:pPr>
            <a:r>
              <a:rPr lang="ru-RU" sz="1600" b="1" i="0" u="none" strike="noStrike" cap="none">
                <a:solidFill>
                  <a:srgbClr val="008000"/>
                </a:solidFill>
                <a:latin typeface="Arial"/>
                <a:ea typeface="Arial"/>
                <a:cs typeface="Arial"/>
                <a:sym typeface="Arial"/>
              </a:rPr>
              <a:t>Описание: </a:t>
            </a:r>
            <a:r>
              <a:rPr lang="ru-RU" sz="1600" b="0" i="0" u="none" strike="noStrike" cap="none">
                <a:solidFill>
                  <a:schemeClr val="dk1"/>
                </a:solidFill>
                <a:latin typeface="Arial"/>
                <a:ea typeface="Arial"/>
                <a:cs typeface="Arial"/>
                <a:sym typeface="Arial"/>
              </a:rPr>
              <a:t>Играющие выбирают водящего. Все берут в руки по палочке и произносят:</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600"/>
              <a:buFont typeface="Arial"/>
              <a:buNone/>
            </a:pPr>
            <a:r>
              <a:rPr lang="ru-RU" sz="1600" b="0" i="0" u="none" strike="noStrike" cap="none">
                <a:solidFill>
                  <a:schemeClr val="dk1"/>
                </a:solidFill>
                <a:latin typeface="Arial"/>
                <a:ea typeface="Arial"/>
                <a:cs typeface="Arial"/>
                <a:sym typeface="Arial"/>
              </a:rPr>
              <a:t/>
            </a:r>
            <a:br>
              <a:rPr lang="ru-RU" sz="1600" b="0" i="0" u="none" strike="noStrike" cap="none">
                <a:solidFill>
                  <a:schemeClr val="dk1"/>
                </a:solidFill>
                <a:latin typeface="Arial"/>
                <a:ea typeface="Arial"/>
                <a:cs typeface="Arial"/>
                <a:sym typeface="Arial"/>
              </a:rPr>
            </a:br>
            <a:r>
              <a:rPr lang="ru-RU" sz="1600" b="1" i="0" u="none" strike="noStrike" cap="none">
                <a:solidFill>
                  <a:srgbClr val="008000"/>
                </a:solidFill>
                <a:latin typeface="Arial"/>
                <a:ea typeface="Arial"/>
                <a:cs typeface="Arial"/>
                <a:sym typeface="Arial"/>
              </a:rPr>
              <a:t>Малечина-калечина,</a:t>
            </a:r>
            <a:br>
              <a:rPr lang="ru-RU" sz="1600" b="1" i="0" u="none" strike="noStrike" cap="none">
                <a:solidFill>
                  <a:srgbClr val="008000"/>
                </a:solidFill>
                <a:latin typeface="Arial"/>
                <a:ea typeface="Arial"/>
                <a:cs typeface="Arial"/>
                <a:sym typeface="Arial"/>
              </a:rPr>
            </a:br>
            <a:r>
              <a:rPr lang="ru-RU" sz="1600" b="1" i="0" u="none" strike="noStrike" cap="none">
                <a:solidFill>
                  <a:srgbClr val="008000"/>
                </a:solidFill>
                <a:latin typeface="Arial"/>
                <a:ea typeface="Arial"/>
                <a:cs typeface="Arial"/>
                <a:sym typeface="Arial"/>
              </a:rPr>
              <a:t>Сколько часов</a:t>
            </a:r>
            <a:br>
              <a:rPr lang="ru-RU" sz="1600" b="1" i="0" u="none" strike="noStrike" cap="none">
                <a:solidFill>
                  <a:srgbClr val="008000"/>
                </a:solidFill>
                <a:latin typeface="Arial"/>
                <a:ea typeface="Arial"/>
                <a:cs typeface="Arial"/>
                <a:sym typeface="Arial"/>
              </a:rPr>
            </a:br>
            <a:r>
              <a:rPr lang="ru-RU" sz="1600" b="1" i="0" u="none" strike="noStrike" cap="none">
                <a:solidFill>
                  <a:srgbClr val="008000"/>
                </a:solidFill>
                <a:latin typeface="Arial"/>
                <a:ea typeface="Arial"/>
                <a:cs typeface="Arial"/>
                <a:sym typeface="Arial"/>
              </a:rPr>
              <a:t>Осталось до вечера,</a:t>
            </a:r>
            <a:br>
              <a:rPr lang="ru-RU" sz="1600" b="1" i="0" u="none" strike="noStrike" cap="none">
                <a:solidFill>
                  <a:srgbClr val="008000"/>
                </a:solidFill>
                <a:latin typeface="Arial"/>
                <a:ea typeface="Arial"/>
                <a:cs typeface="Arial"/>
                <a:sym typeface="Arial"/>
              </a:rPr>
            </a:br>
            <a:r>
              <a:rPr lang="ru-RU" sz="1600" b="1" i="0" u="none" strike="noStrike" cap="none">
                <a:solidFill>
                  <a:srgbClr val="008000"/>
                </a:solidFill>
                <a:latin typeface="Arial"/>
                <a:ea typeface="Arial"/>
                <a:cs typeface="Arial"/>
                <a:sym typeface="Arial"/>
              </a:rPr>
              <a:t>До летнего?</a:t>
            </a:r>
            <a:br>
              <a:rPr lang="ru-RU" sz="16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r>
              <a:rPr lang="ru-RU" sz="1600" b="0" i="0" u="none" strike="noStrike" cap="none">
                <a:solidFill>
                  <a:schemeClr val="dk1"/>
                </a:solidFill>
                <a:latin typeface="Arial"/>
                <a:ea typeface="Arial"/>
                <a:cs typeface="Arial"/>
                <a:sym typeface="Arial"/>
              </a:rPr>
              <a:t>После этих слов ставят палочку вертикально на ладонь или на кончик пальцев.</a:t>
            </a:r>
            <a:br>
              <a:rPr lang="ru-RU" sz="1600" b="0" i="0" u="none" strike="noStrike" cap="none">
                <a:solidFill>
                  <a:schemeClr val="dk1"/>
                </a:solidFill>
                <a:latin typeface="Arial"/>
                <a:ea typeface="Arial"/>
                <a:cs typeface="Arial"/>
                <a:sym typeface="Arial"/>
              </a:rPr>
            </a:br>
            <a:r>
              <a:rPr lang="ru-RU" sz="1600" b="0" i="0" u="none" strike="noStrike" cap="none">
                <a:solidFill>
                  <a:schemeClr val="dk1"/>
                </a:solidFill>
                <a:latin typeface="Arial"/>
                <a:ea typeface="Arial"/>
                <a:cs typeface="Arial"/>
                <a:sym typeface="Arial"/>
              </a:rPr>
              <a:t>Водящий считает: «Раз, два, три ... десять!» Когда палка падает, ее следует подхватить второй рукой, не допуская полного падения на землю. Счет ведется только до подхвата второй рукой, а не до падения на землю. Выигрывает тот, кто дольше продержит палочку.</a:t>
            </a:r>
            <a:br>
              <a:rPr lang="ru-RU" sz="1600" b="0" i="0" u="none" strike="noStrike" cap="none">
                <a:solidFill>
                  <a:schemeClr val="dk1"/>
                </a:solidFill>
                <a:latin typeface="Arial"/>
                <a:ea typeface="Arial"/>
                <a:cs typeface="Arial"/>
                <a:sym typeface="Arial"/>
              </a:rPr>
            </a:br>
            <a:r>
              <a:rPr lang="ru-RU" sz="1600" b="1" i="0" u="none" strike="noStrike" cap="none">
                <a:solidFill>
                  <a:srgbClr val="008000"/>
                </a:solidFill>
                <a:latin typeface="Arial"/>
                <a:ea typeface="Arial"/>
                <a:cs typeface="Arial"/>
                <a:sym typeface="Arial"/>
              </a:rPr>
              <a:t>Варианты: </a:t>
            </a:r>
            <a:r>
              <a:rPr lang="ru-RU" sz="1600" b="0" i="0" u="none" strike="noStrike" cap="none">
                <a:solidFill>
                  <a:schemeClr val="dk1"/>
                </a:solidFill>
                <a:latin typeface="Arial"/>
                <a:ea typeface="Arial"/>
                <a:cs typeface="Arial"/>
                <a:sym typeface="Arial"/>
              </a:rPr>
              <a:t>Палку можно держать по-разному:</a:t>
            </a:r>
            <a:br>
              <a:rPr lang="ru-RU" sz="1600" b="0" i="0" u="none" strike="noStrike" cap="none">
                <a:solidFill>
                  <a:schemeClr val="dk1"/>
                </a:solidFill>
                <a:latin typeface="Arial"/>
                <a:ea typeface="Arial"/>
                <a:cs typeface="Arial"/>
                <a:sym typeface="Arial"/>
              </a:rPr>
            </a:br>
            <a:r>
              <a:rPr lang="ru-RU" sz="1600" b="0" i="0" u="none" strike="noStrike" cap="none">
                <a:solidFill>
                  <a:schemeClr val="dk1"/>
                </a:solidFill>
                <a:latin typeface="Arial"/>
                <a:ea typeface="Arial"/>
                <a:cs typeface="Arial"/>
                <a:sym typeface="Arial"/>
              </a:rPr>
              <a:t>1. На тыльной стороне ладони, на локте, на плече, на голове.</a:t>
            </a:r>
            <a:br>
              <a:rPr lang="ru-RU" sz="1600" b="0" i="0" u="none" strike="noStrike" cap="none">
                <a:solidFill>
                  <a:schemeClr val="dk1"/>
                </a:solidFill>
                <a:latin typeface="Arial"/>
                <a:ea typeface="Arial"/>
                <a:cs typeface="Arial"/>
                <a:sym typeface="Arial"/>
              </a:rPr>
            </a:br>
            <a:r>
              <a:rPr lang="ru-RU" sz="1600" b="0" i="0" u="none" strike="noStrike" cap="none">
                <a:solidFill>
                  <a:schemeClr val="dk1"/>
                </a:solidFill>
                <a:latin typeface="Arial"/>
                <a:ea typeface="Arial"/>
                <a:cs typeface="Arial"/>
                <a:sym typeface="Arial"/>
              </a:rPr>
              <a:t>2. Удерживая палку, приседают, встают на скамейку, идут или бегут к начерченной линии.</a:t>
            </a:r>
            <a:br>
              <a:rPr lang="ru-RU" sz="1600" b="0" i="0" u="none" strike="noStrike" cap="none">
                <a:solidFill>
                  <a:schemeClr val="dk1"/>
                </a:solidFill>
                <a:latin typeface="Arial"/>
                <a:ea typeface="Arial"/>
                <a:cs typeface="Arial"/>
                <a:sym typeface="Arial"/>
              </a:rPr>
            </a:br>
            <a:r>
              <a:rPr lang="ru-RU" sz="1600" b="0" i="0" u="none" strike="noStrike" cap="none">
                <a:solidFill>
                  <a:schemeClr val="dk1"/>
                </a:solidFill>
                <a:latin typeface="Arial"/>
                <a:ea typeface="Arial"/>
                <a:cs typeface="Arial"/>
                <a:sym typeface="Arial"/>
              </a:rPr>
              <a:t>3. Держат одновременно две палки, одну на ладони, другую на голове.</a:t>
            </a:r>
            <a:endParaRPr sz="16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600"/>
              <a:buFont typeface="Arial"/>
              <a:buNone/>
            </a:pPr>
            <a:r>
              <a:rPr lang="ru-RU" sz="1600" b="1" i="0" u="none" strike="noStrike" cap="none">
                <a:solidFill>
                  <a:srgbClr val="008000"/>
                </a:solidFill>
                <a:latin typeface="Arial"/>
                <a:ea typeface="Arial"/>
                <a:cs typeface="Arial"/>
                <a:sym typeface="Arial"/>
              </a:rPr>
              <a:t>Правила игры: </a:t>
            </a:r>
            <a:r>
              <a:rPr lang="ru-RU" sz="1600" b="0" i="0" u="none" strike="noStrike" cap="none">
                <a:solidFill>
                  <a:schemeClr val="dk1"/>
                </a:solidFill>
                <a:latin typeface="Arial"/>
                <a:ea typeface="Arial"/>
                <a:cs typeface="Arial"/>
                <a:sym typeface="Arial"/>
              </a:rPr>
              <a:t>Пальцами другой руки (палочку) малечину-калечину поддерживать нельзя.</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r>
              <a:rPr lang="ru-RU" sz="1600" b="0" i="0" u="none" strike="noStrike" cap="none">
                <a:solidFill>
                  <a:schemeClr val="dk1"/>
                </a:solidFill>
                <a:latin typeface="Arial"/>
                <a:ea typeface="Arial"/>
                <a:cs typeface="Arial"/>
                <a:sym typeface="Arial"/>
              </a:rPr>
              <a:t> </a:t>
            </a:r>
            <a:endParaRPr sz="16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48"/>
          <p:cNvSpPr txBox="1"/>
          <p:nvPr/>
        </p:nvSpPr>
        <p:spPr>
          <a:xfrm rot="10800000" flipV="1">
            <a:off x="2626468" y="938022"/>
            <a:ext cx="2670420"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ЧЕЛНОК</a:t>
            </a:r>
            <a:endParaRPr sz="1400" b="0" i="0" u="none" strike="noStrike" cap="none" dirty="0">
              <a:solidFill>
                <a:srgbClr val="000000"/>
              </a:solidFill>
              <a:latin typeface="Arial"/>
              <a:ea typeface="Arial"/>
              <a:cs typeface="Arial"/>
              <a:sym typeface="Arial"/>
            </a:endParaRPr>
          </a:p>
        </p:txBody>
      </p:sp>
      <p:sp>
        <p:nvSpPr>
          <p:cNvPr id="293" name="Google Shape;293;p48"/>
          <p:cNvSpPr txBox="1"/>
          <p:nvPr/>
        </p:nvSpPr>
        <p:spPr>
          <a:xfrm>
            <a:off x="1574800" y="1919287"/>
            <a:ext cx="4648200" cy="94947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dirty="0">
                <a:solidFill>
                  <a:srgbClr val="008000"/>
                </a:solidFill>
                <a:latin typeface="Arial"/>
                <a:ea typeface="Arial"/>
                <a:cs typeface="Arial"/>
                <a:sym typeface="Arial"/>
              </a:rPr>
              <a:t>Цели:</a:t>
            </a:r>
            <a:r>
              <a:rPr lang="ru-RU" sz="1700" b="0" i="0" u="none" strike="noStrike" cap="none" dirty="0">
                <a:solidFill>
                  <a:schemeClr val="dk1"/>
                </a:solidFill>
                <a:latin typeface="Arial"/>
                <a:ea typeface="Arial"/>
                <a:cs typeface="Arial"/>
                <a:sym typeface="Arial"/>
              </a:rPr>
              <a:t> Развивать, ловкость, выдержку, координацию движений. Упражнять детей в ходьбе, беге.</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700"/>
              <a:buFont typeface="Arial"/>
              <a:buNone/>
            </a:pPr>
            <a:endParaRPr sz="17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dirty="0">
                <a:solidFill>
                  <a:srgbClr val="008000"/>
                </a:solidFill>
                <a:latin typeface="Arial"/>
                <a:ea typeface="Arial"/>
                <a:cs typeface="Arial"/>
                <a:sym typeface="Arial"/>
              </a:rPr>
              <a:t>Описание: </a:t>
            </a:r>
            <a:r>
              <a:rPr lang="ru-RU" sz="1700" b="0" i="0" u="none" strike="noStrike" cap="none" dirty="0">
                <a:solidFill>
                  <a:schemeClr val="dk1"/>
                </a:solidFill>
                <a:latin typeface="Arial"/>
                <a:ea typeface="Arial"/>
                <a:cs typeface="Arial"/>
                <a:sym typeface="Arial"/>
              </a:rPr>
              <a:t>Две шеренги,  плотно переплетясь руками стоят напротив друг к другу лицом. Посереди коридора будут бегать 2 «челнока» навстречу друг другу по правой стороне коридора каждый. По команде </a:t>
            </a:r>
            <a:r>
              <a:rPr lang="ru-RU" sz="1700" b="1" i="0" u="none" strike="noStrike" cap="none" dirty="0">
                <a:solidFill>
                  <a:srgbClr val="C00000"/>
                </a:solidFill>
                <a:latin typeface="Arial"/>
                <a:ea typeface="Arial"/>
                <a:cs typeface="Arial"/>
                <a:sym typeface="Arial"/>
              </a:rPr>
              <a:t>все начинают петь речитатив</a:t>
            </a:r>
            <a:r>
              <a:rPr lang="ru-RU" sz="1700" b="0" i="0" u="none" strike="noStrike" cap="none" dirty="0">
                <a:solidFill>
                  <a:schemeClr val="dk1"/>
                </a:solidFill>
                <a:latin typeface="Arial"/>
                <a:ea typeface="Arial"/>
                <a:cs typeface="Arial"/>
                <a:sym typeface="Arial"/>
              </a:rPr>
              <a:t>:</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endParaRPr sz="17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dirty="0">
                <a:solidFill>
                  <a:srgbClr val="008000"/>
                </a:solidFill>
                <a:latin typeface="Arial"/>
                <a:ea typeface="Arial"/>
                <a:cs typeface="Arial"/>
                <a:sym typeface="Arial"/>
              </a:rPr>
              <a:t> Челнок бежит,</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dirty="0">
                <a:solidFill>
                  <a:srgbClr val="008000"/>
                </a:solidFill>
                <a:latin typeface="Arial"/>
                <a:ea typeface="Arial"/>
                <a:cs typeface="Arial"/>
                <a:sym typeface="Arial"/>
              </a:rPr>
              <a:t>Земля дрожит,</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dirty="0">
                <a:solidFill>
                  <a:srgbClr val="008000"/>
                </a:solidFill>
                <a:latin typeface="Arial"/>
                <a:ea typeface="Arial"/>
                <a:cs typeface="Arial"/>
                <a:sym typeface="Arial"/>
              </a:rPr>
              <a:t>Шьёт, вышивает,</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dirty="0">
                <a:solidFill>
                  <a:srgbClr val="008000"/>
                </a:solidFill>
                <a:latin typeface="Arial"/>
                <a:ea typeface="Arial"/>
                <a:cs typeface="Arial"/>
                <a:sym typeface="Arial"/>
              </a:rPr>
              <a:t>Дальше посылает.</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700"/>
              <a:buFont typeface="Arial"/>
              <a:buNone/>
            </a:pPr>
            <a:endParaRPr sz="1700" b="1" i="0" u="none" strike="noStrike" cap="none" dirty="0">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endParaRPr sz="17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dirty="0">
                <a:solidFill>
                  <a:schemeClr val="dk1"/>
                </a:solidFill>
                <a:latin typeface="Arial"/>
                <a:ea typeface="Arial"/>
                <a:cs typeface="Arial"/>
                <a:sym typeface="Arial"/>
              </a:rPr>
              <a:t>Шеренги ровными стенками сближаются и расходятся, ткут, в это время "челноки" должны проскочить. Если не успевают, то "заткали ниточку« (плохо ткут). Тогда выбирают других челноков.      </a:t>
            </a:r>
            <a:br>
              <a:rPr lang="ru-RU" sz="1700" b="0" i="0" u="none" strike="noStrike" cap="none" dirty="0">
                <a:solidFill>
                  <a:schemeClr val="dk1"/>
                </a:solidFill>
                <a:latin typeface="Arial"/>
                <a:ea typeface="Arial"/>
                <a:cs typeface="Arial"/>
                <a:sym typeface="Arial"/>
              </a:rPr>
            </a:br>
            <a:endParaRPr sz="1700" b="1" i="0" u="none" strike="noStrike" cap="none" dirty="0">
              <a:solidFill>
                <a:srgbClr val="008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dirty="0">
                <a:solidFill>
                  <a:srgbClr val="008000"/>
                </a:solidFill>
                <a:latin typeface="Arial"/>
                <a:ea typeface="Arial"/>
                <a:cs typeface="Arial"/>
                <a:sym typeface="Arial"/>
              </a:rPr>
              <a:t>Правила игры: </a:t>
            </a:r>
            <a:r>
              <a:rPr lang="ru-RU" sz="1700" b="0" i="0" u="none" strike="noStrike" cap="none" dirty="0">
                <a:solidFill>
                  <a:schemeClr val="dk1"/>
                </a:solidFill>
                <a:latin typeface="Arial"/>
                <a:ea typeface="Arial"/>
                <a:cs typeface="Arial"/>
                <a:sym typeface="Arial"/>
              </a:rPr>
              <a:t>«Челноки» не должны наталкиваться друг на друга.</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1" i="0" u="none" strike="noStrike" cap="none" dirty="0">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r>
              <a:rPr lang="ru-RU" sz="1600" b="0" i="0" u="none" strike="noStrike" cap="none" dirty="0">
                <a:solidFill>
                  <a:schemeClr val="dk1"/>
                </a:solidFill>
                <a:latin typeface="Arial"/>
                <a:ea typeface="Arial"/>
                <a:cs typeface="Arial"/>
                <a:sym typeface="Arial"/>
              </a:rPr>
              <a:t> </a:t>
            </a:r>
            <a:endParaRPr sz="1600" b="1" i="0" u="none" strike="noStrike" cap="none" dirty="0">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dirty="0">
                <a:solidFill>
                  <a:schemeClr val="dk1"/>
                </a:solidFill>
                <a:latin typeface="Arial"/>
                <a:ea typeface="Arial"/>
                <a:cs typeface="Arial"/>
                <a:sym typeface="Arial"/>
              </a:rPr>
              <a:t/>
            </a:r>
            <a:br>
              <a:rPr lang="ru-RU" sz="1800" b="0" i="0" u="none" strike="noStrike" cap="none" dirty="0">
                <a:solidFill>
                  <a:schemeClr val="dk1"/>
                </a:solidFill>
                <a:latin typeface="Arial"/>
                <a:ea typeface="Arial"/>
                <a:cs typeface="Arial"/>
                <a:sym typeface="Arial"/>
              </a:rPr>
            </a:br>
            <a:endParaRPr sz="17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dirty="0">
                <a:solidFill>
                  <a:schemeClr val="dk1"/>
                </a:solidFill>
                <a:latin typeface="Arial"/>
                <a:ea typeface="Arial"/>
                <a:cs typeface="Arial"/>
                <a:sym typeface="Arial"/>
              </a:rPr>
              <a:t/>
            </a:r>
            <a:br>
              <a:rPr lang="ru-RU" sz="1800" b="0" i="0" u="none" strike="noStrike" cap="none" dirty="0">
                <a:solidFill>
                  <a:schemeClr val="dk1"/>
                </a:solidFill>
                <a:latin typeface="Arial"/>
                <a:ea typeface="Arial"/>
                <a:cs typeface="Arial"/>
                <a:sym typeface="Arial"/>
              </a:rPr>
            </a:b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dirty="0">
                <a:solidFill>
                  <a:srgbClr val="008000"/>
                </a:solidFill>
                <a:latin typeface="Arial"/>
                <a:ea typeface="Arial"/>
                <a:cs typeface="Arial"/>
                <a:sym typeface="Arial"/>
              </a:rPr>
              <a:t/>
            </a:r>
            <a:br>
              <a:rPr lang="ru-RU" sz="1800" b="1" i="0" u="none" strike="noStrike" cap="none" dirty="0">
                <a:solidFill>
                  <a:srgbClr val="008000"/>
                </a:solidFill>
                <a:latin typeface="Arial"/>
                <a:ea typeface="Arial"/>
                <a:cs typeface="Arial"/>
                <a:sym typeface="Arial"/>
              </a:rPr>
            </a:br>
            <a:endParaRPr sz="1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49"/>
          <p:cNvSpPr txBox="1"/>
          <p:nvPr/>
        </p:nvSpPr>
        <p:spPr>
          <a:xfrm>
            <a:off x="1770062" y="584200"/>
            <a:ext cx="4292700" cy="638100"/>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a:solidFill>
                  <a:srgbClr val="008000"/>
                </a:solidFill>
                <a:latin typeface="Arial"/>
                <a:ea typeface="Arial"/>
                <a:cs typeface="Arial"/>
                <a:sym typeface="Arial"/>
              </a:rPr>
              <a:t> ЛЕТИТ – НЕ ЛЕТИТ</a:t>
            </a:r>
            <a:endParaRPr sz="1400" b="0" i="0" u="none" strike="noStrike" cap="none">
              <a:solidFill>
                <a:srgbClr val="000000"/>
              </a:solidFill>
              <a:latin typeface="Arial"/>
              <a:ea typeface="Arial"/>
              <a:cs typeface="Arial"/>
              <a:sym typeface="Arial"/>
            </a:endParaRPr>
          </a:p>
        </p:txBody>
      </p:sp>
      <p:sp>
        <p:nvSpPr>
          <p:cNvPr id="299" name="Google Shape;299;p49"/>
          <p:cNvSpPr txBox="1"/>
          <p:nvPr/>
        </p:nvSpPr>
        <p:spPr>
          <a:xfrm>
            <a:off x="1574800" y="1763712"/>
            <a:ext cx="4648200" cy="92265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Цели:</a:t>
            </a:r>
            <a:r>
              <a:rPr lang="ru-RU" sz="1700" b="0" i="0" u="none" strike="noStrike" cap="none">
                <a:solidFill>
                  <a:schemeClr val="dk1"/>
                </a:solidFill>
                <a:latin typeface="Arial"/>
                <a:ea typeface="Arial"/>
                <a:cs typeface="Arial"/>
                <a:sym typeface="Arial"/>
              </a:rPr>
              <a:t> Развивать, выдержку. Упражнять детей в прыжках на двух ногах, беге в различных направлениях.</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Описание:</a:t>
            </a:r>
            <a:r>
              <a:rPr lang="ru-RU" sz="1700" b="0" i="0" u="none" strike="noStrike" cap="none">
                <a:solidFill>
                  <a:schemeClr val="dk1"/>
                </a:solidFill>
                <a:latin typeface="Arial"/>
                <a:ea typeface="Arial"/>
                <a:cs typeface="Arial"/>
                <a:sym typeface="Arial"/>
              </a:rPr>
              <a:t> Все становятся в круг.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Тара – бара,</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Домой пора —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Ребят кормить,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Телят поить,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Коров доить, </a:t>
            </a:r>
            <a:br>
              <a:rPr lang="ru-RU" sz="1700" b="1" i="0" u="none" strike="noStrike" cap="none">
                <a:solidFill>
                  <a:srgbClr val="008000"/>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Тебе водить!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Выбирается ведущий.</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Ведущий называет птиц, зверей, насекомых, цветы и т. д.  и при назывании летающего объекта все игроки подпрыгивают. Если назван объект нелетающий, они стоят на месте.</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Правила игры: </a:t>
            </a:r>
            <a:r>
              <a:rPr lang="ru-RU" sz="1700" b="0" i="0" u="none" strike="noStrike" cap="none">
                <a:solidFill>
                  <a:schemeClr val="dk1"/>
                </a:solidFill>
                <a:latin typeface="Arial"/>
                <a:ea typeface="Arial"/>
                <a:cs typeface="Arial"/>
                <a:sym typeface="Arial"/>
              </a:rPr>
              <a:t>Прыгать можно только если назван летающий объект.</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Варианты: </a:t>
            </a:r>
            <a:r>
              <a:rPr lang="ru-RU" sz="1700" b="0" i="0" u="none" strike="noStrike" cap="none">
                <a:solidFill>
                  <a:schemeClr val="dk1"/>
                </a:solidFill>
                <a:latin typeface="Arial"/>
                <a:ea typeface="Arial"/>
                <a:cs typeface="Arial"/>
                <a:sym typeface="Arial"/>
              </a:rPr>
              <a:t>вместо прыжков можно использовать бег. А можно чередовать.</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r>
              <a:rPr lang="ru-RU" sz="1600" b="0" i="0" u="none" strike="noStrike" cap="none">
                <a:solidFill>
                  <a:schemeClr val="dk1"/>
                </a:solidFill>
                <a:latin typeface="Arial"/>
                <a:ea typeface="Arial"/>
                <a:cs typeface="Arial"/>
                <a:sym typeface="Arial"/>
              </a:rPr>
              <a:t> </a:t>
            </a:r>
            <a:endParaRPr sz="16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50"/>
          <p:cNvSpPr txBox="1"/>
          <p:nvPr/>
        </p:nvSpPr>
        <p:spPr>
          <a:xfrm>
            <a:off x="2062264" y="583660"/>
            <a:ext cx="3281248" cy="114549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ВЫБЕЙ МЯЧ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ИЗ КРУГА</a:t>
            </a:r>
            <a:endParaRPr sz="1400" b="0" i="0" u="none" strike="noStrike" cap="none" dirty="0">
              <a:solidFill>
                <a:srgbClr val="000000"/>
              </a:solidFill>
              <a:latin typeface="Arial"/>
              <a:ea typeface="Arial"/>
              <a:cs typeface="Arial"/>
              <a:sym typeface="Arial"/>
            </a:endParaRPr>
          </a:p>
        </p:txBody>
      </p:sp>
      <p:sp>
        <p:nvSpPr>
          <p:cNvPr id="305" name="Google Shape;305;p50"/>
          <p:cNvSpPr txBox="1"/>
          <p:nvPr/>
        </p:nvSpPr>
        <p:spPr>
          <a:xfrm>
            <a:off x="1338262" y="1712912"/>
            <a:ext cx="4962600" cy="33321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Цели:</a:t>
            </a:r>
            <a:r>
              <a:rPr lang="ru-RU" sz="1700" b="0" i="0" u="none" strike="noStrike" cap="none">
                <a:solidFill>
                  <a:schemeClr val="dk1"/>
                </a:solidFill>
                <a:latin typeface="Arial"/>
                <a:ea typeface="Arial"/>
                <a:cs typeface="Arial"/>
                <a:sym typeface="Arial"/>
              </a:rPr>
              <a:t> </a:t>
            </a:r>
            <a:r>
              <a:rPr lang="ru-RU" sz="1600" b="0" i="0" u="none" strike="noStrike" cap="none">
                <a:solidFill>
                  <a:schemeClr val="dk1"/>
                </a:solidFill>
                <a:latin typeface="Arial"/>
                <a:ea typeface="Arial"/>
                <a:cs typeface="Arial"/>
                <a:sym typeface="Arial"/>
              </a:rPr>
              <a:t>Развивать, выдержку. Упражнять детей в способах передачи мяча друг другу</a:t>
            </a:r>
            <a:r>
              <a:rPr lang="ru-RU" sz="17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r>
              <a:rPr lang="ru-RU" sz="1600" b="0" i="0" u="none" strike="noStrike" cap="none">
                <a:solidFill>
                  <a:schemeClr val="dk1"/>
                </a:solidFill>
                <a:latin typeface="Arial"/>
                <a:ea typeface="Arial"/>
                <a:cs typeface="Arial"/>
                <a:sym typeface="Arial"/>
              </a:rPr>
              <a:t> </a:t>
            </a:r>
            <a:endParaRPr sz="16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
        <p:nvSpPr>
          <p:cNvPr id="306" name="Google Shape;306;p50"/>
          <p:cNvSpPr txBox="1"/>
          <p:nvPr/>
        </p:nvSpPr>
        <p:spPr>
          <a:xfrm>
            <a:off x="1497012" y="2339975"/>
            <a:ext cx="4803900" cy="6657900"/>
          </a:xfrm>
          <a:prstGeom prst="rect">
            <a:avLst/>
          </a:prstGeom>
          <a:noFill/>
          <a:ln>
            <a:noFill/>
          </a:ln>
        </p:spPr>
        <p:txBody>
          <a:bodyPr spcFirstLastPara="1" wrap="square" lIns="98125" tIns="49050" rIns="98125" bIns="49050" anchor="t" anchorCtr="0">
            <a:spAutoFit/>
          </a:bodyPr>
          <a:lstStyle/>
          <a:p>
            <a:pPr marL="0" marR="0" lvl="0" indent="0" algn="just" rtl="0">
              <a:lnSpc>
                <a:spcPct val="100000"/>
              </a:lnSpc>
              <a:spcBef>
                <a:spcPts val="0"/>
              </a:spcBef>
              <a:spcAft>
                <a:spcPts val="0"/>
              </a:spcAft>
              <a:buClr>
                <a:srgbClr val="008000"/>
              </a:buClr>
              <a:buSzPts val="1600"/>
              <a:buFont typeface="Arial"/>
              <a:buNone/>
            </a:pPr>
            <a:r>
              <a:rPr lang="ru-RU" sz="1600" b="1" i="0" u="none" strike="noStrike" cap="none" dirty="0">
                <a:solidFill>
                  <a:srgbClr val="008000"/>
                </a:solidFill>
                <a:latin typeface="Arial"/>
                <a:ea typeface="Arial"/>
                <a:cs typeface="Arial"/>
                <a:sym typeface="Arial"/>
              </a:rPr>
              <a:t>Описание</a:t>
            </a:r>
            <a:r>
              <a:rPr lang="ru-RU" sz="1600" b="0" i="0" u="none" strike="noStrike" cap="none" dirty="0">
                <a:solidFill>
                  <a:schemeClr val="dk1"/>
                </a:solidFill>
                <a:latin typeface="Arial"/>
                <a:ea typeface="Arial"/>
                <a:cs typeface="Arial"/>
                <a:sym typeface="Arial"/>
              </a:rPr>
              <a:t>: Участники игры встают в круг на расстоянии двух шагов друг от друга, руки держат за спиной. Водящий встает в центр, кладет мяч на землю и, ударяя ногой по нему, старается выкатить из круга. Играющие не пропускают мяч, отбивают его ногами водящему. Кто пропустит мяч, тот идет водить.</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600"/>
              <a:buFont typeface="Arial"/>
              <a:buNone/>
            </a:pPr>
            <a:r>
              <a:rPr lang="ru-RU" sz="1600" b="1" i="0" u="none" strike="noStrike" cap="none" dirty="0">
                <a:solidFill>
                  <a:srgbClr val="008000"/>
                </a:solidFill>
                <a:latin typeface="Arial"/>
                <a:ea typeface="Arial"/>
                <a:cs typeface="Arial"/>
                <a:sym typeface="Arial"/>
              </a:rPr>
              <a:t>Правила: </a:t>
            </a:r>
            <a:r>
              <a:rPr lang="ru-RU" sz="1600" b="0" i="0" u="none" strike="noStrike" cap="none" dirty="0">
                <a:solidFill>
                  <a:schemeClr val="dk1"/>
                </a:solidFill>
                <a:latin typeface="Arial"/>
                <a:ea typeface="Arial"/>
                <a:cs typeface="Arial"/>
                <a:sym typeface="Arial"/>
              </a:rPr>
              <a:t>1. Играющие не должны касаться мяча руками. 2. Мяч игрокам разрешается отбивать так, чтобы он катился по земле. 3. Водящему не разрешается отходить от центра круга дальше чем на два шага.</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600"/>
              <a:buFont typeface="Arial"/>
              <a:buNone/>
            </a:pPr>
            <a:r>
              <a:rPr lang="ru-RU" sz="1600" b="1" i="0" u="none" strike="noStrike" cap="none" dirty="0">
                <a:solidFill>
                  <a:srgbClr val="008000"/>
                </a:solidFill>
                <a:latin typeface="Arial"/>
                <a:ea typeface="Arial"/>
                <a:cs typeface="Arial"/>
                <a:sym typeface="Arial"/>
              </a:rPr>
              <a:t>Указания к проведению: </a:t>
            </a:r>
            <a:r>
              <a:rPr lang="ru-RU" sz="1600" b="0" i="0" u="none" strike="noStrike" cap="none" dirty="0">
                <a:solidFill>
                  <a:schemeClr val="dk1"/>
                </a:solidFill>
                <a:latin typeface="Arial"/>
                <a:ea typeface="Arial"/>
                <a:cs typeface="Arial"/>
                <a:sym typeface="Arial"/>
              </a:rPr>
              <a:t>В игре принимают участие не более 10 человек. Участникам нужно помнить, что мяч нужно подталкивать внутренней стороной стопы или носком. Нельзя сильно ударять по мячу. Если играющие хотят остановить мяч, прежде чем его передать водящему, лучше это сделать внутренней стороной стопы или подошвой, приподняв носок.</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600"/>
              <a:buFont typeface="Arial"/>
              <a:buNone/>
            </a:pPr>
            <a:r>
              <a:rPr lang="ru-RU" sz="1600" b="1" i="0" u="none" strike="noStrike" cap="none" dirty="0">
                <a:solidFill>
                  <a:srgbClr val="008000"/>
                </a:solidFill>
                <a:latin typeface="Arial"/>
                <a:ea typeface="Arial"/>
                <a:cs typeface="Arial"/>
                <a:sym typeface="Arial"/>
              </a:rPr>
              <a:t>Вариант игры: </a:t>
            </a:r>
            <a:r>
              <a:rPr lang="ru-RU" sz="1600" b="0" i="0" u="none" strike="noStrike" cap="none" dirty="0">
                <a:solidFill>
                  <a:schemeClr val="dk1"/>
                </a:solidFill>
                <a:latin typeface="Arial"/>
                <a:ea typeface="Arial"/>
                <a:cs typeface="Arial"/>
                <a:sym typeface="Arial"/>
              </a:rPr>
              <a:t>Участники так же, как и в предыдущей игре, встают в круг, но спиной к центру. Водящих должно быть несколько человек, но не более 4. Цель игры — не пропустить мяч в круг.</a:t>
            </a:r>
            <a:endParaRPr sz="1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51"/>
          <p:cNvSpPr txBox="1"/>
          <p:nvPr/>
        </p:nvSpPr>
        <p:spPr>
          <a:xfrm>
            <a:off x="2101174" y="653262"/>
            <a:ext cx="3493275"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ГОНКА МЯЧЕЙ</a:t>
            </a:r>
            <a:endParaRPr sz="1400" b="0" i="0" u="none" strike="noStrike" cap="none" dirty="0">
              <a:solidFill>
                <a:srgbClr val="000000"/>
              </a:solidFill>
              <a:latin typeface="Arial"/>
              <a:ea typeface="Arial"/>
              <a:cs typeface="Arial"/>
              <a:sym typeface="Arial"/>
            </a:endParaRPr>
          </a:p>
        </p:txBody>
      </p:sp>
      <p:sp>
        <p:nvSpPr>
          <p:cNvPr id="312" name="Google Shape;312;p51"/>
          <p:cNvSpPr txBox="1"/>
          <p:nvPr/>
        </p:nvSpPr>
        <p:spPr>
          <a:xfrm>
            <a:off x="1417637" y="1573212"/>
            <a:ext cx="5040300" cy="9795000"/>
          </a:xfrm>
          <a:prstGeom prst="rect">
            <a:avLst/>
          </a:prstGeom>
          <a:noFill/>
          <a:ln>
            <a:noFill/>
          </a:ln>
        </p:spPr>
        <p:txBody>
          <a:bodyPr spcFirstLastPara="1" wrap="square" lIns="98125" tIns="49050" rIns="98125" bIns="49050" anchor="ctr" anchorCtr="0">
            <a:spAutoFit/>
          </a:bodyPr>
          <a:lstStyle/>
          <a:p>
            <a:pPr marL="0" marR="0" lvl="0" indent="0" algn="l" rtl="0">
              <a:lnSpc>
                <a:spcPct val="100000"/>
              </a:lnSpc>
              <a:spcBef>
                <a:spcPts val="0"/>
              </a:spcBef>
              <a:spcAft>
                <a:spcPts val="0"/>
              </a:spcAft>
              <a:buClr>
                <a:srgbClr val="008000"/>
              </a:buClr>
              <a:buSzPts val="1500"/>
              <a:buFont typeface="Arial"/>
              <a:buNone/>
            </a:pPr>
            <a:r>
              <a:rPr lang="ru-RU" sz="1500" b="1" i="0" u="none" strike="noStrike" cap="none">
                <a:solidFill>
                  <a:srgbClr val="008000"/>
                </a:solidFill>
                <a:latin typeface="Arial"/>
                <a:ea typeface="Arial"/>
                <a:cs typeface="Arial"/>
                <a:sym typeface="Arial"/>
              </a:rPr>
              <a:t>Задачи:</a:t>
            </a:r>
            <a:r>
              <a:rPr lang="ru-RU" sz="1500" b="0" i="0" u="none" strike="noStrike" cap="none">
                <a:solidFill>
                  <a:schemeClr val="dk1"/>
                </a:solidFill>
                <a:latin typeface="Arial"/>
                <a:ea typeface="Arial"/>
                <a:cs typeface="Arial"/>
                <a:sym typeface="Arial"/>
              </a:rPr>
              <a:t> Развивать умение действовать по сигналу. Упражнять детей в бросании и ловле мяча,</a:t>
            </a:r>
            <a:br>
              <a:rPr lang="ru-RU" sz="1500" b="0" i="0" u="none" strike="noStrike" cap="none">
                <a:solidFill>
                  <a:schemeClr val="dk1"/>
                </a:solidFill>
                <a:latin typeface="Arial"/>
                <a:ea typeface="Arial"/>
                <a:cs typeface="Arial"/>
                <a:sym typeface="Arial"/>
              </a:rPr>
            </a:br>
            <a:r>
              <a:rPr lang="ru-RU" sz="1500" b="1" i="0" u="none" strike="noStrike" cap="none">
                <a:solidFill>
                  <a:srgbClr val="008000"/>
                </a:solidFill>
                <a:latin typeface="Arial"/>
                <a:ea typeface="Arial"/>
                <a:cs typeface="Arial"/>
                <a:sym typeface="Arial"/>
              </a:rPr>
              <a:t>Описание: </a:t>
            </a:r>
            <a:r>
              <a:rPr lang="ru-RU" sz="1500" b="0" i="0" u="none" strike="noStrike" cap="none">
                <a:solidFill>
                  <a:schemeClr val="dk1"/>
                </a:solidFill>
                <a:latin typeface="Arial"/>
                <a:ea typeface="Arial"/>
                <a:cs typeface="Arial"/>
                <a:sym typeface="Arial"/>
              </a:rPr>
              <a:t>Дети встают по кругу на расстоянии одного шага друг от друга лицом в центр, рассчитываются на первые и вторые номера. Так они делятся на две группы. В каждой группе играющие выбирают ведущих. Они должны стоять на противоположных сторонах круга. По сигналу ведущие начинают перебрасывать мяч только игрокам своей группы, в одном направлении.</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500"/>
              <a:buFont typeface="Arial"/>
              <a:buNone/>
            </a:pPr>
            <a:r>
              <a:rPr lang="ru-RU" sz="1500" b="0" i="0" u="none" strike="noStrike" cap="none">
                <a:solidFill>
                  <a:schemeClr val="dk1"/>
                </a:solidFill>
                <a:latin typeface="Arial"/>
                <a:ea typeface="Arial"/>
                <a:cs typeface="Arial"/>
                <a:sym typeface="Arial"/>
              </a:rPr>
              <a:t>Выигрывает группа, в которой мяч раньше вернулся к ведущему.</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500"/>
              <a:buFont typeface="Arial"/>
              <a:buNone/>
            </a:pPr>
            <a:r>
              <a:rPr lang="ru-RU" sz="1500" b="0" i="0" u="none" strike="noStrike" cap="none">
                <a:solidFill>
                  <a:schemeClr val="dk1"/>
                </a:solidFill>
                <a:latin typeface="Arial"/>
                <a:ea typeface="Arial"/>
                <a:cs typeface="Arial"/>
                <a:sym typeface="Arial"/>
              </a:rPr>
              <a:t>Дети выбирают другого водящего. Игра повторяется, но мячи перебрасываются в обратном направлении. По договоренности игру можно повторить от 4 до 6 раз. </a:t>
            </a:r>
            <a:r>
              <a:rPr lang="ru-RU" sz="1500" b="1" i="0" u="none" strike="noStrike" cap="none">
                <a:solidFill>
                  <a:srgbClr val="008000"/>
                </a:solidFill>
                <a:latin typeface="Arial"/>
                <a:ea typeface="Arial"/>
                <a:cs typeface="Arial"/>
                <a:sym typeface="Arial"/>
              </a:rPr>
              <a:t>Правила: </a:t>
            </a:r>
            <a:r>
              <a:rPr lang="ru-RU" sz="1500" b="0" i="0" u="none" strike="noStrike" cap="none">
                <a:solidFill>
                  <a:schemeClr val="dk1"/>
                </a:solidFill>
                <a:latin typeface="Arial"/>
                <a:ea typeface="Arial"/>
                <a:cs typeface="Arial"/>
                <a:sym typeface="Arial"/>
              </a:rPr>
              <a:t>1. Начинать игру ведущим нужно одновременно по сигналу. 2. Мяч разрешается только перебрасывать. 3. Если мяч упал, то игрок, уронивший его, поднимает и продолжает игру. </a:t>
            </a:r>
            <a:r>
              <a:rPr lang="ru-RU" sz="1400" b="1" i="0" u="none" strike="noStrike" cap="none">
                <a:solidFill>
                  <a:srgbClr val="008000"/>
                </a:solidFill>
                <a:latin typeface="Arial"/>
                <a:ea typeface="Arial"/>
                <a:cs typeface="Arial"/>
                <a:sym typeface="Arial"/>
              </a:rPr>
              <a:t>Указания к проведению. </a:t>
            </a:r>
            <a:r>
              <a:rPr lang="ru-RU" sz="1400" b="0" i="0" u="none" strike="noStrike" cap="none">
                <a:solidFill>
                  <a:schemeClr val="dk1"/>
                </a:solidFill>
                <a:latin typeface="Arial"/>
                <a:ea typeface="Arial"/>
                <a:cs typeface="Arial"/>
                <a:sym typeface="Arial"/>
              </a:rPr>
              <a:t>Для игры необходимо два мяча разного цвета. Чтобы дети поняли правила игры, сначала надо провести ее с небольшой группой (8—10 человек). Играющие должны точно перебрасывать мяч, быть внимательными при приеме мяча: тот, кто ловит, не должен стоять неподвижно и ждать, когда мяч попадет в руки. Нужно следить за направлением летящего мяча, а если потребуется — сделать шаг вперед или присесть.</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500"/>
              <a:buFont typeface="Arial"/>
              <a:buNone/>
            </a:pPr>
            <a:r>
              <a:rPr lang="ru-RU" sz="1500" b="0" i="0" u="none" strike="noStrike" cap="none">
                <a:solidFill>
                  <a:schemeClr val="dk1"/>
                </a:solidFill>
                <a:latin typeface="Arial"/>
                <a:ea typeface="Arial"/>
                <a:cs typeface="Arial"/>
                <a:sym typeface="Arial"/>
              </a:rPr>
              <a:t/>
            </a:r>
            <a:br>
              <a:rPr lang="ru-RU" sz="15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r>
              <a:rPr lang="ru-RU" sz="1600" b="0" i="0" u="none" strike="noStrike" cap="none">
                <a:solidFill>
                  <a:schemeClr val="dk1"/>
                </a:solidFill>
                <a:latin typeface="Arial"/>
                <a:ea typeface="Arial"/>
                <a:cs typeface="Arial"/>
                <a:sym typeface="Arial"/>
              </a:rPr>
              <a:t> </a:t>
            </a:r>
            <a:endParaRPr sz="16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p:nvPr/>
        </p:nvSpPr>
        <p:spPr>
          <a:xfrm>
            <a:off x="2047874" y="417512"/>
            <a:ext cx="3496891" cy="1145498"/>
          </a:xfrm>
          <a:prstGeom prst="rect">
            <a:avLst/>
          </a:prstGeom>
          <a:noFill/>
          <a:ln>
            <a:noFill/>
          </a:ln>
        </p:spPr>
        <p:txBody>
          <a:bodyPr spcFirstLastPara="1" wrap="square" lIns="98125" tIns="49050" rIns="98125" bIns="49050" anchor="t" anchorCtr="0">
            <a:spAutoFit/>
          </a:bodyPr>
          <a:lstStyle/>
          <a:p>
            <a:pPr marL="0" marR="0" lvl="0" indent="0" algn="l"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ГОРЕЛКИ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С ПЛАТОЧКОМ</a:t>
            </a:r>
            <a:endParaRPr sz="1400" b="0" i="0" u="none" strike="noStrike" cap="none" dirty="0">
              <a:solidFill>
                <a:srgbClr val="000000"/>
              </a:solidFill>
              <a:latin typeface="Arial"/>
              <a:ea typeface="Arial"/>
              <a:cs typeface="Arial"/>
              <a:sym typeface="Arial"/>
            </a:endParaRPr>
          </a:p>
        </p:txBody>
      </p:sp>
      <p:sp>
        <p:nvSpPr>
          <p:cNvPr id="101" name="Google Shape;101;p16"/>
          <p:cNvSpPr txBox="1"/>
          <p:nvPr/>
        </p:nvSpPr>
        <p:spPr>
          <a:xfrm>
            <a:off x="1574800" y="2170112"/>
            <a:ext cx="4568700" cy="6342000"/>
          </a:xfrm>
          <a:prstGeom prst="rect">
            <a:avLst/>
          </a:prstGeom>
          <a:noFill/>
          <a:ln>
            <a:noFill/>
          </a:ln>
        </p:spPr>
        <p:txBody>
          <a:bodyPr spcFirstLastPara="1" wrap="square" lIns="98125" tIns="49050" rIns="98125" bIns="49050" anchor="ctr" anchorCtr="0">
            <a:spAutoFit/>
          </a:bodyPr>
          <a:lstStyle/>
          <a:p>
            <a:pPr marL="0" marR="0" lvl="0" indent="0" algn="l"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 </a:t>
            </a:r>
            <a:r>
              <a:rPr lang="ru-RU" sz="1800" b="0" i="0" u="none" strike="noStrike" cap="none">
                <a:solidFill>
                  <a:srgbClr val="000000"/>
                </a:solidFill>
                <a:latin typeface="Arial"/>
                <a:ea typeface="Arial"/>
                <a:cs typeface="Arial"/>
                <a:sym typeface="Arial"/>
              </a:rPr>
              <a:t>Развивать у детей умение действовать по сигналу, упражнять в беге.</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 </a:t>
            </a:r>
            <a:r>
              <a:rPr lang="ru-RU" sz="1800" b="0" i="0" u="none" strike="noStrike" cap="none">
                <a:solidFill>
                  <a:srgbClr val="000000"/>
                </a:solidFill>
                <a:latin typeface="Arial"/>
                <a:ea typeface="Arial"/>
                <a:cs typeface="Arial"/>
                <a:sym typeface="Arial"/>
              </a:rPr>
              <a:t>Игроки стоят парами друг за другом. Впереди водящий, он держит в руке над головой платочек.</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endParaRPr sz="1800" b="1" i="0" u="none" strike="noStrike" cap="none">
              <a:solidFill>
                <a:srgbClr val="C00000"/>
              </a:solidFill>
              <a:latin typeface="Arial"/>
              <a:ea typeface="Arial"/>
              <a:cs typeface="Arial"/>
              <a:sym typeface="Arial"/>
            </a:endParaRPr>
          </a:p>
          <a:p>
            <a:pPr marL="0" marR="0" lvl="0" indent="0" algn="ctr" rtl="0">
              <a:lnSpc>
                <a:spcPct val="100000"/>
              </a:lnSpc>
              <a:spcBef>
                <a:spcPts val="0"/>
              </a:spcBef>
              <a:spcAft>
                <a:spcPts val="0"/>
              </a:spcAft>
              <a:buClr>
                <a:srgbClr val="C00000"/>
              </a:buClr>
              <a:buSzPts val="1800"/>
              <a:buFont typeface="Arial"/>
              <a:buNone/>
            </a:pPr>
            <a:r>
              <a:rPr lang="ru-RU" sz="1800" b="1" i="0" u="none" strike="noStrike" cap="none">
                <a:solidFill>
                  <a:srgbClr val="C00000"/>
                </a:solidFill>
                <a:latin typeface="Arial"/>
                <a:ea typeface="Arial"/>
                <a:cs typeface="Arial"/>
                <a:sym typeface="Arial"/>
              </a:rPr>
              <a:t>Все хором:</a:t>
            </a:r>
            <a:r>
              <a:rPr lang="ru-RU" sz="1800" b="0" i="0" u="none" strike="noStrike" cap="none">
                <a:solidFill>
                  <a:srgbClr val="000000"/>
                </a:solidFill>
                <a:latin typeface="Arial"/>
                <a:ea typeface="Arial"/>
                <a:cs typeface="Arial"/>
                <a:sym typeface="Arial"/>
              </a:rPr>
              <a:t/>
            </a:r>
            <a:br>
              <a:rPr lang="ru-RU" sz="1800" b="0" i="0" u="none" strike="noStrike" cap="none">
                <a:solidFill>
                  <a:srgbClr val="000000"/>
                </a:solidFill>
                <a:latin typeface="Arial"/>
                <a:ea typeface="Arial"/>
                <a:cs typeface="Arial"/>
                <a:sym typeface="Arial"/>
              </a:rPr>
            </a:br>
            <a:r>
              <a:rPr lang="ru-RU" sz="1800" b="1" i="1" u="none" strike="noStrike" cap="none">
                <a:solidFill>
                  <a:srgbClr val="008000"/>
                </a:solidFill>
                <a:latin typeface="Arial"/>
                <a:ea typeface="Arial"/>
                <a:cs typeface="Arial"/>
                <a:sym typeface="Arial"/>
              </a:rPr>
              <a:t>Гори, гори ясно,</a:t>
            </a:r>
            <a:br>
              <a:rPr lang="ru-RU" sz="1800" b="1" i="1" u="none" strike="noStrike" cap="none">
                <a:solidFill>
                  <a:srgbClr val="008000"/>
                </a:solidFill>
                <a:latin typeface="Arial"/>
                <a:ea typeface="Arial"/>
                <a:cs typeface="Arial"/>
                <a:sym typeface="Arial"/>
              </a:rPr>
            </a:br>
            <a:r>
              <a:rPr lang="ru-RU" sz="1800" b="1" i="1" u="none" strike="noStrike" cap="none">
                <a:solidFill>
                  <a:srgbClr val="008000"/>
                </a:solidFill>
                <a:latin typeface="Arial"/>
                <a:ea typeface="Arial"/>
                <a:cs typeface="Arial"/>
                <a:sym typeface="Arial"/>
              </a:rPr>
              <a:t>Чтобы не погасло.</a:t>
            </a:r>
            <a:br>
              <a:rPr lang="ru-RU" sz="1800" b="1" i="1" u="none" strike="noStrike" cap="none">
                <a:solidFill>
                  <a:srgbClr val="008000"/>
                </a:solidFill>
                <a:latin typeface="Arial"/>
                <a:ea typeface="Arial"/>
                <a:cs typeface="Arial"/>
                <a:sym typeface="Arial"/>
              </a:rPr>
            </a:br>
            <a:r>
              <a:rPr lang="ru-RU" sz="1800" b="1" i="1" u="none" strike="noStrike" cap="none">
                <a:solidFill>
                  <a:srgbClr val="008000"/>
                </a:solidFill>
                <a:latin typeface="Arial"/>
                <a:ea typeface="Arial"/>
                <a:cs typeface="Arial"/>
                <a:sym typeface="Arial"/>
              </a:rPr>
              <a:t>Посмотри на небо,</a:t>
            </a:r>
            <a:br>
              <a:rPr lang="ru-RU" sz="1800" b="1" i="1" u="none" strike="noStrike" cap="none">
                <a:solidFill>
                  <a:srgbClr val="008000"/>
                </a:solidFill>
                <a:latin typeface="Arial"/>
                <a:ea typeface="Arial"/>
                <a:cs typeface="Arial"/>
                <a:sym typeface="Arial"/>
              </a:rPr>
            </a:br>
            <a:r>
              <a:rPr lang="ru-RU" sz="1800" b="1" i="1" u="none" strike="noStrike" cap="none">
                <a:solidFill>
                  <a:srgbClr val="008000"/>
                </a:solidFill>
                <a:latin typeface="Arial"/>
                <a:ea typeface="Arial"/>
                <a:cs typeface="Arial"/>
                <a:sym typeface="Arial"/>
              </a:rPr>
              <a:t>Птички летят,</a:t>
            </a:r>
            <a:br>
              <a:rPr lang="ru-RU" sz="1800" b="1" i="1" u="none" strike="noStrike" cap="none">
                <a:solidFill>
                  <a:srgbClr val="008000"/>
                </a:solidFill>
                <a:latin typeface="Arial"/>
                <a:ea typeface="Arial"/>
                <a:cs typeface="Arial"/>
                <a:sym typeface="Arial"/>
              </a:rPr>
            </a:br>
            <a:r>
              <a:rPr lang="ru-RU" sz="1800" b="1" i="1" u="none" strike="noStrike" cap="none">
                <a:solidFill>
                  <a:srgbClr val="008000"/>
                </a:solidFill>
                <a:latin typeface="Arial"/>
                <a:ea typeface="Arial"/>
                <a:cs typeface="Arial"/>
                <a:sym typeface="Arial"/>
              </a:rPr>
              <a:t>Колокольчики звенят!</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1800"/>
              <a:buFont typeface="Arial"/>
              <a:buNone/>
            </a:pPr>
            <a:r>
              <a:rPr lang="ru-RU" sz="1800" b="1" i="1" u="none" strike="noStrike" cap="none">
                <a:solidFill>
                  <a:srgbClr val="008000"/>
                </a:solidFill>
                <a:latin typeface="Arial"/>
                <a:ea typeface="Arial"/>
                <a:cs typeface="Arial"/>
                <a:sym typeface="Arial"/>
              </a:rPr>
              <a:t>Раз, два, три!</a:t>
            </a:r>
            <a:br>
              <a:rPr lang="ru-RU" sz="1800" b="1" i="1" u="none" strike="noStrike" cap="none">
                <a:solidFill>
                  <a:srgbClr val="008000"/>
                </a:solidFill>
                <a:latin typeface="Arial"/>
                <a:ea typeface="Arial"/>
                <a:cs typeface="Arial"/>
                <a:sym typeface="Arial"/>
              </a:rPr>
            </a:br>
            <a:r>
              <a:rPr lang="ru-RU" sz="1800" b="1" i="1" u="none" strike="noStrike" cap="none">
                <a:solidFill>
                  <a:srgbClr val="008000"/>
                </a:solidFill>
                <a:latin typeface="Arial"/>
                <a:ea typeface="Arial"/>
                <a:cs typeface="Arial"/>
                <a:sym typeface="Arial"/>
              </a:rPr>
              <a:t>Последняя пара беги!</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800"/>
              <a:buFont typeface="Arial"/>
              <a:buNone/>
            </a:pPr>
            <a:r>
              <a:rPr lang="ru-RU" sz="1800" b="0" i="0" u="none" strike="noStrike" cap="none">
                <a:solidFill>
                  <a:srgbClr val="000000"/>
                </a:solidFill>
                <a:latin typeface="Arial"/>
                <a:ea typeface="Arial"/>
                <a:cs typeface="Arial"/>
                <a:sym typeface="Arial"/>
              </a:rPr>
              <a:t>Дети последней пары бегут вдоль колонны (один справа, другой слева). Тот, кто добежит до водящего первым, берет у него платочек и встает с ним впереди колонны, а опоздавший “горит”, т. е. водит.</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52"/>
          <p:cNvSpPr txBox="1"/>
          <p:nvPr/>
        </p:nvSpPr>
        <p:spPr>
          <a:xfrm>
            <a:off x="2490281" y="653262"/>
            <a:ext cx="2091281"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Ворон</a:t>
            </a:r>
            <a:endParaRPr sz="1400" b="0" i="0" u="none" strike="noStrike" cap="none" dirty="0">
              <a:solidFill>
                <a:srgbClr val="000000"/>
              </a:solidFill>
              <a:latin typeface="Arial"/>
              <a:ea typeface="Arial"/>
              <a:cs typeface="Arial"/>
              <a:sym typeface="Arial"/>
            </a:endParaRPr>
          </a:p>
        </p:txBody>
      </p:sp>
      <p:sp>
        <p:nvSpPr>
          <p:cNvPr id="318" name="Google Shape;318;p52"/>
          <p:cNvSpPr txBox="1"/>
          <p:nvPr/>
        </p:nvSpPr>
        <p:spPr>
          <a:xfrm>
            <a:off x="1417637" y="5461000"/>
            <a:ext cx="5040300" cy="30639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r>
              <a:rPr lang="ru-RU" sz="1600" b="0" i="0" u="none" strike="noStrike" cap="none">
                <a:solidFill>
                  <a:schemeClr val="dk1"/>
                </a:solidFill>
                <a:latin typeface="Arial"/>
                <a:ea typeface="Arial"/>
                <a:cs typeface="Arial"/>
                <a:sym typeface="Arial"/>
              </a:rPr>
              <a:t> </a:t>
            </a:r>
            <a:endParaRPr sz="16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
        <p:nvSpPr>
          <p:cNvPr id="319" name="Google Shape;319;p52"/>
          <p:cNvSpPr txBox="1"/>
          <p:nvPr/>
        </p:nvSpPr>
        <p:spPr>
          <a:xfrm>
            <a:off x="1241425" y="1303337"/>
            <a:ext cx="4840200" cy="6816600"/>
          </a:xfrm>
          <a:prstGeom prst="rect">
            <a:avLst/>
          </a:prstGeom>
          <a:noFill/>
          <a:ln>
            <a:noFill/>
          </a:ln>
        </p:spPr>
        <p:txBody>
          <a:bodyPr spcFirstLastPara="1" wrap="square" lIns="98125" tIns="49050" rIns="98125" bIns="49050" anchor="t" anchorCtr="0">
            <a:sp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Цели:</a:t>
            </a:r>
            <a:r>
              <a:rPr lang="ru-RU" sz="1700" b="0" i="0" u="none" strike="noStrike" cap="none">
                <a:solidFill>
                  <a:schemeClr val="dk1"/>
                </a:solidFill>
                <a:latin typeface="Arial"/>
                <a:ea typeface="Arial"/>
                <a:cs typeface="Arial"/>
                <a:sym typeface="Arial"/>
              </a:rPr>
              <a:t> Упражнять в ходьбе по кругу, учить детей двигаться в соответствии  с  содержанием текста. Уметь расширять и сужать круг.</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Описание</a:t>
            </a:r>
            <a:r>
              <a:rPr lang="ru-RU" sz="1700" b="1" i="0" u="none" strike="noStrike" cap="none">
                <a:solidFill>
                  <a:schemeClr val="dk1"/>
                </a:solidFill>
                <a:latin typeface="Arial"/>
                <a:ea typeface="Arial"/>
                <a:cs typeface="Arial"/>
                <a:sym typeface="Arial"/>
              </a:rPr>
              <a:t>:  </a:t>
            </a:r>
            <a:r>
              <a:rPr lang="ru-RU" sz="1700" b="0" i="0" u="none" strike="noStrike" cap="none">
                <a:solidFill>
                  <a:schemeClr val="dk1"/>
                </a:solidFill>
                <a:latin typeface="Arial"/>
                <a:ea typeface="Arial"/>
                <a:cs typeface="Arial"/>
                <a:sym typeface="Arial"/>
              </a:rPr>
              <a:t>Дети стоят по кругу. Выбирается заранее один ребёнок, изображающий «ворона». (Он стоит в кругу вместе со всеми)</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Дети идут по кругу и поют:</a:t>
            </a:r>
            <a:r>
              <a:rPr lang="ru-RU" sz="1700" b="0" i="1" u="none" strike="noStrike" cap="none">
                <a:solidFill>
                  <a:srgbClr val="008000"/>
                </a:solidFill>
                <a:latin typeface="Arial"/>
                <a:ea typeface="Arial"/>
                <a:cs typeface="Arial"/>
                <a:sym typeface="Arial"/>
              </a:rPr>
              <a:t> </a:t>
            </a:r>
            <a:r>
              <a:rPr lang="ru-RU" sz="1700" b="1" i="0" u="none" strike="noStrike" cap="none">
                <a:solidFill>
                  <a:srgbClr val="008000"/>
                </a:solidFill>
                <a:latin typeface="Arial"/>
                <a:ea typeface="Arial"/>
                <a:cs typeface="Arial"/>
                <a:sym typeface="Arial"/>
              </a:rPr>
              <a:t>Ой, ребята, та-ра-ра!</a:t>
            </a:r>
            <a:endParaRPr sz="1700" b="0"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На горе стоит гора,</a:t>
            </a:r>
            <a:endParaRPr sz="1700" b="0"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А на той горе дубок,</a:t>
            </a:r>
            <a:endParaRPr sz="1700" b="0"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А на дубе воронок.</a:t>
            </a:r>
            <a:endParaRPr sz="1700" b="0"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Ворон в красных сапогах,</a:t>
            </a:r>
            <a:endParaRPr sz="1700" b="0"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В позолоченных серьгах.</a:t>
            </a:r>
            <a:endParaRPr sz="1700" b="0"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Черный ворон на дубу,</a:t>
            </a:r>
            <a:endParaRPr sz="1700" b="0"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Он играет во трубу.</a:t>
            </a:r>
            <a:endParaRPr sz="1700" b="0"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Труба точеная,</a:t>
            </a:r>
            <a:endParaRPr sz="1700" b="0"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Позолоченная,</a:t>
            </a:r>
            <a:endParaRPr sz="1700" b="0"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Труба ладная,</a:t>
            </a:r>
            <a:endParaRPr sz="1700" b="0"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                             Песня складная.</a:t>
            </a:r>
            <a:endParaRPr sz="1700" b="0"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С окончание песни «Ворон» выбегает из круга, все закрывают глаза, «ворон» обегает круг, дотрагивается до чьей-нибудь спины, а сам становится в круг.</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53"/>
          <p:cNvSpPr txBox="1"/>
          <p:nvPr/>
        </p:nvSpPr>
        <p:spPr>
          <a:xfrm>
            <a:off x="2470825" y="646099"/>
            <a:ext cx="3054485"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РАСТЕРЯХИ</a:t>
            </a:r>
            <a:endParaRPr sz="1400" b="0" i="0" u="none" strike="noStrike" cap="none" dirty="0">
              <a:solidFill>
                <a:srgbClr val="000000"/>
              </a:solidFill>
              <a:latin typeface="Arial"/>
              <a:ea typeface="Arial"/>
              <a:cs typeface="Arial"/>
              <a:sym typeface="Arial"/>
            </a:endParaRPr>
          </a:p>
        </p:txBody>
      </p:sp>
      <p:sp>
        <p:nvSpPr>
          <p:cNvPr id="325" name="Google Shape;325;p53"/>
          <p:cNvSpPr txBox="1"/>
          <p:nvPr/>
        </p:nvSpPr>
        <p:spPr>
          <a:xfrm>
            <a:off x="1574800" y="1812925"/>
            <a:ext cx="4648200" cy="83613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Задачи:</a:t>
            </a:r>
            <a:r>
              <a:rPr lang="ru-RU" sz="1700" b="0" i="0" u="none" strike="noStrike" cap="none">
                <a:solidFill>
                  <a:schemeClr val="dk1"/>
                </a:solidFill>
                <a:latin typeface="Arial"/>
                <a:ea typeface="Arial"/>
                <a:cs typeface="Arial"/>
                <a:sym typeface="Arial"/>
              </a:rPr>
              <a:t> Развитие координации движений, силы; воспитание сплоченности, товарищества.</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Arial"/>
              <a:buNone/>
            </a:pPr>
            <a:r>
              <a:rPr lang="ru-RU" sz="1700" b="1" i="0" u="none" strike="noStrike" cap="none">
                <a:solidFill>
                  <a:srgbClr val="008000"/>
                </a:solidFill>
                <a:latin typeface="Arial"/>
                <a:ea typeface="Arial"/>
                <a:cs typeface="Arial"/>
                <a:sym typeface="Arial"/>
              </a:rPr>
              <a:t>Описание: </a:t>
            </a:r>
            <a:r>
              <a:rPr lang="ru-RU" sz="1700" b="0" i="0" u="none" strike="noStrike" cap="none">
                <a:solidFill>
                  <a:schemeClr val="dk1"/>
                </a:solidFill>
                <a:latin typeface="Arial"/>
                <a:ea typeface="Arial"/>
                <a:cs typeface="Arial"/>
                <a:sym typeface="Arial"/>
              </a:rPr>
              <a:t>Игроки становятся в ряд, держа друг друга за руки и образуя таким образом цепь. Один из них — стоящий в конце ряда и более сильный «вожак» начинает бежать, увлекая за собой других, при этом постоянно и неожиданно поворачивает то в одну, то в другую сторону. Такие же движения приходится делать и всем остальным игрокам. Те, кому это не удастся, отрываются от цепи и выбывают из игры.</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r>
              <a:rPr lang="ru-RU" sz="1700" b="0" i="0" u="none" strike="noStrike" cap="none">
                <a:solidFill>
                  <a:schemeClr val="dk1"/>
                </a:solidFill>
                <a:latin typeface="Arial"/>
                <a:ea typeface="Arial"/>
                <a:cs typeface="Arial"/>
                <a:sym typeface="Arial"/>
              </a:rPr>
              <a:t/>
            </a:r>
            <a:br>
              <a:rPr lang="ru-RU" sz="1700" b="0" i="0" u="none" strike="noStrike" cap="none">
                <a:solidFill>
                  <a:schemeClr val="dk1"/>
                </a:solidFill>
                <a:latin typeface="Arial"/>
                <a:ea typeface="Arial"/>
                <a:cs typeface="Arial"/>
                <a:sym typeface="Arial"/>
              </a:rPr>
            </a:br>
            <a:r>
              <a:rPr lang="ru-RU" sz="1700" b="1" i="0" u="none" strike="noStrike" cap="none">
                <a:solidFill>
                  <a:srgbClr val="008000"/>
                </a:solidFill>
                <a:latin typeface="Arial"/>
                <a:ea typeface="Arial"/>
                <a:cs typeface="Arial"/>
                <a:sym typeface="Arial"/>
              </a:rPr>
              <a:t>Правила игры</a:t>
            </a:r>
            <a:r>
              <a:rPr lang="ru-RU" sz="1700" b="0" i="0" u="none" strike="noStrike" cap="none">
                <a:solidFill>
                  <a:schemeClr val="dk1"/>
                </a:solidFill>
                <a:latin typeface="Arial"/>
                <a:ea typeface="Arial"/>
                <a:cs typeface="Arial"/>
                <a:sym typeface="Arial"/>
              </a:rPr>
              <a:t>. Вожаку можно начинать бежать только по сигналу педагога.</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500"/>
              <a:buFont typeface="Arial"/>
              <a:buNone/>
            </a:pPr>
            <a:r>
              <a:rPr lang="ru-RU" sz="1500" b="0" i="0" u="none" strike="noStrike" cap="none">
                <a:solidFill>
                  <a:schemeClr val="dk1"/>
                </a:solidFill>
                <a:latin typeface="Arial"/>
                <a:ea typeface="Arial"/>
                <a:cs typeface="Arial"/>
                <a:sym typeface="Arial"/>
              </a:rPr>
              <a:t/>
            </a:r>
            <a:br>
              <a:rPr lang="ru-RU" sz="15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1" i="0" u="none" strike="noStrike" cap="none">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r>
              <a:rPr lang="ru-RU" sz="1600" b="0" i="0" u="none" strike="noStrike" cap="none">
                <a:solidFill>
                  <a:schemeClr val="dk1"/>
                </a:solidFill>
                <a:latin typeface="Arial"/>
                <a:ea typeface="Arial"/>
                <a:cs typeface="Arial"/>
                <a:sym typeface="Arial"/>
              </a:rPr>
              <a:t> </a:t>
            </a:r>
            <a:endParaRPr sz="1600" b="1" i="0" u="none" strike="noStrike" cap="none">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7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54"/>
          <p:cNvSpPr txBox="1"/>
          <p:nvPr/>
        </p:nvSpPr>
        <p:spPr>
          <a:xfrm>
            <a:off x="2217906" y="653262"/>
            <a:ext cx="2427219"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 ГОРШКИ</a:t>
            </a:r>
            <a:endParaRPr sz="1400" b="0" i="0" u="none" strike="noStrike" cap="none" dirty="0">
              <a:solidFill>
                <a:srgbClr val="000000"/>
              </a:solidFill>
              <a:latin typeface="Arial"/>
              <a:ea typeface="Arial"/>
              <a:cs typeface="Arial"/>
              <a:sym typeface="Arial"/>
            </a:endParaRPr>
          </a:p>
        </p:txBody>
      </p:sp>
      <p:sp>
        <p:nvSpPr>
          <p:cNvPr id="331" name="Google Shape;331;p54"/>
          <p:cNvSpPr txBox="1"/>
          <p:nvPr/>
        </p:nvSpPr>
        <p:spPr>
          <a:xfrm>
            <a:off x="1338262" y="1631950"/>
            <a:ext cx="4884600" cy="116394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700"/>
              <a:buFont typeface="Times New Roman"/>
              <a:buNone/>
            </a:pPr>
            <a:r>
              <a:rPr lang="ru-RU" sz="1700" b="1" i="0" u="none" strike="noStrike" cap="none" dirty="0">
                <a:solidFill>
                  <a:srgbClr val="008000"/>
                </a:solidFill>
                <a:latin typeface="Times New Roman"/>
                <a:ea typeface="Times New Roman"/>
                <a:cs typeface="Times New Roman"/>
                <a:sym typeface="Times New Roman"/>
              </a:rPr>
              <a:t>Цели:</a:t>
            </a:r>
            <a:r>
              <a:rPr lang="ru-RU" sz="1700" b="0" i="0" u="none" strike="noStrike" cap="none" dirty="0">
                <a:solidFill>
                  <a:schemeClr val="dk1"/>
                </a:solidFill>
                <a:latin typeface="Times New Roman"/>
                <a:ea typeface="Times New Roman"/>
                <a:cs typeface="Times New Roman"/>
                <a:sym typeface="Times New Roman"/>
              </a:rPr>
              <a:t> </a:t>
            </a:r>
            <a:r>
              <a:rPr lang="ru-RU" sz="1700" b="0" i="0" u="none" strike="noStrike" cap="none" dirty="0">
                <a:solidFill>
                  <a:srgbClr val="000000"/>
                </a:solidFill>
                <a:latin typeface="Times New Roman"/>
                <a:ea typeface="Times New Roman"/>
                <a:cs typeface="Times New Roman"/>
                <a:sym typeface="Times New Roman"/>
              </a:rPr>
              <a:t>Развивать у детей умение действовать по сигналу, упражнять в беге по разным направлениям.</a:t>
            </a:r>
            <a:endParaRPr sz="17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8000"/>
              </a:buClr>
              <a:buSzPts val="1700"/>
              <a:buFont typeface="Times New Roman"/>
              <a:buNone/>
            </a:pPr>
            <a:r>
              <a:rPr lang="ru-RU" sz="1700" b="1" i="0" u="none" strike="noStrike" cap="none" dirty="0">
                <a:solidFill>
                  <a:srgbClr val="008000"/>
                </a:solidFill>
                <a:latin typeface="Times New Roman"/>
                <a:ea typeface="Times New Roman"/>
                <a:cs typeface="Times New Roman"/>
                <a:sym typeface="Times New Roman"/>
              </a:rPr>
              <a:t>Описание:</a:t>
            </a:r>
            <a:r>
              <a:rPr lang="ru-RU" sz="1700" b="0" i="0" u="none" strike="noStrike" cap="none" dirty="0">
                <a:solidFill>
                  <a:schemeClr val="dk1"/>
                </a:solidFill>
                <a:latin typeface="Times New Roman"/>
                <a:ea typeface="Times New Roman"/>
                <a:cs typeface="Times New Roman"/>
                <a:sym typeface="Times New Roman"/>
              </a:rPr>
              <a:t> Играющие изображают горшки, все садятся в круг. Позади каждого сидящего («горшка») становится другой игрок - хозяин («торговец»).  Водящий, выбранный по жребию, находится вне круга. Обходя круг, водящий поочередно подходит к каждому «торговцу», кладет руки на голову «горшка».</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endParaRPr sz="1700" b="0" i="0" u="none" strike="noStrike" cap="none" dirty="0">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C00000"/>
              </a:buClr>
              <a:buSzPts val="1700"/>
              <a:buFont typeface="Times New Roman"/>
              <a:buNone/>
            </a:pPr>
            <a:r>
              <a:rPr lang="ru-RU" sz="1700" b="1" i="0" u="none" strike="noStrike" cap="none" dirty="0">
                <a:solidFill>
                  <a:srgbClr val="C00000"/>
                </a:solidFill>
                <a:latin typeface="Times New Roman"/>
                <a:ea typeface="Times New Roman"/>
                <a:cs typeface="Times New Roman"/>
                <a:sym typeface="Times New Roman"/>
              </a:rPr>
              <a:t>Водящий: </a:t>
            </a:r>
            <a:r>
              <a:rPr lang="ru-RU" sz="1700" b="1" i="0" u="none" strike="noStrike" cap="none" dirty="0">
                <a:solidFill>
                  <a:srgbClr val="008000"/>
                </a:solidFill>
                <a:latin typeface="Times New Roman"/>
                <a:ea typeface="Times New Roman"/>
                <a:cs typeface="Times New Roman"/>
                <a:sym typeface="Times New Roman"/>
              </a:rPr>
              <a:t>Нет ли продажных горшков?</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C00000"/>
              </a:buClr>
              <a:buSzPts val="1700"/>
              <a:buFont typeface="Times New Roman"/>
              <a:buNone/>
            </a:pPr>
            <a:r>
              <a:rPr lang="ru-RU" sz="1700" b="1" i="0" u="none" strike="noStrike" cap="none" dirty="0">
                <a:solidFill>
                  <a:srgbClr val="C00000"/>
                </a:solidFill>
                <a:latin typeface="Times New Roman"/>
                <a:ea typeface="Times New Roman"/>
                <a:cs typeface="Times New Roman"/>
                <a:sym typeface="Times New Roman"/>
              </a:rPr>
              <a:t>Хозяин: </a:t>
            </a:r>
            <a:r>
              <a:rPr lang="ru-RU" sz="1700" b="1" i="0" u="none" strike="noStrike" cap="none" dirty="0">
                <a:solidFill>
                  <a:srgbClr val="008000"/>
                </a:solidFill>
                <a:latin typeface="Times New Roman"/>
                <a:ea typeface="Times New Roman"/>
                <a:cs typeface="Times New Roman"/>
                <a:sym typeface="Times New Roman"/>
              </a:rPr>
              <a:t>Нет продажных.</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700"/>
              <a:buFont typeface="Times New Roman"/>
              <a:buNone/>
            </a:pPr>
            <a:r>
              <a:rPr lang="ru-RU" sz="1700" b="0" i="0" u="none" strike="noStrike" cap="none" dirty="0">
                <a:solidFill>
                  <a:schemeClr val="dk1"/>
                </a:solidFill>
                <a:latin typeface="Times New Roman"/>
                <a:ea typeface="Times New Roman"/>
                <a:cs typeface="Times New Roman"/>
                <a:sym typeface="Times New Roman"/>
              </a:rPr>
              <a:t>Водящий идет к другим хозяевам с тем же вопросом, пока не услышит утвердительный ответ.</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C00000"/>
              </a:buClr>
              <a:buSzPts val="1700"/>
              <a:buFont typeface="Times New Roman"/>
              <a:buNone/>
            </a:pPr>
            <a:r>
              <a:rPr lang="ru-RU" sz="1700" b="1" i="0" u="none" strike="noStrike" cap="none" dirty="0" err="1">
                <a:solidFill>
                  <a:srgbClr val="C00000"/>
                </a:solidFill>
                <a:latin typeface="Times New Roman"/>
                <a:ea typeface="Times New Roman"/>
                <a:cs typeface="Times New Roman"/>
                <a:sym typeface="Times New Roman"/>
              </a:rPr>
              <a:t>Xозяин</a:t>
            </a:r>
            <a:r>
              <a:rPr lang="ru-RU" sz="1700" b="1" i="0" u="none" strike="noStrike" cap="none" dirty="0">
                <a:solidFill>
                  <a:srgbClr val="C00000"/>
                </a:solidFill>
                <a:latin typeface="Times New Roman"/>
                <a:ea typeface="Times New Roman"/>
                <a:cs typeface="Times New Roman"/>
                <a:sym typeface="Times New Roman"/>
              </a:rPr>
              <a:t>: </a:t>
            </a:r>
            <a:r>
              <a:rPr lang="ru-RU" sz="1700" b="1" i="0" u="none" strike="noStrike" cap="none" dirty="0">
                <a:solidFill>
                  <a:srgbClr val="008000"/>
                </a:solidFill>
                <a:latin typeface="Times New Roman"/>
                <a:ea typeface="Times New Roman"/>
                <a:cs typeface="Times New Roman"/>
                <a:sym typeface="Times New Roman"/>
              </a:rPr>
              <a:t>Купи, что дашь?</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C00000"/>
              </a:buClr>
              <a:buSzPts val="1700"/>
              <a:buFont typeface="Times New Roman"/>
              <a:buNone/>
            </a:pPr>
            <a:r>
              <a:rPr lang="ru-RU" sz="1700" b="1" i="0" u="none" strike="noStrike" cap="none" dirty="0">
                <a:solidFill>
                  <a:srgbClr val="C00000"/>
                </a:solidFill>
                <a:latin typeface="Times New Roman"/>
                <a:ea typeface="Times New Roman"/>
                <a:cs typeface="Times New Roman"/>
                <a:sym typeface="Times New Roman"/>
              </a:rPr>
              <a:t>Водящий: </a:t>
            </a:r>
            <a:r>
              <a:rPr lang="ru-RU" sz="1700" b="1" i="0" u="none" strike="noStrike" cap="none" dirty="0">
                <a:solidFill>
                  <a:srgbClr val="008000"/>
                </a:solidFill>
                <a:latin typeface="Times New Roman"/>
                <a:ea typeface="Times New Roman"/>
                <a:cs typeface="Times New Roman"/>
                <a:sym typeface="Times New Roman"/>
              </a:rPr>
              <a:t>Шильце, мыльце, белое </a:t>
            </a:r>
            <a:r>
              <a:rPr lang="ru-RU" sz="1700" b="1" i="0" u="none" strike="noStrike" cap="none" dirty="0" err="1">
                <a:solidFill>
                  <a:srgbClr val="008000"/>
                </a:solidFill>
                <a:latin typeface="Times New Roman"/>
                <a:ea typeface="Times New Roman"/>
                <a:cs typeface="Times New Roman"/>
                <a:sym typeface="Times New Roman"/>
              </a:rPr>
              <a:t>белильце</a:t>
            </a:r>
            <a:r>
              <a:rPr lang="ru-RU" sz="1700" b="1" i="0" u="none" strike="noStrike" cap="none" dirty="0">
                <a:solidFill>
                  <a:srgbClr val="008000"/>
                </a:solidFill>
                <a:latin typeface="Times New Roman"/>
                <a:ea typeface="Times New Roman"/>
                <a:cs typeface="Times New Roman"/>
                <a:sym typeface="Times New Roman"/>
              </a:rPr>
              <a:t>, белое полотенце.</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C00000"/>
              </a:buClr>
              <a:buSzPts val="1700"/>
              <a:buFont typeface="Times New Roman"/>
              <a:buNone/>
            </a:pPr>
            <a:r>
              <a:rPr lang="ru-RU" sz="1700" b="1" i="0" u="none" strike="noStrike" cap="none" dirty="0">
                <a:solidFill>
                  <a:srgbClr val="C00000"/>
                </a:solidFill>
                <a:latin typeface="Times New Roman"/>
                <a:ea typeface="Times New Roman"/>
                <a:cs typeface="Times New Roman"/>
                <a:sym typeface="Times New Roman"/>
              </a:rPr>
              <a:t>Хозяин: </a:t>
            </a:r>
            <a:r>
              <a:rPr lang="ru-RU" sz="1700" b="1" i="0" u="none" strike="noStrike" cap="none" dirty="0">
                <a:solidFill>
                  <a:srgbClr val="008000"/>
                </a:solidFill>
                <a:latin typeface="Times New Roman"/>
                <a:ea typeface="Times New Roman"/>
                <a:cs typeface="Times New Roman"/>
                <a:sym typeface="Times New Roman"/>
              </a:rPr>
              <a:t>Ладно, по рукам.</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700"/>
              <a:buFont typeface="Arial"/>
              <a:buNone/>
            </a:pPr>
            <a:endParaRPr sz="1700" b="0" i="0" u="none" strike="noStrike" cap="none" dirty="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chemeClr val="dk1"/>
              </a:buClr>
              <a:buSzPts val="1700"/>
              <a:buFont typeface="Times New Roman"/>
              <a:buNone/>
            </a:pPr>
            <a:r>
              <a:rPr lang="ru-RU" sz="1700" b="0" i="0" u="none" strike="noStrike" cap="none" dirty="0">
                <a:solidFill>
                  <a:schemeClr val="dk1"/>
                </a:solidFill>
                <a:latin typeface="Times New Roman"/>
                <a:ea typeface="Times New Roman"/>
                <a:cs typeface="Times New Roman"/>
                <a:sym typeface="Times New Roman"/>
              </a:rPr>
              <a:t>Оба ударяют по рукам и затем бегут в разные стороны вокруг круга. Кто первый прибежит к си­дящему («горшку»), тот и становится хозяином, а опоздавший - водящий.</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Times New Roman"/>
              <a:buNone/>
            </a:pPr>
            <a:r>
              <a:rPr lang="ru-RU" sz="1700" b="0" i="0" u="none" strike="noStrike" cap="none" dirty="0">
                <a:solidFill>
                  <a:schemeClr val="dk1"/>
                </a:solidFill>
                <a:latin typeface="Times New Roman"/>
                <a:ea typeface="Times New Roman"/>
                <a:cs typeface="Times New Roman"/>
                <a:sym typeface="Times New Roman"/>
              </a:rPr>
              <a:t>).</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700"/>
              <a:buFont typeface="Times New Roman"/>
              <a:buNone/>
            </a:pPr>
            <a:r>
              <a:rPr lang="ru-RU" sz="1700" b="1" i="0" u="none" strike="noStrike" cap="none" dirty="0">
                <a:solidFill>
                  <a:srgbClr val="008000"/>
                </a:solidFill>
                <a:latin typeface="Times New Roman"/>
                <a:ea typeface="Times New Roman"/>
                <a:cs typeface="Times New Roman"/>
                <a:sym typeface="Times New Roman"/>
              </a:rPr>
              <a:t>Правила</a:t>
            </a:r>
            <a:r>
              <a:rPr lang="ru-RU" sz="1700" b="0" i="0" u="none" strike="noStrike" cap="none" dirty="0">
                <a:solidFill>
                  <a:srgbClr val="008000"/>
                </a:solidFill>
                <a:latin typeface="Times New Roman"/>
                <a:ea typeface="Times New Roman"/>
                <a:cs typeface="Times New Roman"/>
                <a:sym typeface="Times New Roman"/>
              </a:rPr>
              <a:t>: </a:t>
            </a:r>
            <a:r>
              <a:rPr lang="ru-RU" sz="1700" b="0" i="0" u="none" strike="noStrike" cap="none" dirty="0">
                <a:solidFill>
                  <a:schemeClr val="dk1"/>
                </a:solidFill>
                <a:latin typeface="Times New Roman"/>
                <a:ea typeface="Times New Roman"/>
                <a:cs typeface="Times New Roman"/>
                <a:sym typeface="Times New Roman"/>
              </a:rPr>
              <a:t>нельзя мешать бегающим играющим. Игра продолжается до тех пор, пока вызывает интерес.</a:t>
            </a: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700"/>
              <a:buFont typeface="Times New Roman"/>
              <a:buNone/>
            </a:pPr>
            <a:r>
              <a:rPr lang="ru-RU" sz="1700" b="0" i="0" u="none" strike="noStrike" cap="none" dirty="0">
                <a:solidFill>
                  <a:schemeClr val="dk1"/>
                </a:solidFill>
                <a:latin typeface="Times New Roman"/>
                <a:ea typeface="Times New Roman"/>
                <a:cs typeface="Times New Roman"/>
                <a:sym typeface="Times New Roman"/>
              </a:rPr>
              <a:t/>
            </a:r>
            <a:br>
              <a:rPr lang="ru-RU" sz="1700" b="0" i="0" u="none" strike="noStrike" cap="none" dirty="0">
                <a:solidFill>
                  <a:schemeClr val="dk1"/>
                </a:solidFill>
                <a:latin typeface="Times New Roman"/>
                <a:ea typeface="Times New Roman"/>
                <a:cs typeface="Times New Roman"/>
                <a:sym typeface="Times New Roman"/>
              </a:rPr>
            </a:b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700"/>
              <a:buFont typeface="Arial"/>
              <a:buNone/>
            </a:pPr>
            <a:endParaRPr sz="17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endParaRPr sz="1600" b="1" i="0" u="none" strike="noStrike" cap="none" dirty="0">
              <a:solidFill>
                <a:srgbClr val="008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600"/>
              <a:buFont typeface="Arial"/>
              <a:buNone/>
            </a:pPr>
            <a:r>
              <a:rPr lang="ru-RU" sz="1600" b="0" i="0" u="none" strike="noStrike" cap="none" dirty="0">
                <a:solidFill>
                  <a:schemeClr val="dk1"/>
                </a:solidFill>
                <a:latin typeface="Arial"/>
                <a:ea typeface="Arial"/>
                <a:cs typeface="Arial"/>
                <a:sym typeface="Arial"/>
              </a:rPr>
              <a:t> </a:t>
            </a:r>
            <a:endParaRPr sz="1600" b="1" i="0" u="none" strike="noStrike" cap="none" dirty="0">
              <a:solidFill>
                <a:srgbClr val="008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dirty="0">
                <a:solidFill>
                  <a:schemeClr val="dk1"/>
                </a:solidFill>
                <a:latin typeface="Arial"/>
                <a:ea typeface="Arial"/>
                <a:cs typeface="Arial"/>
                <a:sym typeface="Arial"/>
              </a:rPr>
              <a:t/>
            </a:r>
            <a:br>
              <a:rPr lang="ru-RU" sz="1800" b="0" i="0" u="none" strike="noStrike" cap="none" dirty="0">
                <a:solidFill>
                  <a:schemeClr val="dk1"/>
                </a:solidFill>
                <a:latin typeface="Arial"/>
                <a:ea typeface="Arial"/>
                <a:cs typeface="Arial"/>
                <a:sym typeface="Arial"/>
              </a:rPr>
            </a:br>
            <a:endParaRPr sz="17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dirty="0">
                <a:solidFill>
                  <a:schemeClr val="dk1"/>
                </a:solidFill>
                <a:latin typeface="Arial"/>
                <a:ea typeface="Arial"/>
                <a:cs typeface="Arial"/>
                <a:sym typeface="Arial"/>
              </a:rPr>
              <a:t/>
            </a:r>
            <a:br>
              <a:rPr lang="ru-RU" sz="1800" b="0" i="0" u="none" strike="noStrike" cap="none" dirty="0">
                <a:solidFill>
                  <a:schemeClr val="dk1"/>
                </a:solidFill>
                <a:latin typeface="Arial"/>
                <a:ea typeface="Arial"/>
                <a:cs typeface="Arial"/>
                <a:sym typeface="Arial"/>
              </a:rPr>
            </a:br>
            <a:endParaRPr sz="14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dirty="0">
                <a:solidFill>
                  <a:srgbClr val="008000"/>
                </a:solidFill>
                <a:latin typeface="Arial"/>
                <a:ea typeface="Arial"/>
                <a:cs typeface="Arial"/>
                <a:sym typeface="Arial"/>
              </a:rPr>
              <a:t/>
            </a:r>
            <a:br>
              <a:rPr lang="ru-RU" sz="1800" b="1" i="0" u="none" strike="noStrike" cap="none" dirty="0">
                <a:solidFill>
                  <a:srgbClr val="008000"/>
                </a:solidFill>
                <a:latin typeface="Arial"/>
                <a:ea typeface="Arial"/>
                <a:cs typeface="Arial"/>
                <a:sym typeface="Arial"/>
              </a:rPr>
            </a:br>
            <a:endParaRPr sz="1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7"/>
          <p:cNvSpPr txBox="1"/>
          <p:nvPr/>
        </p:nvSpPr>
        <p:spPr>
          <a:xfrm>
            <a:off x="2794000" y="501650"/>
            <a:ext cx="2097000" cy="638100"/>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a:solidFill>
                  <a:srgbClr val="008000"/>
                </a:solidFill>
                <a:latin typeface="Arial"/>
                <a:ea typeface="Arial"/>
                <a:cs typeface="Arial"/>
                <a:sym typeface="Arial"/>
              </a:rPr>
              <a:t>КОРШУН</a:t>
            </a:r>
            <a:endParaRPr sz="1400" b="0" i="0" u="none" strike="noStrike" cap="none">
              <a:solidFill>
                <a:srgbClr val="000000"/>
              </a:solidFill>
              <a:latin typeface="Arial"/>
              <a:ea typeface="Arial"/>
              <a:cs typeface="Arial"/>
              <a:sym typeface="Arial"/>
            </a:endParaRPr>
          </a:p>
        </p:txBody>
      </p:sp>
      <p:sp>
        <p:nvSpPr>
          <p:cNvPr id="107" name="Google Shape;107;p17"/>
          <p:cNvSpPr txBox="1"/>
          <p:nvPr/>
        </p:nvSpPr>
        <p:spPr>
          <a:xfrm>
            <a:off x="1497012" y="1450975"/>
            <a:ext cx="4646700" cy="71946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 </a:t>
            </a:r>
            <a:r>
              <a:rPr lang="ru-RU" sz="1800" b="0" i="0" u="none" strike="noStrike" cap="none">
                <a:solidFill>
                  <a:srgbClr val="000000"/>
                </a:solidFill>
                <a:latin typeface="Arial"/>
                <a:ea typeface="Arial"/>
                <a:cs typeface="Arial"/>
                <a:sym typeface="Arial"/>
              </a:rPr>
              <a:t>Развивать у детей умение действовать по сигналу, упражнять в беге по разным направлениям.</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 </a:t>
            </a:r>
            <a:r>
              <a:rPr lang="ru-RU" sz="1800" b="0" i="0" u="none" strike="noStrike" cap="none">
                <a:solidFill>
                  <a:srgbClr val="000000"/>
                </a:solidFill>
                <a:latin typeface="Arial"/>
                <a:ea typeface="Arial"/>
                <a:cs typeface="Arial"/>
                <a:sym typeface="Arial"/>
              </a:rPr>
              <a:t>Среди игроков распределяются роли. Один из них становится «коршуном», другой «курицей», все остальные «цыплята». «Цыплята» выстраиваются в колонну по одному за «курицей», держась за пояс друг друга. Игра </a:t>
            </a:r>
            <a:r>
              <a:rPr lang="ru-RU" sz="1700" b="0" i="0" u="none" strike="noStrike" cap="none">
                <a:solidFill>
                  <a:srgbClr val="000000"/>
                </a:solidFill>
                <a:latin typeface="Arial"/>
                <a:ea typeface="Arial"/>
                <a:cs typeface="Arial"/>
                <a:sym typeface="Arial"/>
              </a:rPr>
              <a:t>начинается</a:t>
            </a:r>
            <a:r>
              <a:rPr lang="ru-RU" sz="18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C00000"/>
              </a:buClr>
              <a:buSzPts val="1800"/>
              <a:buFont typeface="Arial"/>
              <a:buNone/>
            </a:pPr>
            <a:r>
              <a:rPr lang="ru-RU" sz="1800" b="1" i="0" u="none" strike="noStrike" cap="none">
                <a:solidFill>
                  <a:srgbClr val="C00000"/>
                </a:solidFill>
                <a:latin typeface="Arial"/>
                <a:ea typeface="Arial"/>
                <a:cs typeface="Arial"/>
                <a:sym typeface="Arial"/>
              </a:rPr>
              <a:t>с диалога:</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ru-RU" sz="1800" b="0" i="0" u="none" strike="noStrike" cap="none">
                <a:solidFill>
                  <a:srgbClr val="000000"/>
                </a:solidFill>
                <a:latin typeface="Arial"/>
                <a:ea typeface="Arial"/>
                <a:cs typeface="Arial"/>
                <a:sym typeface="Arial"/>
              </a:rPr>
              <a:t/>
            </a:r>
            <a:br>
              <a:rPr lang="ru-RU" sz="1800" b="0" i="0" u="none" strike="noStrike" cap="none">
                <a:solidFill>
                  <a:srgbClr val="000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 Коршун, коршун, что с тобой?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 Я ботинки потерял.</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 Эти</a:t>
            </a:r>
            <a:r>
              <a:rPr lang="ru-RU" sz="1800" b="0" i="0" u="none" strike="noStrike" cap="none">
                <a:solidFill>
                  <a:srgbClr val="008000"/>
                </a:solidFill>
                <a:latin typeface="Arial"/>
                <a:ea typeface="Arial"/>
                <a:cs typeface="Arial"/>
                <a:sym typeface="Arial"/>
              </a:rPr>
              <a:t>? («курица», а в след за ней «цыплята» выставляют в сторону правую ногу.</a:t>
            </a: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 Да</a:t>
            </a:r>
            <a:r>
              <a:rPr lang="ru-RU" sz="1800" b="0" i="0" u="none" strike="noStrike" cap="none">
                <a:solidFill>
                  <a:srgbClr val="008000"/>
                </a:solidFill>
                <a:latin typeface="Arial"/>
                <a:ea typeface="Arial"/>
                <a:cs typeface="Arial"/>
                <a:sym typeface="Arial"/>
              </a:rPr>
              <a:t>! – отвечает «коршун» и бросается ловить «цыплят».</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800"/>
              <a:buFont typeface="Arial"/>
              <a:buNone/>
            </a:pPr>
            <a:r>
              <a:rPr lang="ru-RU" sz="1800" b="0" i="0" u="none" strike="noStrike" cap="none">
                <a:solidFill>
                  <a:srgbClr val="000000"/>
                </a:solidFill>
                <a:latin typeface="Arial"/>
                <a:ea typeface="Arial"/>
                <a:cs typeface="Arial"/>
                <a:sym typeface="Arial"/>
              </a:rPr>
              <a:t>«Курица» при этом старается защитить «цыплят» не толкая при этом «коршуна». Пойманный «цыпленок» выходит из игры. Вариант: Пойманный «цыпленок» становится «коршуном»</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1"/>
          <p:cNvSpPr txBox="1"/>
          <p:nvPr/>
        </p:nvSpPr>
        <p:spPr>
          <a:xfrm>
            <a:off x="2070049" y="778211"/>
            <a:ext cx="3500626" cy="114549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ЦЕПИ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КОВАНЫЕ</a:t>
            </a:r>
            <a:endParaRPr sz="1400" b="0" i="0" u="none" strike="noStrike" cap="none" dirty="0">
              <a:solidFill>
                <a:srgbClr val="000000"/>
              </a:solidFill>
              <a:latin typeface="Arial"/>
              <a:ea typeface="Arial"/>
              <a:cs typeface="Arial"/>
              <a:sym typeface="Arial"/>
            </a:endParaRPr>
          </a:p>
        </p:txBody>
      </p:sp>
      <p:sp>
        <p:nvSpPr>
          <p:cNvPr id="335" name="Google Shape;335;p1"/>
          <p:cNvSpPr txBox="1"/>
          <p:nvPr/>
        </p:nvSpPr>
        <p:spPr>
          <a:xfrm>
            <a:off x="1497012" y="2336800"/>
            <a:ext cx="4646700" cy="63420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 </a:t>
            </a:r>
            <a:r>
              <a:rPr lang="ru-RU" sz="1800" b="0" i="0" u="none" strike="noStrike" cap="none">
                <a:solidFill>
                  <a:srgbClr val="000000"/>
                </a:solidFill>
                <a:latin typeface="Arial"/>
                <a:ea typeface="Arial"/>
                <a:cs typeface="Arial"/>
                <a:sym typeface="Arial"/>
              </a:rPr>
              <a:t>Развивать у детей умение действовать по сигналу, упражнять в  построению в две шеренги, беге.</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 </a:t>
            </a:r>
            <a:r>
              <a:rPr lang="ru-RU" sz="1800" b="0" i="0" u="none" strike="noStrike" cap="none">
                <a:solidFill>
                  <a:schemeClr val="dk1"/>
                </a:solidFill>
                <a:latin typeface="Arial"/>
                <a:ea typeface="Arial"/>
                <a:cs typeface="Arial"/>
                <a:sym typeface="Arial"/>
              </a:rPr>
              <a:t>Две шеренги  детей, взявшись за руки, становятся друг против друга на расстоянии 15 – 20 м. Одна шеренга детей кричит:</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t>
            </a:r>
            <a:br>
              <a:rPr lang="ru-RU" sz="1800" b="0" i="0" u="none" strike="noStrike" cap="none">
                <a:solidFill>
                  <a:schemeClr val="dk1"/>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 Цепи, цепи, разбейте нас!</a:t>
            </a:r>
            <a:endParaRPr sz="1400" b="0" i="0" u="none" strike="noStrike" cap="none">
              <a:solidFill>
                <a:srgbClr val="000000"/>
              </a:solidFill>
              <a:latin typeface="Arial"/>
              <a:ea typeface="Arial"/>
              <a:cs typeface="Arial"/>
              <a:sym typeface="Arial"/>
            </a:endParaRPr>
          </a:p>
          <a:p>
            <a:pPr marL="0" marR="0" lvl="0" indent="-114300" algn="just" rtl="0">
              <a:lnSpc>
                <a:spcPct val="100000"/>
              </a:lnSpc>
              <a:spcBef>
                <a:spcPts val="0"/>
              </a:spcBef>
              <a:spcAft>
                <a:spcPts val="0"/>
              </a:spcAft>
              <a:buClr>
                <a:srgbClr val="008000"/>
              </a:buClr>
              <a:buSzPts val="1800"/>
              <a:buFont typeface="Arial"/>
              <a:buChar char="-"/>
            </a:pPr>
            <a:r>
              <a:rPr lang="ru-RU" sz="1800" b="1" i="0" u="none" strike="noStrike" cap="none">
                <a:solidFill>
                  <a:srgbClr val="008000"/>
                </a:solidFill>
                <a:latin typeface="Arial"/>
                <a:ea typeface="Arial"/>
                <a:cs typeface="Arial"/>
                <a:sym typeface="Arial"/>
              </a:rPr>
              <a:t>Кем из нас? – отвечает другая</a:t>
            </a:r>
            <a:br>
              <a:rPr lang="ru-RU" sz="1800" b="1" i="0" u="none" strike="noStrike" cap="none">
                <a:solidFill>
                  <a:srgbClr val="008000"/>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 Стёпой!  -  отвечает первая</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Ребёнок, чьё имя назвали, разбегается и старается разбить  вторую шеренгу (целится в сцепленные руки). Если разбивает, то уводит в свою шеренгу ту пару участников, которую он разбил. Если не разбивает, то встаёт в  шеренгу, которую не смог разбить. Выигрывает та команда, где оказывается больше игроков.</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txBox="1"/>
          <p:nvPr/>
        </p:nvSpPr>
        <p:spPr>
          <a:xfrm>
            <a:off x="2354094" y="603115"/>
            <a:ext cx="2918297" cy="114549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ХРОМАЯ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ЛИСА</a:t>
            </a:r>
            <a:endParaRPr sz="1400" b="0" i="0" u="none" strike="noStrike" cap="none" dirty="0">
              <a:solidFill>
                <a:srgbClr val="000000"/>
              </a:solidFill>
              <a:latin typeface="Arial"/>
              <a:ea typeface="Arial"/>
              <a:cs typeface="Arial"/>
              <a:sym typeface="Arial"/>
            </a:endParaRPr>
          </a:p>
        </p:txBody>
      </p:sp>
      <p:sp>
        <p:nvSpPr>
          <p:cNvPr id="119" name="Google Shape;119;p19"/>
          <p:cNvSpPr txBox="1"/>
          <p:nvPr/>
        </p:nvSpPr>
        <p:spPr>
          <a:xfrm>
            <a:off x="1497012" y="1808162"/>
            <a:ext cx="4646700" cy="77613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 </a:t>
            </a:r>
            <a:r>
              <a:rPr lang="ru-RU" sz="1800" b="0" i="0" u="none" strike="noStrike" cap="none">
                <a:solidFill>
                  <a:srgbClr val="000000"/>
                </a:solidFill>
                <a:latin typeface="Arial"/>
                <a:ea typeface="Arial"/>
                <a:cs typeface="Arial"/>
                <a:sym typeface="Arial"/>
              </a:rPr>
              <a:t> Упражнять детей в беге по кругу, прыжкам на одной ноге.</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 </a:t>
            </a:r>
            <a:r>
              <a:rPr lang="ru-RU" sz="1800" b="0" i="0" u="none" strike="noStrike" cap="none">
                <a:solidFill>
                  <a:schemeClr val="dk1"/>
                </a:solidFill>
                <a:latin typeface="Arial"/>
                <a:ea typeface="Arial"/>
                <a:cs typeface="Arial"/>
                <a:sym typeface="Arial"/>
              </a:rPr>
              <a:t> Дети выбирают  «Хромую лису». На месте, выбранном для игры, очерчивают круг довольно больших размеров, в который входят все дети, кроме «лисы». По данному сигналу дети бросаются бегом по кругу, а  лиса в это время скачет на одной ноге и старается во чтобы то ни стало прикоснуться к  кому-то из бегущих рукой. Лишь только ей это удалось, она входит в круг и присоединяется к остальным бегущим детям, потерпевший же принимает на себя роль «лисы». Дети играют до тех пор, пока все не перебывают в роли хромой лисы; игру, однако, можно прекратить раньше, при первом появлении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признаков утомления.</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Правила: </a:t>
            </a:r>
            <a:r>
              <a:rPr lang="ru-RU" sz="1800" b="0" i="0" u="none" strike="noStrike" cap="none">
                <a:solidFill>
                  <a:schemeClr val="dk1"/>
                </a:solidFill>
                <a:latin typeface="Arial"/>
                <a:ea typeface="Arial"/>
                <a:cs typeface="Arial"/>
                <a:sym typeface="Arial"/>
              </a:rPr>
              <a:t>Дети, вошедшие внутрь круга, должны, бегать лишь в нем и не выходить за очерченную линию, кроме того, участвующий, избранный лисой, должен бегать лишь на одной ноге.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a:r>
            <a:br>
              <a:rPr lang="ru-RU" sz="1800" b="0" i="0" u="none" strike="noStrike" cap="none">
                <a:solidFill>
                  <a:schemeClr val="dk1"/>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0"/>
          <p:cNvSpPr txBox="1"/>
          <p:nvPr/>
        </p:nvSpPr>
        <p:spPr>
          <a:xfrm>
            <a:off x="2237363" y="986637"/>
            <a:ext cx="3210126" cy="622278"/>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400"/>
              <a:buFont typeface="Arial"/>
              <a:buNone/>
            </a:pPr>
            <a:r>
              <a:rPr lang="ru-RU" sz="3400" b="0" i="0" u="none" strike="noStrike" cap="none" dirty="0">
                <a:solidFill>
                  <a:srgbClr val="008000"/>
                </a:solidFill>
                <a:latin typeface="Arial"/>
                <a:ea typeface="Arial"/>
                <a:cs typeface="Arial"/>
                <a:sym typeface="Arial"/>
              </a:rPr>
              <a:t>Варёная репка</a:t>
            </a:r>
            <a:endParaRPr sz="1400" b="0" i="0" u="none" strike="noStrike" cap="none" dirty="0">
              <a:solidFill>
                <a:srgbClr val="000000"/>
              </a:solidFill>
              <a:latin typeface="Arial"/>
              <a:ea typeface="Arial"/>
              <a:cs typeface="Arial"/>
              <a:sym typeface="Arial"/>
            </a:endParaRPr>
          </a:p>
        </p:txBody>
      </p:sp>
      <p:sp>
        <p:nvSpPr>
          <p:cNvPr id="125" name="Google Shape;125;p20"/>
          <p:cNvSpPr txBox="1"/>
          <p:nvPr/>
        </p:nvSpPr>
        <p:spPr>
          <a:xfrm>
            <a:off x="1338262" y="1895475"/>
            <a:ext cx="4648200" cy="5775300"/>
          </a:xfrm>
          <a:prstGeom prst="rect">
            <a:avLst/>
          </a:prstGeom>
          <a:noFill/>
          <a:ln>
            <a:noFill/>
          </a:ln>
        </p:spPr>
        <p:txBody>
          <a:bodyPr spcFirstLastPara="1" wrap="square" lIns="98125" tIns="49050" rIns="98125" bIns="49050" anchor="ctr" anchorCtr="0">
            <a:spAutoFit/>
          </a:bodyPr>
          <a:lstStyle/>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Цели: </a:t>
            </a:r>
            <a:r>
              <a:rPr lang="ru-RU" sz="1800" b="0" i="0" u="none" strike="noStrike" cap="none">
                <a:solidFill>
                  <a:srgbClr val="000000"/>
                </a:solidFill>
                <a:latin typeface="Arial"/>
                <a:ea typeface="Arial"/>
                <a:cs typeface="Arial"/>
                <a:sym typeface="Arial"/>
              </a:rPr>
              <a:t> Упражнять детей в удерживании равновесия, развивать умение действовать по сигналу.</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8000"/>
              </a:buClr>
              <a:buSzPts val="1800"/>
              <a:buFont typeface="Arial"/>
              <a:buNone/>
            </a:pPr>
            <a:r>
              <a:rPr lang="ru-RU" sz="1800" b="1" i="0" u="none" strike="noStrike" cap="none">
                <a:solidFill>
                  <a:srgbClr val="008000"/>
                </a:solidFill>
                <a:latin typeface="Arial"/>
                <a:ea typeface="Arial"/>
                <a:cs typeface="Arial"/>
                <a:sym typeface="Arial"/>
              </a:rPr>
              <a:t>Описание: </a:t>
            </a:r>
            <a:r>
              <a:rPr lang="ru-RU" sz="1800" b="0" i="0" u="none" strike="noStrike" cap="none">
                <a:solidFill>
                  <a:schemeClr val="dk1"/>
                </a:solidFill>
                <a:latin typeface="Arial"/>
                <a:ea typeface="Arial"/>
                <a:cs typeface="Arial"/>
                <a:sym typeface="Arial"/>
              </a:rPr>
              <a:t>Дети становятся друг против друга на поставленные под ноги чурки,в руках у них концы одного жгута. Тянут друг друга к себе, стараясь столкнуть  с чурок. Остальные играющие поют:</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Варёная репка</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Держись крепко,</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Кто обрывается,</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            Тому достанется.</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Кто сошёл с чурки, тот проиграл.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ru-RU" sz="1800" b="0" i="0" u="none" strike="noStrike" cap="none">
                <a:solidFill>
                  <a:schemeClr val="dk1"/>
                </a:solidFill>
                <a:latin typeface="Arial"/>
                <a:ea typeface="Arial"/>
                <a:cs typeface="Arial"/>
                <a:sym typeface="Arial"/>
              </a:rPr>
              <a:t>Правила: Начинать тянуть только после слов «тому достанется»</a:t>
            </a:r>
            <a:br>
              <a:rPr lang="ru-RU" sz="1800" b="0" i="0" u="none" strike="noStrike" cap="none">
                <a:solidFill>
                  <a:schemeClr val="dk1"/>
                </a:solidFill>
                <a:latin typeface="Arial"/>
                <a:ea typeface="Arial"/>
                <a:cs typeface="Arial"/>
                <a:sym typeface="Arial"/>
              </a:rPr>
            </a:br>
            <a:r>
              <a:rPr lang="ru-RU" sz="1800" b="1" i="0" u="none" strike="noStrike" cap="none">
                <a:solidFill>
                  <a:srgbClr val="008000"/>
                </a:solidFill>
                <a:latin typeface="Arial"/>
                <a:ea typeface="Arial"/>
                <a:cs typeface="Arial"/>
                <a:sym typeface="Arial"/>
              </a:rPr>
              <a:t/>
            </a:r>
            <a:br>
              <a:rPr lang="ru-RU" sz="1800" b="1" i="0" u="none" strike="noStrike" cap="none">
                <a:solidFill>
                  <a:srgbClr val="008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1"/>
          <p:cNvSpPr txBox="1">
            <a:spLocks noGrp="1"/>
          </p:cNvSpPr>
          <p:nvPr>
            <p:ph type="title"/>
          </p:nvPr>
        </p:nvSpPr>
        <p:spPr>
          <a:xfrm>
            <a:off x="1081087" y="1849437"/>
            <a:ext cx="5637300" cy="7074000"/>
          </a:xfrm>
          <a:prstGeom prst="rect">
            <a:avLst/>
          </a:prstGeom>
          <a:noFill/>
          <a:ln>
            <a:noFill/>
          </a:ln>
        </p:spPr>
        <p:txBody>
          <a:bodyPr spcFirstLastPara="1" wrap="square" lIns="98125" tIns="49050" rIns="98125" bIns="49050" anchor="ctr" anchorCtr="0">
            <a:noAutofit/>
          </a:bodyPr>
          <a:lstStyle/>
          <a:p>
            <a:pPr marL="0" lvl="0" indent="0" algn="ctr" rtl="0">
              <a:lnSpc>
                <a:spcPct val="100000"/>
              </a:lnSpc>
              <a:spcBef>
                <a:spcPts val="0"/>
              </a:spcBef>
              <a:spcAft>
                <a:spcPts val="0"/>
              </a:spcAft>
              <a:buClr>
                <a:srgbClr val="008000"/>
              </a:buClr>
              <a:buSzPts val="1700"/>
              <a:buFont typeface="Calibri"/>
              <a:buNone/>
            </a:pPr>
            <a:r>
              <a:rPr lang="ru-RU" sz="1700" b="1" i="0" u="none">
                <a:solidFill>
                  <a:srgbClr val="008000"/>
                </a:solidFill>
                <a:latin typeface="Calibri"/>
                <a:ea typeface="Calibri"/>
                <a:cs typeface="Calibri"/>
                <a:sym typeface="Calibri"/>
              </a:rPr>
              <a:t>Цель</a:t>
            </a:r>
            <a:r>
              <a:rPr lang="ru-RU" sz="1700" b="0" i="0" u="none">
                <a:solidFill>
                  <a:srgbClr val="008000"/>
                </a:solidFill>
                <a:latin typeface="Calibri"/>
                <a:ea typeface="Calibri"/>
                <a:cs typeface="Calibri"/>
                <a:sym typeface="Calibri"/>
              </a:rPr>
              <a:t>:</a:t>
            </a:r>
            <a:r>
              <a:rPr lang="ru-RU" sz="1700" b="0" i="0" u="none">
                <a:solidFill>
                  <a:schemeClr val="dk1"/>
                </a:solidFill>
                <a:latin typeface="Calibri"/>
                <a:ea typeface="Calibri"/>
                <a:cs typeface="Calibri"/>
                <a:sym typeface="Calibri"/>
              </a:rPr>
              <a:t> закрепить умение ходить по кругу спокойным шагом. Подводить к умению выразительно передавать игровой образ.  Воспитывать выдержку</a:t>
            </a:r>
            <a:br>
              <a:rPr lang="ru-RU" sz="1700" b="0" i="0" u="none">
                <a:solidFill>
                  <a:schemeClr val="dk1"/>
                </a:solidFill>
                <a:latin typeface="Calibri"/>
                <a:ea typeface="Calibri"/>
                <a:cs typeface="Calibri"/>
                <a:sym typeface="Calibri"/>
              </a:rPr>
            </a:br>
            <a:r>
              <a:rPr lang="ru-RU" sz="1700" b="1" i="0" u="none">
                <a:solidFill>
                  <a:srgbClr val="008000"/>
                </a:solidFill>
                <a:latin typeface="Calibri"/>
                <a:ea typeface="Calibri"/>
                <a:cs typeface="Calibri"/>
                <a:sym typeface="Calibri"/>
              </a:rPr>
              <a:t>Описание:</a:t>
            </a:r>
            <a:r>
              <a:rPr lang="ru-RU" sz="1700" b="0" i="0" u="none">
                <a:solidFill>
                  <a:schemeClr val="dk1"/>
                </a:solidFill>
                <a:latin typeface="Calibri"/>
                <a:ea typeface="Calibri"/>
                <a:cs typeface="Calibri"/>
                <a:sym typeface="Calibri"/>
              </a:rPr>
              <a:t/>
            </a:r>
            <a:br>
              <a:rPr lang="ru-RU" sz="1700" b="0" i="0" u="none">
                <a:solidFill>
                  <a:schemeClr val="dk1"/>
                </a:solidFill>
                <a:latin typeface="Calibri"/>
                <a:ea typeface="Calibri"/>
                <a:cs typeface="Calibri"/>
                <a:sym typeface="Calibri"/>
              </a:rPr>
            </a:br>
            <a:r>
              <a:rPr lang="ru-RU" sz="1700" b="0" i="0" u="none">
                <a:solidFill>
                  <a:schemeClr val="dk1"/>
                </a:solidFill>
                <a:latin typeface="Calibri"/>
                <a:ea typeface="Calibri"/>
                <a:cs typeface="Calibri"/>
                <a:sym typeface="Calibri"/>
              </a:rPr>
              <a:t>Выбирают водящего, который садится на корточки в центре круга. Остальные играющие ходят вокруг него по кругу, взявшись за руки, и поют:</a:t>
            </a:r>
            <a:br>
              <a:rPr lang="ru-RU" sz="1700" b="0" i="0" u="none">
                <a:solidFill>
                  <a:schemeClr val="dk1"/>
                </a:solidFill>
                <a:latin typeface="Calibri"/>
                <a:ea typeface="Calibri"/>
                <a:cs typeface="Calibri"/>
                <a:sym typeface="Calibri"/>
              </a:rPr>
            </a:br>
            <a:r>
              <a:rPr lang="ru-RU" sz="1700" b="1" i="0" u="none">
                <a:solidFill>
                  <a:srgbClr val="C00000"/>
                </a:solidFill>
                <a:latin typeface="Calibri"/>
                <a:ea typeface="Calibri"/>
                <a:cs typeface="Calibri"/>
                <a:sym typeface="Calibri"/>
              </a:rPr>
              <a:t>Паучок, паучок,</a:t>
            </a:r>
            <a:br>
              <a:rPr lang="ru-RU" sz="1700" b="1" i="0" u="none">
                <a:solidFill>
                  <a:srgbClr val="C00000"/>
                </a:solidFill>
                <a:latin typeface="Calibri"/>
                <a:ea typeface="Calibri"/>
                <a:cs typeface="Calibri"/>
                <a:sym typeface="Calibri"/>
              </a:rPr>
            </a:br>
            <a:r>
              <a:rPr lang="ru-RU" sz="1700" b="1" i="0" u="none">
                <a:solidFill>
                  <a:srgbClr val="C00000"/>
                </a:solidFill>
                <a:latin typeface="Calibri"/>
                <a:ea typeface="Calibri"/>
                <a:cs typeface="Calibri"/>
                <a:sym typeface="Calibri"/>
              </a:rPr>
              <a:t>Тоненькие ножки,</a:t>
            </a:r>
            <a:br>
              <a:rPr lang="ru-RU" sz="1700" b="1" i="0" u="none">
                <a:solidFill>
                  <a:srgbClr val="C00000"/>
                </a:solidFill>
                <a:latin typeface="Calibri"/>
                <a:ea typeface="Calibri"/>
                <a:cs typeface="Calibri"/>
                <a:sym typeface="Calibri"/>
              </a:rPr>
            </a:br>
            <a:r>
              <a:rPr lang="ru-RU" sz="1700" b="1" i="0" u="none">
                <a:solidFill>
                  <a:srgbClr val="C00000"/>
                </a:solidFill>
                <a:latin typeface="Calibri"/>
                <a:ea typeface="Calibri"/>
                <a:cs typeface="Calibri"/>
                <a:sym typeface="Calibri"/>
              </a:rPr>
              <a:t>Красные сапожки,</a:t>
            </a:r>
            <a:br>
              <a:rPr lang="ru-RU" sz="1700" b="1" i="0" u="none">
                <a:solidFill>
                  <a:srgbClr val="C00000"/>
                </a:solidFill>
                <a:latin typeface="Calibri"/>
                <a:ea typeface="Calibri"/>
                <a:cs typeface="Calibri"/>
                <a:sym typeface="Calibri"/>
              </a:rPr>
            </a:br>
            <a:r>
              <a:rPr lang="ru-RU" sz="1700" b="1" i="0" u="none">
                <a:solidFill>
                  <a:srgbClr val="C00000"/>
                </a:solidFill>
                <a:latin typeface="Calibri"/>
                <a:ea typeface="Calibri"/>
                <a:cs typeface="Calibri"/>
                <a:sym typeface="Calibri"/>
              </a:rPr>
              <a:t>Мы тебя поили,</a:t>
            </a:r>
            <a:br>
              <a:rPr lang="ru-RU" sz="1700" b="1" i="0" u="none">
                <a:solidFill>
                  <a:srgbClr val="C00000"/>
                </a:solidFill>
                <a:latin typeface="Calibri"/>
                <a:ea typeface="Calibri"/>
                <a:cs typeface="Calibri"/>
                <a:sym typeface="Calibri"/>
              </a:rPr>
            </a:br>
            <a:r>
              <a:rPr lang="ru-RU" sz="1700" b="1" i="0" u="none">
                <a:solidFill>
                  <a:srgbClr val="C00000"/>
                </a:solidFill>
                <a:latin typeface="Calibri"/>
                <a:ea typeface="Calibri"/>
                <a:cs typeface="Calibri"/>
                <a:sym typeface="Calibri"/>
              </a:rPr>
              <a:t>Мы тебя кормили,</a:t>
            </a:r>
            <a:br>
              <a:rPr lang="ru-RU" sz="1700" b="1" i="0" u="none">
                <a:solidFill>
                  <a:srgbClr val="C00000"/>
                </a:solidFill>
                <a:latin typeface="Calibri"/>
                <a:ea typeface="Calibri"/>
                <a:cs typeface="Calibri"/>
                <a:sym typeface="Calibri"/>
              </a:rPr>
            </a:br>
            <a:r>
              <a:rPr lang="ru-RU" sz="1700" b="1" i="0" u="none">
                <a:solidFill>
                  <a:srgbClr val="C00000"/>
                </a:solidFill>
                <a:latin typeface="Calibri"/>
                <a:ea typeface="Calibri"/>
                <a:cs typeface="Calibri"/>
                <a:sym typeface="Calibri"/>
              </a:rPr>
              <a:t>На ноги поставили,</a:t>
            </a:r>
            <a:br>
              <a:rPr lang="ru-RU" sz="1700" b="1" i="0" u="none">
                <a:solidFill>
                  <a:srgbClr val="C00000"/>
                </a:solidFill>
                <a:latin typeface="Calibri"/>
                <a:ea typeface="Calibri"/>
                <a:cs typeface="Calibri"/>
                <a:sym typeface="Calibri"/>
              </a:rPr>
            </a:br>
            <a:r>
              <a:rPr lang="ru-RU" sz="1700" b="1" i="0" u="none">
                <a:solidFill>
                  <a:srgbClr val="C00000"/>
                </a:solidFill>
                <a:latin typeface="Calibri"/>
                <a:ea typeface="Calibri"/>
                <a:cs typeface="Calibri"/>
                <a:sym typeface="Calibri"/>
              </a:rPr>
              <a:t>Танцевать заставили.</a:t>
            </a:r>
            <a:br>
              <a:rPr lang="ru-RU" sz="1700" b="1" i="0" u="none">
                <a:solidFill>
                  <a:srgbClr val="C00000"/>
                </a:solidFill>
                <a:latin typeface="Calibri"/>
                <a:ea typeface="Calibri"/>
                <a:cs typeface="Calibri"/>
                <a:sym typeface="Calibri"/>
              </a:rPr>
            </a:br>
            <a:r>
              <a:rPr lang="ru-RU" sz="1700" b="0" i="0" u="none">
                <a:solidFill>
                  <a:schemeClr val="dk1"/>
                </a:solidFill>
                <a:latin typeface="Calibri"/>
                <a:ea typeface="Calibri"/>
                <a:cs typeface="Calibri"/>
                <a:sym typeface="Calibri"/>
              </a:rPr>
              <a:t>Все бегут к центру, приподнимают водящего, ставят его на ноги и снова образуют круг. Хлопая в ладоши, поют:</a:t>
            </a:r>
            <a:br>
              <a:rPr lang="ru-RU" sz="1700" b="0" i="0" u="none">
                <a:solidFill>
                  <a:schemeClr val="dk1"/>
                </a:solidFill>
                <a:latin typeface="Calibri"/>
                <a:ea typeface="Calibri"/>
                <a:cs typeface="Calibri"/>
                <a:sym typeface="Calibri"/>
              </a:rPr>
            </a:br>
            <a:r>
              <a:rPr lang="ru-RU" sz="1700" b="1" i="0" u="none">
                <a:solidFill>
                  <a:srgbClr val="C00000"/>
                </a:solidFill>
                <a:latin typeface="Calibri"/>
                <a:ea typeface="Calibri"/>
                <a:cs typeface="Calibri"/>
                <a:sym typeface="Calibri"/>
              </a:rPr>
              <a:t>Танцуй, танцуй,</a:t>
            </a:r>
            <a:br>
              <a:rPr lang="ru-RU" sz="1700" b="1" i="0" u="none">
                <a:solidFill>
                  <a:srgbClr val="C00000"/>
                </a:solidFill>
                <a:latin typeface="Calibri"/>
                <a:ea typeface="Calibri"/>
                <a:cs typeface="Calibri"/>
                <a:sym typeface="Calibri"/>
              </a:rPr>
            </a:br>
            <a:r>
              <a:rPr lang="ru-RU" sz="1700" b="1" i="0" u="none">
                <a:solidFill>
                  <a:srgbClr val="C00000"/>
                </a:solidFill>
                <a:latin typeface="Calibri"/>
                <a:ea typeface="Calibri"/>
                <a:cs typeface="Calibri"/>
                <a:sym typeface="Calibri"/>
              </a:rPr>
              <a:t>Сколько хочешь,</a:t>
            </a:r>
            <a:br>
              <a:rPr lang="ru-RU" sz="1700" b="1" i="0" u="none">
                <a:solidFill>
                  <a:srgbClr val="C00000"/>
                </a:solidFill>
                <a:latin typeface="Calibri"/>
                <a:ea typeface="Calibri"/>
                <a:cs typeface="Calibri"/>
                <a:sym typeface="Calibri"/>
              </a:rPr>
            </a:br>
            <a:r>
              <a:rPr lang="ru-RU" sz="1700" b="1" i="0" u="none">
                <a:solidFill>
                  <a:srgbClr val="C00000"/>
                </a:solidFill>
                <a:latin typeface="Calibri"/>
                <a:ea typeface="Calibri"/>
                <a:cs typeface="Calibri"/>
                <a:sym typeface="Calibri"/>
              </a:rPr>
              <a:t>Выбирай, кого захочешь</a:t>
            </a:r>
            <a:r>
              <a:rPr lang="ru-RU" sz="1700" b="1" i="0" u="none">
                <a:solidFill>
                  <a:schemeClr val="dk1"/>
                </a:solidFill>
                <a:latin typeface="Calibri"/>
                <a:ea typeface="Calibri"/>
                <a:cs typeface="Calibri"/>
                <a:sym typeface="Calibri"/>
              </a:rPr>
              <a:t>!</a:t>
            </a:r>
            <a:br>
              <a:rPr lang="ru-RU" sz="1700" b="1" i="0" u="none">
                <a:solidFill>
                  <a:schemeClr val="dk1"/>
                </a:solidFill>
                <a:latin typeface="Calibri"/>
                <a:ea typeface="Calibri"/>
                <a:cs typeface="Calibri"/>
                <a:sym typeface="Calibri"/>
              </a:rPr>
            </a:br>
            <a:r>
              <a:rPr lang="ru-RU" sz="1700" b="0" i="0" u="none">
                <a:solidFill>
                  <a:schemeClr val="dk1"/>
                </a:solidFill>
                <a:latin typeface="Calibri"/>
                <a:ea typeface="Calibri"/>
                <a:cs typeface="Calibri"/>
                <a:sym typeface="Calibri"/>
              </a:rPr>
              <a:t>Водящий кружится с закрытыми глазами.</a:t>
            </a:r>
            <a:br>
              <a:rPr lang="ru-RU" sz="1700" b="0" i="0" u="none">
                <a:solidFill>
                  <a:schemeClr val="dk1"/>
                </a:solidFill>
                <a:latin typeface="Calibri"/>
                <a:ea typeface="Calibri"/>
                <a:cs typeface="Calibri"/>
                <a:sym typeface="Calibri"/>
              </a:rPr>
            </a:br>
            <a:r>
              <a:rPr lang="ru-RU" sz="1700" b="0" i="0" u="none">
                <a:solidFill>
                  <a:schemeClr val="dk1"/>
                </a:solidFill>
                <a:latin typeface="Calibri"/>
                <a:ea typeface="Calibri"/>
                <a:cs typeface="Calibri"/>
                <a:sym typeface="Calibri"/>
              </a:rPr>
              <a:t>Водящий выбирает кого-нибудь, не открывая глаз, и меняется с ним местами.</a:t>
            </a:r>
            <a:endParaRPr/>
          </a:p>
        </p:txBody>
      </p:sp>
      <p:sp>
        <p:nvSpPr>
          <p:cNvPr id="131" name="Google Shape;131;p21"/>
          <p:cNvSpPr txBox="1"/>
          <p:nvPr/>
        </p:nvSpPr>
        <p:spPr>
          <a:xfrm>
            <a:off x="2271712" y="1227137"/>
            <a:ext cx="2373300" cy="716100"/>
          </a:xfrm>
          <a:prstGeom prst="rect">
            <a:avLst/>
          </a:prstGeom>
          <a:noFill/>
          <a:ln>
            <a:noFill/>
          </a:ln>
        </p:spPr>
        <p:txBody>
          <a:bodyPr spcFirstLastPara="1" wrap="square" lIns="98125" tIns="49050" rIns="98125" bIns="49050" anchor="t" anchorCtr="0">
            <a:spAutoFit/>
          </a:bodyPr>
          <a:lstStyle/>
          <a:p>
            <a:pPr marL="0" marR="0" lvl="0" indent="0" algn="ctr" rtl="0">
              <a:lnSpc>
                <a:spcPct val="100000"/>
              </a:lnSpc>
              <a:spcBef>
                <a:spcPts val="0"/>
              </a:spcBef>
              <a:spcAft>
                <a:spcPts val="0"/>
              </a:spcAft>
              <a:buClr>
                <a:srgbClr val="008000"/>
              </a:buClr>
              <a:buSzPts val="3900"/>
              <a:buFont typeface="Arial"/>
              <a:buNone/>
            </a:pPr>
            <a:r>
              <a:rPr lang="ru-RU" sz="3900" b="1" i="0" u="none" strike="noStrike" cap="none">
                <a:solidFill>
                  <a:srgbClr val="008000"/>
                </a:solidFill>
                <a:latin typeface="Arial"/>
                <a:ea typeface="Arial"/>
                <a:cs typeface="Arial"/>
                <a:sym typeface="Arial"/>
              </a:rPr>
              <a:t>ПАУЧОК</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3340</Words>
  <Application>Microsoft Office PowerPoint</Application>
  <PresentationFormat>Произвольный</PresentationFormat>
  <Paragraphs>549</Paragraphs>
  <Slides>42</Slides>
  <Notes>42</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Тема Office</vt:lpstr>
      <vt:lpstr>Презентация PowerPoint</vt:lpstr>
      <vt:lpstr> 1. МОЛЧАНКА 2. ГОРЕЛКИ С ПЛАТОЧКОМ 3. КОРШУН 4. ЦЕПИ КОВАНЫЕ 5.ХРОМАЯ ЛИСА 6.ВАРЁНАЯ РЕПКА 7. ЖМУРКИ 8. МЕДВЕДЬ 9. ПАУЧОК 10. ЯСТРЕБ 11. МАТУШКА ВЕСНА 12. БУБЕНЦЫ 13. ЛЯГУШКИ НА БОЛОТЕ 14. ДЯДЮШКА ТРИФОН ИЛИ БАБУШКА МАЛАНЬЯ  15. ГУСИ 16. МОРОЗ – КРАСНЫЙ НОС 17. КУРОЧКА  - ХОХЛАТКА 18. ЛОШАДКИ 19. КАПУСТА 20. БАБКА-ЁЖКА 21. САЛКИ (НА ОДНОЙ НОГЕ) 22. СКАКАЛКА 23. ПИРОГ 24. РУЧЕЁК 25. У МЕДВЕДЯ ВО БОРУ 26. В НОГУ 27. ГУСИ    28. КРУЖЕВА 29. КУМУШКИ (УГОЛКИ) 30. ХЛОП!  ХЛОП!  УБЕГАЙ! 31. ДЕДУШКА РОЖОК 32. ЗОЛОТЫЕ ВОРОТА 33. МАЛЕЧИНА-КАЛЕЧИНА 34. ЧЕЛНОК  35.ЛЕТИТ- НЕ  ЛЕТИТ 36. ВЫБЕЙ МЯЧ  ИЗ КРУГА 37. ГОНКА МЯЧЕЙ 38. ВОРОН 39. РАСТЕРЯХИ 40. ГОРШКИ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Цель: закрепить умение ходить по кругу спокойным шагом. Подводить к умению выразительно передавать игровой образ.  Воспитывать выдержку Описание: Выбирают водящего, который садится на корточки в центре круга. Остальные играющие ходят вокруг него по кругу, взявшись за руки, и поют: Паучок, паучок, Тоненькие ножки, Красные сапожки, Мы тебя поили, Мы тебя кормили, На ноги поставили, Танцевать заставили. Все бегут к центру, приподнимают водящего, ставят его на ноги и снова образуют круг. Хлопая в ладоши, поют: Танцуй, танцуй, Сколько хочешь, Выбирай, кого захочешь! Водящий кружится с закрытыми глазами. Водящий выбирает кого-нибудь, не открывая глаз, и меняется с ним местами.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детский сад 25</cp:lastModifiedBy>
  <cp:revision>31</cp:revision>
  <dcterms:modified xsi:type="dcterms:W3CDTF">2022-04-29T12:31:47Z</dcterms:modified>
</cp:coreProperties>
</file>