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21"/>
  </p:notesMasterIdLst>
  <p:sldIdLst>
    <p:sldId id="275" r:id="rId2"/>
    <p:sldId id="300" r:id="rId3"/>
    <p:sldId id="277" r:id="rId4"/>
    <p:sldId id="297" r:id="rId5"/>
    <p:sldId id="256" r:id="rId6"/>
    <p:sldId id="301" r:id="rId7"/>
    <p:sldId id="302" r:id="rId8"/>
    <p:sldId id="303" r:id="rId9"/>
    <p:sldId id="305" r:id="rId10"/>
    <p:sldId id="286" r:id="rId11"/>
    <p:sldId id="293" r:id="rId12"/>
    <p:sldId id="294" r:id="rId13"/>
    <p:sldId id="288" r:id="rId14"/>
    <p:sldId id="289" r:id="rId15"/>
    <p:sldId id="295" r:id="rId16"/>
    <p:sldId id="284" r:id="rId17"/>
    <p:sldId id="298" r:id="rId18"/>
    <p:sldId id="280" r:id="rId19"/>
    <p:sldId id="299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05" autoAdjust="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FDB9B4-0F55-443F-B56D-D1A6CD584F5E}" type="datetimeFigureOut">
              <a:rPr lang="ru-RU" smtClean="0"/>
              <a:t>03.03.2023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060459-A228-4D9E-8038-485460D636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3201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9CACC-CE04-417D-89CE-3283FC52C64D}" type="datetimeFigureOut">
              <a:rPr lang="ru-RU" smtClean="0"/>
              <a:t>03.03.2023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93C50-DB43-4461-A37B-99E05080252A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9CACC-CE04-417D-89CE-3283FC52C64D}" type="datetimeFigureOut">
              <a:rPr lang="ru-RU" smtClean="0"/>
              <a:t>03.03.2023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93C50-DB43-4461-A37B-99E05080252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9CACC-CE04-417D-89CE-3283FC52C64D}" type="datetimeFigureOut">
              <a:rPr lang="ru-RU" smtClean="0"/>
              <a:t>03.03.2023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93C50-DB43-4461-A37B-99E05080252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9CACC-CE04-417D-89CE-3283FC52C64D}" type="datetimeFigureOut">
              <a:rPr lang="ru-RU" smtClean="0"/>
              <a:t>03.03.2023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93C50-DB43-4461-A37B-99E05080252A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9CACC-CE04-417D-89CE-3283FC52C64D}" type="datetimeFigureOut">
              <a:rPr lang="ru-RU" smtClean="0"/>
              <a:t>03.03.2023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93C50-DB43-4461-A37B-99E05080252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9CACC-CE04-417D-89CE-3283FC52C64D}" type="datetimeFigureOut">
              <a:rPr lang="ru-RU" smtClean="0"/>
              <a:t>03.03.2023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93C50-DB43-4461-A37B-99E05080252A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9CACC-CE04-417D-89CE-3283FC52C64D}" type="datetimeFigureOut">
              <a:rPr lang="ru-RU" smtClean="0"/>
              <a:t>03.03.2023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93C50-DB43-4461-A37B-99E05080252A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9CACC-CE04-417D-89CE-3283FC52C64D}" type="datetimeFigureOut">
              <a:rPr lang="ru-RU" smtClean="0"/>
              <a:t>03.03.2023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93C50-DB43-4461-A37B-99E05080252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9CACC-CE04-417D-89CE-3283FC52C64D}" type="datetimeFigureOut">
              <a:rPr lang="ru-RU" smtClean="0"/>
              <a:t>03.03.2023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93C50-DB43-4461-A37B-99E05080252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9CACC-CE04-417D-89CE-3283FC52C64D}" type="datetimeFigureOut">
              <a:rPr lang="ru-RU" smtClean="0"/>
              <a:t>03.03.2023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93C50-DB43-4461-A37B-99E05080252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9CACC-CE04-417D-89CE-3283FC52C64D}" type="datetimeFigureOut">
              <a:rPr lang="ru-RU" smtClean="0"/>
              <a:t>03.03.2023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93C50-DB43-4461-A37B-99E05080252A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959CACC-CE04-417D-89CE-3283FC52C64D}" type="datetimeFigureOut">
              <a:rPr lang="ru-RU" smtClean="0"/>
              <a:t>03.03.2023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2B93C50-DB43-4461-A37B-99E05080252A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http://u3j.org/pics/57fe1439251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5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5" name="TextBox 4"/>
          <p:cNvSpPr txBox="1"/>
          <p:nvPr/>
        </p:nvSpPr>
        <p:spPr>
          <a:xfrm>
            <a:off x="251520" y="188640"/>
            <a:ext cx="73448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МБДОУ «ДЕТСКИЙ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САД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№11 «ВАСИЛЕК» МОРГАУШСКОГО МУНИЦИПАЛЬНОГО </a:t>
            </a:r>
            <a:r>
              <a:rPr 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ОКРУГА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980728"/>
            <a:ext cx="482453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ПОРТФОЛИО</a:t>
            </a:r>
          </a:p>
          <a:p>
            <a:r>
              <a:rPr lang="ru-RU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чителя</a:t>
            </a:r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логопеда</a:t>
            </a:r>
          </a:p>
          <a:p>
            <a:pPr algn="ctr"/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Степановой Наталии Михайловны</a:t>
            </a:r>
            <a:endParaRPr lang="ru-RU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2" descr="C:\Users\%D0%BF%D0%BA\Desktop\stepanova_sm.jpg"/>
          <p:cNvSpPr>
            <a:spLocks noChangeAspect="1" noChangeArrowheads="1"/>
          </p:cNvSpPr>
          <p:nvPr/>
        </p:nvSpPr>
        <p:spPr bwMode="auto">
          <a:xfrm>
            <a:off x="-636513" y="-17618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2693" y="981891"/>
            <a:ext cx="2771755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8552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http://volna.org/wp-content/uploads/2014/11/priedupriezhdieniie_giessie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722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03648" y="404664"/>
            <a:ext cx="648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квалификации</a:t>
            </a:r>
            <a:endParaRPr lang="ru-RU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9832529"/>
              </p:ext>
            </p:extLst>
          </p:nvPr>
        </p:nvGraphicFramePr>
        <p:xfrm>
          <a:off x="611560" y="1052737"/>
          <a:ext cx="8136904" cy="274947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2133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9890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2833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14129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95115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</a:t>
                      </a:r>
                    </a:p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часов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 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 обучения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1856">
                <a:tc>
                  <a:txBody>
                    <a:bodyPr/>
                    <a:lstStyle/>
                    <a:p>
                      <a:r>
                        <a:rPr kumimoji="0" lang="ru-RU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72      часа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«Содержание и организация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работы учителя-логопеда в образовательной организации»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БУ ЧР ДПО «Чувашский республиканский институт образования» Минобразования Чувашии</a:t>
                      </a:r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99894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http://volna.org/wp-content/uploads/2014/11/priedupriezhdieniie_giessie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dmin\Desktop\images[1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944" y="4504681"/>
            <a:ext cx="3352280" cy="18511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59632" y="272752"/>
            <a:ext cx="77043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Нормативно-правовая документация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7584" y="811361"/>
            <a:ext cx="799288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«Об образовании в Российской Федерации» № 273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29.12.2012 г.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образовательный стандарт дошкольного образования, 2014 г.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СанПиН «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Санитарно-эпидемиологические требования к устройству, содержанию и организации режима работы дошкольных образовательных организаций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Устав образовательной организации.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Приказы и положения образовательной организации.</a:t>
            </a:r>
          </a:p>
        </p:txBody>
      </p:sp>
    </p:spTree>
    <p:extLst>
      <p:ext uri="{BB962C8B-B14F-4D97-AF65-F5344CB8AC3E}">
        <p14:creationId xmlns:p14="http://schemas.microsoft.com/office/powerpoint/2010/main" val="9127651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http://volna.org/wp-content/uploads/2014/11/priedupriezhdieniie_giessie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7" y="-34556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03648" y="404664"/>
            <a:ext cx="676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Программно </a:t>
            </a: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методическое обеспечение:</a:t>
            </a:r>
            <a:endParaRPr lang="ru-RU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7584" y="804774"/>
            <a:ext cx="7848872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Приоритетное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речевое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</a:t>
            </a:r>
          </a:p>
          <a:p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Используемые программы: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общеобразовательная программа дошкольного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образования(ООП ДО).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Адаптированная образовательная программа (АОП)  для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с тяжелыми нарушениями речи  в соответствии с ФГОС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Т. Б. Филичева, Г. В. Чиркина, Т. В. Туманова, С. А.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Миронова.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КОРРЕКЦИЯ НАРУШЕНИЙ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РЕЧИ,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2008 г.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 Б. Филичева,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Орлова, Т. В. Туманова «Основы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ошкольной Логопедии», 2015 г.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В.В. Коноваленко, С.В. Коноваленко. Индивидуально-подгрупповая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по коррекции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звукопроизношения, 2001 г.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 А. Ткаченко.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фонематического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восприятия и слуха, 2001 г.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7491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http://volna.org/wp-content/uploads/2014/11/priedupriezhdieniie_giessie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207" y="1"/>
            <a:ext cx="9246817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259632" y="404664"/>
            <a:ext cx="65527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Вклад 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повышение качества образования, распространение собственного опыта</a:t>
            </a:r>
            <a:r>
              <a:rPr lang="ru-RU" dirty="0">
                <a:solidFill>
                  <a:srgbClr val="444444"/>
                </a:solidFill>
                <a:latin typeface="Open Sans"/>
              </a:rPr>
              <a:t> 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9552" y="1235661"/>
            <a:ext cx="8208912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методического семинара учителей-логопедов (выступление), 2023 г. </a:t>
            </a:r>
          </a:p>
          <a:p>
            <a:pPr lvl="0"/>
            <a:r>
              <a:rPr lang="ru-RU" sz="21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«Использование нетрадиционных методов коррекции при работе с детьми с нарушениями речи» выступила с докладом «Игры для развития мелкой моторики» 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endParaRPr lang="ru-RU" sz="2000" i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§"/>
            </a:pPr>
            <a:endParaRPr lang="ru-RU" sz="20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9052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http://volna.org/wp-content/uploads/2014/11/priedupriezhdieniie_giessie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07604" y="476672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опубликованных статей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публикаций: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27584" y="1415008"/>
            <a:ext cx="73448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2022 г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октябрь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Публикация статьи в Международном центре образования и педагогики , на тему: «Развитие детей раннего возраста»</a:t>
            </a:r>
          </a:p>
        </p:txBody>
      </p:sp>
    </p:spTree>
    <p:extLst>
      <p:ext uri="{BB962C8B-B14F-4D97-AF65-F5344CB8AC3E}">
        <p14:creationId xmlns:p14="http://schemas.microsoft.com/office/powerpoint/2010/main" val="21397659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http://volna.org/wp-content/uploads/2014/11/priedupriezhdieniie_giessie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360" y="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ds02.infourok.ru/uploads/ex/033b/00061dba-93fe57af/1/hello_html_1261be6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823" y="2924944"/>
            <a:ext cx="4332449" cy="31683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5" name="TextBox 4"/>
          <p:cNvSpPr txBox="1"/>
          <p:nvPr/>
        </p:nvSpPr>
        <p:spPr>
          <a:xfrm>
            <a:off x="1259632" y="692696"/>
            <a:ext cx="67687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4000" b="1" dirty="0">
                <a:solidFill>
                  <a:srgbClr val="2127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Награды и поощрения за успехи в профессиональной деятельности</a:t>
            </a:r>
            <a:r>
              <a:rPr lang="ru-RU" sz="2800" dirty="0">
                <a:solidFill>
                  <a:srgbClr val="2127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302142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369890"/>
            <a:ext cx="86409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7160" lvl="0" algn="ctr">
              <a:spcBef>
                <a:spcPct val="20000"/>
              </a:spcBef>
              <a:buClr>
                <a:prstClr val="white"/>
              </a:buClr>
              <a:buSzPct val="100000"/>
            </a:pPr>
            <a:endParaRPr lang="ru-RU" sz="1400" dirty="0">
              <a:solidFill>
                <a:srgbClr val="073E8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7" descr="http://volna.org/wp-content/uploads/2014/11/priedupriezhdieniie_giessie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004" y="1152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75656" y="527234"/>
            <a:ext cx="6120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Благодарность </a:t>
            </a:r>
            <a:endParaRPr lang="ru-RU" sz="3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1166843"/>
            <a:ext cx="756084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Благодарность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2022 год , Отдел образования, молодежной политики, физической культуры и спорта администрации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Моргаушского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Чувашской Республики за оказанною помощь в организации проведения новогоднего мероприятия в ЗАО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Сеспель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Благодарность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2023 год , Отдел образования, молодежной политики, физической культуры и спорта администрации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Моргаушского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Чувашской Республики за оказанною помощь в проведения Новогоднего театрализованного представления  в с. Моргауши у главной елки;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851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http://volna.org/wp-content/uploads/2014/11/priedupriezhdieniie_giessie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004" y="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31640" y="548680"/>
            <a:ext cx="6408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VI. </a:t>
            </a:r>
            <a:r>
              <a:rPr lang="ru-RU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Моё </a:t>
            </a:r>
            <a:r>
              <a:rPr lang="ru-RU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увлечение (рукоделие) </a:t>
            </a:r>
            <a:endParaRPr lang="ru-RU" sz="3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https://grandgames.net/puzzle/f1200/shityo_i_rukodeli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7" y="1340769"/>
            <a:ext cx="3455073" cy="2303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cs2.livemaster.ru/storage/d4/8b/7b5b73445d14fc85ecd87098f8zj--dlya-doma-i-interera-pled-detskij-vyazanyj-kryuchkom-v-tehni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15013"/>
            <a:ext cx="3629429" cy="2329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r1.mt.ru/r26/photoD359/20413854226-0/jpg/bp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789040"/>
            <a:ext cx="1857359" cy="2649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madeheart.com/media/productphoto/816/69590804/017_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825709"/>
            <a:ext cx="3168352" cy="2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2567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369890"/>
            <a:ext cx="86409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7160" algn="ctr">
              <a:spcBef>
                <a:spcPct val="20000"/>
              </a:spcBef>
              <a:buClr>
                <a:prstClr val="white"/>
              </a:buClr>
              <a:buSzPct val="100000"/>
            </a:pPr>
            <a:endParaRPr lang="ru-RU" sz="1400" dirty="0">
              <a:solidFill>
                <a:srgbClr val="073E8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7" descr="http://volna.org/wp-content/uploads/2014/11/priedupriezhdieniie_giessie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0" y="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75856" y="1031609"/>
            <a:ext cx="5616624" cy="5396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Терпение и творчество, упорство и победа -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Вот главные этапы в работе логопеда.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Все Нади, Вани, Пети должны заговорить,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И от тебя зависит - быть им или не быть.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Душа болит за каждого. Всем хочется помочь.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Не раз вопрос: «Что делать?» преследовал всю ночь.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Идешь порою с сумками, а язычок «грибком»,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Или «лошадкой» цокает, иль губы «хоботком».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Вдруг затрещишь «моторчиком»  раз несколько подряд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И ловишь настороженный  идущих мимо взгляд.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Так день за днем - то вниз, то вверх летает язычок,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Работать так настойчиво  из вас не каждый б смог.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И  появились звуки  вдруг,  появятся и слоги,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А там уже слова пойдут  по правильной дороге.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При самой первой встрече мы часто слышим: «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Датте!». А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на прощанье четкое: «Здоровья вам и счастья!»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И я без ложной скромности  признаться не стыжусь,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Что я своей профессией действительно горжусь!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 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827584" y="369890"/>
            <a:ext cx="720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Своей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профессией действительно горжусь!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054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http://volna.org/wp-content/uploads/2014/11/priedupriezhdieniie_giessie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855" y="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466974"/>
            <a:ext cx="7944495" cy="2690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 descr="http://dnepr.info/wp-content/uploads/2016/09/cropped-2nOIAlaQo3M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620688"/>
            <a:ext cx="3116392" cy="25922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590537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http://volna.org/wp-content/uploads/2014/11/priedupriezhdieniie_giessie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67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45586" y="404665"/>
            <a:ext cx="696677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 государственное бюджетное образовательное учреждение высшего образования   «Чувашский государственный педагогический университет им. И.Я. Яковлева»      </a:t>
            </a:r>
          </a:p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060848"/>
            <a:ext cx="6048672" cy="4001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139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7" name="Picture 7" descr="http://volna.org/wp-content/uploads/2014/11/priedupriezhdieniie_giessie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67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F:\PIC_53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4176464" cy="29552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335404" y="487760"/>
            <a:ext cx="446449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7160" indent="0">
              <a:buNone/>
            </a:pPr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Общие </a:t>
            </a: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</a:t>
            </a:r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педагоге</a:t>
            </a:r>
          </a:p>
          <a:p>
            <a:pPr marL="137160" indent="0" algn="ctr">
              <a:buNone/>
            </a:pPr>
            <a:r>
              <a:rPr lang="ru-RU" sz="28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Степанова Наталия Михайловна</a:t>
            </a:r>
            <a:endParaRPr lang="ru-RU" sz="2800" b="1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480060" lvl="0" indent="-342900">
              <a:buFont typeface="Wingdings" panose="05000000000000000000" pitchFamily="2" charset="2"/>
              <a:buChar char="§"/>
            </a:pPr>
            <a:r>
              <a:rPr lang="ru-RU" sz="24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Образование:</a:t>
            </a:r>
            <a:r>
              <a:rPr lang="ru-RU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 высшее, окончила ЧГПУ им. И.Я. Яковлева-02.11.2020 г, </a:t>
            </a:r>
          </a:p>
          <a:p>
            <a:pPr marL="137160" lvl="0"/>
            <a:r>
              <a:rPr lang="ru-RU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     г</a:t>
            </a:r>
            <a:r>
              <a:rPr lang="ru-RU" sz="2400" dirty="0">
                <a:latin typeface="Times New Roman" pitchFamily="18" charset="0"/>
                <a:ea typeface="Calibri"/>
                <a:cs typeface="Times New Roman" pitchFamily="18" charset="0"/>
              </a:rPr>
              <a:t>. </a:t>
            </a:r>
            <a:r>
              <a:rPr lang="ru-RU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Чебоксары</a:t>
            </a:r>
          </a:p>
          <a:p>
            <a:pPr marL="480060" lvl="0" indent="-342900">
              <a:buFont typeface="Wingdings" panose="05000000000000000000" pitchFamily="2" charset="2"/>
              <a:buChar char="§"/>
            </a:pPr>
            <a:r>
              <a:rPr lang="ru-RU" sz="24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Специальность: </a:t>
            </a:r>
            <a:r>
              <a:rPr lang="ru-RU" sz="20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«</a:t>
            </a:r>
            <a:r>
              <a:rPr lang="ru-RU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ЛОГОПЕДИЯ»</a:t>
            </a:r>
          </a:p>
          <a:p>
            <a:pPr marL="480060" lvl="0" indent="-342900">
              <a:buFont typeface="Wingdings" panose="05000000000000000000" pitchFamily="2" charset="2"/>
              <a:buChar char="§"/>
            </a:pPr>
            <a:r>
              <a:rPr lang="ru-RU" sz="24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Квалификация: </a:t>
            </a:r>
          </a:p>
          <a:p>
            <a:pPr marL="137160" lvl="0"/>
            <a:r>
              <a:rPr lang="ru-RU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    учитель – логопед</a:t>
            </a:r>
            <a:endParaRPr lang="ru-RU" sz="2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480060" lvl="0" indent="-342900">
              <a:buFont typeface="Wingdings" panose="05000000000000000000" pitchFamily="2" charset="2"/>
              <a:buChar char="§"/>
            </a:pPr>
            <a:r>
              <a:rPr lang="ru-RU" sz="24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Стаж </a:t>
            </a:r>
            <a:r>
              <a:rPr lang="ru-RU" sz="2400" b="1" dirty="0">
                <a:latin typeface="Times New Roman" pitchFamily="18" charset="0"/>
                <a:ea typeface="Calibri"/>
                <a:cs typeface="Times New Roman" pitchFamily="18" charset="0"/>
              </a:rPr>
              <a:t>педагогической </a:t>
            </a:r>
            <a:r>
              <a:rPr lang="ru-RU" sz="24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работы: </a:t>
            </a:r>
            <a:r>
              <a:rPr lang="ru-RU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2</a:t>
            </a:r>
            <a:r>
              <a:rPr lang="ru-RU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года</a:t>
            </a:r>
          </a:p>
          <a:p>
            <a:pPr marL="480060" lvl="0" indent="-342900">
              <a:buFont typeface="Wingdings" panose="05000000000000000000" pitchFamily="2" charset="2"/>
              <a:buChar char="§"/>
            </a:pPr>
            <a:r>
              <a:rPr lang="ru-RU" sz="24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Стаж </a:t>
            </a:r>
            <a:r>
              <a:rPr lang="ru-RU" sz="2400" b="1" dirty="0">
                <a:latin typeface="Times New Roman" pitchFamily="18" charset="0"/>
                <a:ea typeface="Calibri"/>
                <a:cs typeface="Times New Roman" pitchFamily="18" charset="0"/>
              </a:rPr>
              <a:t>работы в </a:t>
            </a:r>
            <a:r>
              <a:rPr lang="ru-RU" sz="24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должности:</a:t>
            </a:r>
            <a:r>
              <a:rPr lang="ru-RU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ea typeface="Calibri"/>
                <a:cs typeface="Times New Roman" pitchFamily="18" charset="0"/>
              </a:rPr>
              <a:t>2</a:t>
            </a:r>
            <a:r>
              <a:rPr lang="ru-RU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 года.</a:t>
            </a:r>
            <a:r>
              <a:rPr lang="ru-RU" sz="2000" i="1" dirty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000" i="1" dirty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8760" y="3431966"/>
            <a:ext cx="41764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7160" lvl="0" indent="0" algn="ctr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Педагогическое кредо</a:t>
            </a:r>
          </a:p>
          <a:p>
            <a:pPr algn="ctr"/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"Учитель может учить других до тех пор, пока учится сам"             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(А.С.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Макаренко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28635698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http://volna.org/wp-content/uploads/2014/11/priedupriezhdieniie_giessie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360" y="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im1-tub-ru.yandex.net/i?id=23e0652068bc41bb9534ea1ff4774cf5&amp;n=33&amp;h=215&amp;w=28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08720"/>
            <a:ext cx="7344816" cy="46805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3019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http://volna.org/wp-content/uploads/2014/11/priedupriezhdieniie_giessie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0" y="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15204" y="366623"/>
            <a:ext cx="85772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lvl="0" algn="just"/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43608" y="116632"/>
            <a:ext cx="7560840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endParaRPr lang="ru-RU" sz="24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ЭССЕ</a:t>
            </a:r>
            <a:endParaRPr lang="ru-RU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Aft>
                <a:spcPts val="0"/>
              </a:spcAft>
            </a:pP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я выбрала профессию </a:t>
            </a:r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учителя-логопеда?</a:t>
            </a:r>
            <a:r>
              <a:rPr lang="ru-RU" sz="2400" i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400" i="1" dirty="0">
                <a:latin typeface="Times New Roman"/>
                <a:ea typeface="Times New Roman"/>
                <a:cs typeface="Times New Roman"/>
              </a:rPr>
              <a:t>"Учитель может учить других до тех пор, </a:t>
            </a:r>
            <a:endParaRPr lang="ru-RU" sz="1400" dirty="0">
              <a:latin typeface="Calibri"/>
              <a:ea typeface="Times New Roman"/>
              <a:cs typeface="Times New Roman"/>
            </a:endParaRPr>
          </a:p>
          <a:p>
            <a:pPr algn="r">
              <a:spcAft>
                <a:spcPts val="0"/>
              </a:spcAft>
            </a:pPr>
            <a:r>
              <a:rPr lang="ru-RU" sz="1400" i="1" dirty="0">
                <a:latin typeface="Times New Roman"/>
                <a:ea typeface="Times New Roman"/>
                <a:cs typeface="Times New Roman"/>
              </a:rPr>
              <a:t>пока учится сам"                     </a:t>
            </a:r>
            <a:endParaRPr lang="ru-RU" sz="1400" dirty="0">
              <a:latin typeface="Calibri"/>
              <a:ea typeface="Times New Roman"/>
              <a:cs typeface="Times New Roman"/>
            </a:endParaRPr>
          </a:p>
          <a:p>
            <a:pPr indent="449580" algn="r">
              <a:spcAft>
                <a:spcPts val="0"/>
              </a:spcAft>
            </a:pPr>
            <a:r>
              <a:rPr lang="ru-RU" sz="1400" i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400" i="1" dirty="0" smtClean="0">
                <a:latin typeface="Times New Roman"/>
                <a:ea typeface="Times New Roman"/>
                <a:cs typeface="Times New Roman"/>
              </a:rPr>
              <a:t>А.С.Макаренко</a:t>
            </a:r>
            <a:r>
              <a:rPr lang="ru-RU" sz="1200" i="1" dirty="0" smtClean="0">
                <a:latin typeface="Times New Roman"/>
                <a:ea typeface="Times New Roman"/>
                <a:cs typeface="Times New Roman"/>
              </a:rPr>
              <a:t>                                                       </a:t>
            </a:r>
            <a:endParaRPr lang="ru-RU" sz="1200" dirty="0">
              <a:latin typeface="Calibri"/>
              <a:ea typeface="Times New Roman"/>
              <a:cs typeface="Times New Roman"/>
            </a:endParaRPr>
          </a:p>
          <a:p>
            <a:pPr indent="449580" algn="just"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Еще с начального класса я мечтала быть учителем. Этой любви еще с малых лет научила моя </a:t>
            </a:r>
            <a:r>
              <a:rPr lang="ru-RU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учительница - Алексеева </a:t>
            </a:r>
            <a:r>
              <a:rPr lang="ru-RU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А.В. Только через несколько лет судьба привела меня обратно в школу. И  размышляя над высказыванием Антона </a:t>
            </a:r>
            <a:r>
              <a:rPr lang="ru-RU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</a:t>
            </a:r>
            <a:r>
              <a:rPr lang="ru-RU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еменовича Макаренко (советский педагог и писатель) «Учитель может учить других до тех пор, пока учиться сам» пришла к выводу,  что надо учится. </a:t>
            </a:r>
            <a:r>
              <a:rPr lang="ru-RU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</a:t>
            </a:r>
            <a:r>
              <a:rPr lang="ru-RU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ир меняется.  И наш 21 век – век преобразований, диктует новые требования, правила, формы и методы  работы с подрастающим поколением. В современных условиях образовательной системы учитель – логопед должен совершенствовать свои знания и умения, заниматься самообразованием, обладать многогранностью интересов. Все это обогащает и развивает мой уровень знаний. Я получаю информацию и пробую применить в своей педагогической деятельности. Поэтому процесс самообразования учителя - логопеда должен идти непрерывно.</a:t>
            </a:r>
          </a:p>
          <a:p>
            <a:pPr indent="449580" algn="just">
              <a:spcAft>
                <a:spcPts val="0"/>
              </a:spcAft>
            </a:pPr>
            <a:r>
              <a:rPr lang="ru-RU" sz="16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endParaRPr lang="ru-RU" sz="1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2136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chimes.wav"/>
          </p:stSnd>
        </p:sndAc>
      </p:transition>
    </mc:Choice>
    <mc:Fallback xmlns="">
      <p:transition spd="slow">
        <p:circl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7" descr="http://volna.org/wp-content/uploads/2014/11/priedupriezhdieniie_giessie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0" y="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1560" y="548680"/>
            <a:ext cx="813690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Обучая детей, учусь сама.</a:t>
            </a:r>
            <a:r>
              <a:rPr lang="ru-RU" dirty="0">
                <a:solidFill>
                  <a:srgbClr val="767676"/>
                </a:solidFill>
                <a:latin typeface="Arial"/>
                <a:ea typeface="Times New Roman"/>
                <a:cs typeface="Times New Roman"/>
              </a:rPr>
              <a:t> </a:t>
            </a:r>
            <a:endParaRPr lang="ru-RU" sz="1600" dirty="0">
              <a:latin typeface="Calibri"/>
              <a:ea typeface="Times New Roman"/>
              <a:cs typeface="Times New Roman"/>
            </a:endParaRPr>
          </a:p>
          <a:p>
            <a:pPr indent="449580"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Учу детей удивляться и удивляюсь сама.</a:t>
            </a:r>
            <a:endParaRPr lang="ru-RU" sz="1600" dirty="0">
              <a:latin typeface="Calibri"/>
              <a:ea typeface="Times New Roman"/>
              <a:cs typeface="Times New Roman"/>
            </a:endParaRPr>
          </a:p>
          <a:p>
            <a:pPr indent="449580"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Учу любоваться и любуюсь сама.</a:t>
            </a:r>
            <a:endParaRPr lang="ru-RU" sz="1600" dirty="0">
              <a:latin typeface="Calibri"/>
              <a:ea typeface="Times New Roman"/>
              <a:cs typeface="Times New Roman"/>
            </a:endParaRPr>
          </a:p>
          <a:p>
            <a:pPr indent="449580"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Учу прощать и прощаю сама...</a:t>
            </a:r>
            <a:endParaRPr lang="ru-RU" sz="1600" dirty="0">
              <a:latin typeface="Calibri"/>
              <a:ea typeface="Times New Roman"/>
              <a:cs typeface="Times New Roman"/>
            </a:endParaRPr>
          </a:p>
          <a:p>
            <a:pPr indent="449580"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Работаю я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 детьми нарушениями речи. В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основе моей педагогической деятельности лежит индивидуальный подход к каждому ребенку. Каждый ребёнок является личностью - со своим темпераментом, характером,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привычками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способностями, и каждый требует к себе особого индивидуального подхода.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 каждый раз стараюсь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заинтересовать ребенка на занятиях. Как приятно вместе радоваться маленьким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его победам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из которых в итоге складывается успех всей работы!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Профессия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учителя – логопеда замечательна тем, что на твоих глазах меняется маленький человек, расширяется его круг возможностей, речь становится богаче. Не страшно, что порою процесс работы над речью бывает длительным и кропотливым, зато впереди всегда ждет успех, и наши усилия приносят чудесные плоды. Поэтому цель моей педагогической деятельности – помочь детям, создать для них условия для полноценного развития потенциальных возможностей.</a:t>
            </a:r>
            <a:endParaRPr lang="ru-RU" sz="1600" dirty="0">
              <a:effectLst/>
              <a:latin typeface="Calibri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762905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7" descr="http://volna.org/wp-content/uploads/2014/11/priedupriezhdieniie_giessie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0" y="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9552" y="476672"/>
            <a:ext cx="842493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Детский сад – островок радости, где каждый ребёнок уникален и неповторим, где мир добра, мир здоровья так же важен, как и мир знаний.</a:t>
            </a:r>
            <a:endParaRPr lang="ru-RU" sz="1600" dirty="0">
              <a:latin typeface="Calibri"/>
              <a:ea typeface="Times New Roman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Учить ребёнка правильной, красивой речи, учить весело и увлечённо, дать возможность поверить в свои силы, понять, что любой ребёнок талантлив и успешен - вот, на мой взгляд, основная задача творческого педагога.</a:t>
            </a:r>
            <a:endParaRPr lang="ru-RU" sz="1600" dirty="0">
              <a:latin typeface="Calibri"/>
              <a:ea typeface="Times New Roman"/>
              <a:cs typeface="Times New Roman"/>
            </a:endParaRPr>
          </a:p>
          <a:p>
            <a:pPr indent="449580" algn="just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За что я люблю свою профессию? За то, что она даёт мне возможность каждый день соприкасаться с миром детства, за неповторимость и непредсказуемость каждого дня. Отдавая детям частичку своего сердца, жар своей души, с чувством глубокого удовлетворения признаюсь: </a:t>
            </a:r>
            <a:r>
              <a:rPr lang="ru-RU" i="1" dirty="0">
                <a:latin typeface="Times New Roman"/>
                <a:ea typeface="Times New Roman"/>
                <a:cs typeface="Times New Roman"/>
              </a:rPr>
              <a:t>«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Я на своём месте</a:t>
            </a:r>
            <a:r>
              <a:rPr lang="ru-RU" i="1" dirty="0">
                <a:latin typeface="Times New Roman"/>
                <a:ea typeface="Times New Roman"/>
                <a:cs typeface="Times New Roman"/>
              </a:rPr>
              <a:t>»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. Все мои знания, весь мой опыт, все мои душевные силы для них. Каждый раз, ощущая невероятное чувство радости за успехи детей, убеждаюсь в том, что профессия выбрана важная, нужная, необходимая!</a:t>
            </a:r>
            <a:endParaRPr lang="ru-RU" sz="1600" dirty="0">
              <a:latin typeface="Calibri"/>
              <a:ea typeface="Times New Roman"/>
              <a:cs typeface="Times New Roman"/>
            </a:endParaRPr>
          </a:p>
          <a:p>
            <a:pPr indent="449580" algn="just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Я люблю свою работу. Она даёт мне возможность помочь детям научиться правильно, произносить звуки родной речи. Ежедневно, соприкасаясь с миром детства, совершаю вклад в завтрашний день детей. Это даёт перспективу для успешного обучения чтению, письму, да и в жизни в целом, ведь красивая, чистая речь - важнейшее условие всестороннего полноценного развития детей дошкольного возраста, в чем и состоит цель моей работы.</a:t>
            </a:r>
            <a:endParaRPr lang="ru-RU" sz="1600" dirty="0">
              <a:latin typeface="Calibri"/>
              <a:ea typeface="Times New Roman"/>
              <a:cs typeface="Times New Roman"/>
            </a:endParaRPr>
          </a:p>
          <a:p>
            <a:pPr indent="449580" algn="just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Каждый день мои маленькие друзья садятся со мной перед зеркалом, и мы начинаем с улыбки гимнастику для язычка, чтобы научиться говорить правильно. </a:t>
            </a:r>
            <a:endParaRPr lang="ru-RU" sz="16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613894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7" descr="http://volna.org/wp-content/uploads/2014/11/priedupriezhdieniie_giessie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0" y="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55576" y="476672"/>
            <a:ext cx="784887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449580" algn="just"/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Логопедическое занятие – этот не только школа обучения и воспитания ребенка, но и добрый взгляд, ласковая речь, обаяние педагога, вселяющего в них уверенность в том, что всё получится. </a:t>
            </a:r>
            <a:endParaRPr lang="ru-RU" sz="1600" dirty="0">
              <a:solidFill>
                <a:prstClr val="black"/>
              </a:solidFill>
              <a:latin typeface="Calibri"/>
              <a:ea typeface="Times New Roman"/>
              <a:cs typeface="Times New Roman"/>
            </a:endParaRPr>
          </a:p>
          <a:p>
            <a:pPr lvl="0" indent="449580" algn="just"/>
            <a:r>
              <a:rPr lang="ru-RU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Меняются 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его взгляды на мир, его отношения с окружающими. Он становится более открытым к установлению контактов с другими людьми, более восприимчивым к новым знаниям, ощущает себя полноценным человеком. В общении с детьми стараюсь быть </a:t>
            </a:r>
            <a:r>
              <a:rPr lang="ru-RU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искренней. </a:t>
            </a:r>
            <a:endParaRPr lang="ru-RU" sz="1600" dirty="0">
              <a:solidFill>
                <a:prstClr val="black"/>
              </a:solidFill>
              <a:latin typeface="Calibri"/>
              <a:ea typeface="Times New Roman"/>
              <a:cs typeface="Times New Roman"/>
            </a:endParaRPr>
          </a:p>
          <a:p>
            <a:pPr lvl="0"/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В заключение, глядя на себя в зеркало, я с каждым днем убеждаюсь, что сделала правильный выбор! Моя профессия очень нужная и важная.</a:t>
            </a:r>
            <a:endParaRPr lang="ru-RU" sz="1600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445509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http://volna.org/wp-content/uploads/2014/11/priedupriezhdieniie_giessie4.pn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5" y="0"/>
            <a:ext cx="912485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3liski.detkin-club.ru/images/custom_2/899_5a3eb196bec4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2" t="11628" r="4740"/>
          <a:stretch/>
        </p:blipFill>
        <p:spPr bwMode="auto">
          <a:xfrm>
            <a:off x="467544" y="476672"/>
            <a:ext cx="8280920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narexpert.ru/wp-content/uploads/2016/04/pov-1024x585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128" y="3789040"/>
            <a:ext cx="5832649" cy="25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3069013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3396</TotalTime>
  <Words>1062</Words>
  <Application>Microsoft Office PowerPoint</Application>
  <PresentationFormat>Экран (4:3)</PresentationFormat>
  <Paragraphs>100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Irina</dc:creator>
  <cp:lastModifiedBy>Василек</cp:lastModifiedBy>
  <cp:revision>215</cp:revision>
  <cp:lastPrinted>2018-03-17T18:44:05Z</cp:lastPrinted>
  <dcterms:created xsi:type="dcterms:W3CDTF">2013-04-09T15:20:34Z</dcterms:created>
  <dcterms:modified xsi:type="dcterms:W3CDTF">2023-03-03T12:15:35Z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4156697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