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3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6230-B37F-4A1B-BA12-A43F2159745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6839-2377-4B03-8569-6EFD34EC2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6839-2377-4B03-8569-6EFD34EC24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51480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2-3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Ранний возраст завершается кризисом трех лет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Ребенок осознает себя как отдельного человека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отличного от взрослого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 У него формируется образ </a:t>
            </a:r>
            <a:r>
              <a:rPr lang="ru-RU" sz="2200" b="1" dirty="0" smtClean="0">
                <a:solidFill>
                  <a:srgbClr val="C00000"/>
                </a:solidFill>
              </a:rPr>
              <a:t>Я- новая позиции САМ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В</a:t>
            </a:r>
            <a:r>
              <a:rPr lang="ru-RU" sz="2200" dirty="0" smtClean="0">
                <a:solidFill>
                  <a:srgbClr val="0070C0"/>
                </a:solidFill>
              </a:rPr>
              <a:t>озрастание его самостоятельности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активности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требуют от близких взрослых своевременной перестройки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Если новые отношения с ребенком не складываются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его инициатива не поощряется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самостоятельность постоянно ограничивается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у ребенка возникают собственно </a:t>
            </a:r>
            <a:r>
              <a:rPr lang="ru-RU" sz="2200" dirty="0" smtClean="0">
                <a:solidFill>
                  <a:srgbClr val="C00000"/>
                </a:solidFill>
              </a:rPr>
              <a:t>КРИЗИСНЫЕ ЯВЛЕНИЯ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проявляющиеся в отношениях со взрослыми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Кризис может продолжаться от нескольких месяцев до двух лет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Кризис </a:t>
            </a:r>
            <a:r>
              <a:rPr lang="ru-RU" sz="2200" dirty="0" smtClean="0">
                <a:solidFill>
                  <a:srgbClr val="0070C0"/>
                </a:solidFill>
              </a:rPr>
              <a:t>трех лет  </a:t>
            </a:r>
            <a:r>
              <a:rPr lang="ru-RU" sz="2200" dirty="0">
                <a:solidFill>
                  <a:srgbClr val="0070C0"/>
                </a:solidFill>
              </a:rPr>
              <a:t>часто сопровождается рядом отрицательных проявлений :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Негативизмом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Упрямством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>
                <a:solidFill>
                  <a:srgbClr val="0070C0"/>
                </a:solidFill>
              </a:rPr>
              <a:t>Н</a:t>
            </a:r>
            <a:r>
              <a:rPr lang="ru-RU" sz="2200" dirty="0" smtClean="0">
                <a:solidFill>
                  <a:srgbClr val="0070C0"/>
                </a:solidFill>
              </a:rPr>
              <a:t>арушением </a:t>
            </a:r>
            <a:r>
              <a:rPr lang="ru-RU" sz="2200" dirty="0">
                <a:solidFill>
                  <a:srgbClr val="0070C0"/>
                </a:solidFill>
              </a:rPr>
              <a:t>общения со </a:t>
            </a:r>
            <a:r>
              <a:rPr lang="ru-RU" sz="2200" dirty="0" smtClean="0">
                <a:solidFill>
                  <a:srgbClr val="0070C0"/>
                </a:solidFill>
              </a:rPr>
              <a:t>взрослым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Строптивостью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Своеволием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Протестом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Симптомом обесценивания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Деспотизмом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en-US" sz="2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328592"/>
          </a:xfrm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</a:rPr>
              <a:t>Ели ребенок </a:t>
            </a:r>
            <a:r>
              <a:rPr lang="ru-RU" sz="2200" dirty="0" smtClean="0">
                <a:solidFill>
                  <a:srgbClr val="C00000"/>
                </a:solidFill>
              </a:rPr>
              <a:t>упрямится</a:t>
            </a:r>
            <a:r>
              <a:rPr lang="en-US" sz="2200" dirty="0" smtClean="0">
                <a:solidFill>
                  <a:srgbClr val="C00000"/>
                </a:solidFill>
              </a:rPr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не придавайте этому большого значения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 Примите к сведению этот приступ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но не очень волнуйтесь за ребенка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Оставайтесь вовремя приступа </a:t>
            </a:r>
            <a:r>
              <a:rPr lang="ru-RU" sz="2200" dirty="0" smtClean="0">
                <a:solidFill>
                  <a:srgbClr val="C00000"/>
                </a:solidFill>
              </a:rPr>
              <a:t>упрямства</a:t>
            </a:r>
            <a:r>
              <a:rPr lang="ru-RU" sz="2200" dirty="0" smtClean="0">
                <a:solidFill>
                  <a:srgbClr val="0070C0"/>
                </a:solidFill>
              </a:rPr>
              <a:t> рядом с ребенком и дайте ему почувствовать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что понимаете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как он страдает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u="sng" dirty="0" smtClean="0">
                <a:solidFill>
                  <a:srgbClr val="0070C0"/>
                </a:solidFill>
              </a:rPr>
              <a:t>Не пытайтесь в это время что-либо внушать ребенку</a:t>
            </a:r>
            <a:r>
              <a:rPr lang="en-US" sz="2200" u="sng" dirty="0" smtClean="0">
                <a:solidFill>
                  <a:srgbClr val="0070C0"/>
                </a:solidFill>
              </a:rPr>
              <a:t>.</a:t>
            </a:r>
            <a:r>
              <a:rPr lang="ru-RU" sz="2200" u="sng" dirty="0" smtClean="0">
                <a:solidFill>
                  <a:srgbClr val="0070C0"/>
                </a:solidFill>
              </a:rPr>
              <a:t> Ругать и наказывать  </a:t>
            </a:r>
            <a:r>
              <a:rPr lang="ru-RU" sz="2200" dirty="0" smtClean="0">
                <a:solidFill>
                  <a:srgbClr val="0070C0"/>
                </a:solidFill>
              </a:rPr>
              <a:t>в такой ситуации не имеет смысла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0070C0"/>
                </a:solidFill>
              </a:rPr>
              <a:t>Он сильно возбужден и не сможет вас понять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200" u="sng" dirty="0" smtClean="0">
                <a:solidFill>
                  <a:srgbClr val="0070C0"/>
                </a:solidFill>
              </a:rPr>
              <a:t>Будьте в поведении с ребенком настойчивы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не говорите «да»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когда необходимо твердое «нет»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оставайтесь и дальше при этом мнении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Не пытайтесь любыми путями сгладить кризис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помня</a:t>
            </a:r>
            <a:r>
              <a:rPr lang="en-US" sz="2200" dirty="0" smtClean="0">
                <a:solidFill>
                  <a:srgbClr val="C00000"/>
                </a:solidFill>
              </a:rPr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что в дальнейшем у ребенка может повыситься чувство ответственности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5256584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cs typeface="Calibri" pitchFamily="34" charset="0"/>
              </a:rPr>
              <a:t>Причины </a:t>
            </a:r>
            <a:r>
              <a:rPr lang="ru-RU" sz="2400" b="1" dirty="0">
                <a:solidFill>
                  <a:srgbClr val="003399"/>
                </a:solidFill>
                <a:cs typeface="Calibri" pitchFamily="34" charset="0"/>
              </a:rPr>
              <a:t>капризов и </a:t>
            </a:r>
            <a:r>
              <a:rPr lang="ru-RU" sz="2400" b="1" dirty="0" smtClean="0">
                <a:solidFill>
                  <a:srgbClr val="003399"/>
                </a:solidFill>
                <a:cs typeface="Calibri" pitchFamily="34" charset="0"/>
              </a:rPr>
              <a:t>упрямства </a:t>
            </a:r>
            <a:r>
              <a:rPr lang="ru-RU" sz="2400" b="1" dirty="0">
                <a:solidFill>
                  <a:srgbClr val="003399"/>
                </a:solidFill>
                <a:cs typeface="Calibri" pitchFamily="34" charset="0"/>
              </a:rPr>
              <a:t>могут быть</a:t>
            </a:r>
            <a:r>
              <a:rPr lang="ru-RU" sz="2200" dirty="0">
                <a:solidFill>
                  <a:srgbClr val="003399"/>
                </a:solidFill>
                <a:cs typeface="Calibri" pitchFamily="34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Нарушения режима дня.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Обилие новых впечатлений.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Плохое самочувствие во время болезни.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Переутомление (физическое и психическое).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3399"/>
                </a:solidFill>
                <a:cs typeface="Calibri" pitchFamily="34" charset="0"/>
              </a:rPr>
              <a:t>Преодолеть капризы можно, если:</a:t>
            </a:r>
          </a:p>
          <a:p>
            <a:pPr>
              <a:buClr>
                <a:srgbClr val="003399"/>
              </a:buClr>
            </a:pP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Все члены семьи будут иметь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единые требования </a:t>
            </a: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к ребенку.</a:t>
            </a:r>
          </a:p>
          <a:p>
            <a:pPr>
              <a:buClr>
                <a:srgbClr val="003399"/>
              </a:buClr>
            </a:pP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Будут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тверды в позиции</a:t>
            </a: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, дадут понять значение слова </a:t>
            </a:r>
            <a:r>
              <a:rPr lang="ru-RU" sz="2200" b="1" i="1" u="sng" dirty="0">
                <a:solidFill>
                  <a:srgbClr val="FF0000"/>
                </a:solidFill>
                <a:cs typeface="Calibri" pitchFamily="34" charset="0"/>
              </a:rPr>
              <a:t>«нельзя».</a:t>
            </a:r>
          </a:p>
          <a:p>
            <a:pPr>
              <a:buClr>
                <a:srgbClr val="003399"/>
              </a:buClr>
            </a:pPr>
            <a:r>
              <a:rPr lang="ru-RU" sz="2200" dirty="0" smtClean="0">
                <a:solidFill>
                  <a:srgbClr val="00B0F0"/>
                </a:solidFill>
                <a:cs typeface="Calibri" pitchFamily="34" charset="0"/>
              </a:rPr>
              <a:t>Научать </a:t>
            </a: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ребенка хотеть, т.е. вырабатывать настойчивость в достижении цели.</a:t>
            </a:r>
          </a:p>
          <a:p>
            <a:pPr>
              <a:buClr>
                <a:srgbClr val="003399"/>
              </a:buClr>
            </a:pP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Будут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развивать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у ребенка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самостоятельность в совместной со взрослыми деятельност</a:t>
            </a:r>
            <a:r>
              <a:rPr lang="ru-RU" sz="2200" b="1" dirty="0">
                <a:solidFill>
                  <a:srgbClr val="003399"/>
                </a:solidFill>
                <a:cs typeface="Calibri" pitchFamily="34" charset="0"/>
              </a:rPr>
              <a:t>и</a:t>
            </a:r>
            <a:r>
              <a:rPr lang="ru-RU" sz="2200" b="1" i="1" dirty="0">
                <a:solidFill>
                  <a:srgbClr val="003399"/>
                </a:solidFill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en-US" sz="2200" dirty="0" smtClean="0"/>
              <a:t>  </a:t>
            </a:r>
            <a:r>
              <a:rPr lang="ru-RU" sz="2200" u="sng" dirty="0" smtClean="0">
                <a:solidFill>
                  <a:srgbClr val="00B0F0"/>
                </a:solidFill>
              </a:rPr>
              <a:t>Дети раннего возраста – очаровательные существа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Они любознательны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любопытные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искренни</a:t>
            </a:r>
            <a:r>
              <a:rPr lang="en-US" sz="2200" u="sng" dirty="0" smtClean="0">
                <a:solidFill>
                  <a:srgbClr val="00B0F0"/>
                </a:solidFill>
              </a:rPr>
              <a:t>, </a:t>
            </a:r>
            <a:r>
              <a:rPr lang="ru-RU" sz="2200" u="sng" dirty="0" smtClean="0">
                <a:solidFill>
                  <a:srgbClr val="00B0F0"/>
                </a:solidFill>
              </a:rPr>
              <a:t>забавны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Наблюдать за ними – одно удовольствие</a:t>
            </a:r>
            <a:r>
              <a:rPr lang="en-US" sz="2200" u="sng" dirty="0" smtClean="0">
                <a:solidFill>
                  <a:srgbClr val="00B0F0"/>
                </a:solidFill>
              </a:rPr>
              <a:t>. </a:t>
            </a:r>
            <a:r>
              <a:rPr lang="ru-RU" sz="2200" dirty="0" smtClean="0">
                <a:solidFill>
                  <a:srgbClr val="00B0F0"/>
                </a:solidFill>
              </a:rPr>
              <a:t>От маленьких детей к взрослым идут волны умиротворения и расслабленность</a:t>
            </a:r>
            <a:r>
              <a:rPr lang="en-US" sz="2200" dirty="0" smtClean="0">
                <a:solidFill>
                  <a:srgbClr val="00B0F0"/>
                </a:solidFill>
              </a:rPr>
              <a:t>.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u="sng" dirty="0" smtClean="0">
                <a:solidFill>
                  <a:srgbClr val="00B0F0"/>
                </a:solidFill>
              </a:rPr>
              <a:t>Каждый ребенок вправе рассчитывать на бескорыстную любовь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доброжелательность</a:t>
            </a:r>
            <a:r>
              <a:rPr lang="en-US" sz="2200" u="sng" dirty="0" smtClean="0">
                <a:solidFill>
                  <a:srgbClr val="00B0F0"/>
                </a:solidFill>
              </a:rPr>
              <a:t>, </a:t>
            </a:r>
            <a:r>
              <a:rPr lang="ru-RU" sz="2200" u="sng" dirty="0" smtClean="0">
                <a:solidFill>
                  <a:srgbClr val="00B0F0"/>
                </a:solidFill>
              </a:rPr>
              <a:t>ласку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Будет ли жизнь радостной для ребенка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или наоборот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омрачится неудачами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во многом зависит от нас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взрослых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</a:t>
            </a:r>
          </a:p>
          <a:p>
            <a:pPr marL="400050" lvl="1" indent="0" algn="just">
              <a:buNone/>
            </a:pPr>
            <a:r>
              <a:rPr lang="ru-RU" sz="2200" dirty="0" smtClean="0">
                <a:solidFill>
                  <a:srgbClr val="00B0F0"/>
                </a:solidFill>
              </a:rPr>
              <a:t>Нужно нести нашим детям позитивную информацию и стараться во всём служить хорошим примером</a:t>
            </a:r>
            <a:r>
              <a:rPr lang="en-US" sz="2200" dirty="0" smtClean="0">
                <a:solidFill>
                  <a:srgbClr val="00B0F0"/>
                </a:solidFill>
              </a:rPr>
              <a:t>.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endParaRPr lang="ru-RU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внимания!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649491"/>
          </a:xfrm>
        </p:spPr>
        <p:txBody>
          <a:bodyPr/>
          <a:lstStyle/>
          <a:p>
            <a:pPr marL="0" indent="534988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Каждый ребенок уникален и развивается по своему, выбирая свой собственный путь и темп развития. Но есть нечто общее, позволяющие дать характеристику детям.</a:t>
            </a:r>
          </a:p>
          <a:p>
            <a:pPr marL="0" indent="534988">
              <a:buNone/>
            </a:pPr>
            <a:endParaRPr lang="ru-RU" sz="2200" dirty="0" smtClean="0">
              <a:solidFill>
                <a:srgbClr val="0070C0"/>
              </a:solidFill>
            </a:endParaRPr>
          </a:p>
          <a:p>
            <a:pPr marL="0" indent="534988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Это – возрастные особенности.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Предлагаем вашему вниманию общий возрастной портрет детей 2-3 лет, с показателями разных сторон их развития.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17269"/>
            <a:ext cx="3901884" cy="2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862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u="sng" dirty="0" smtClean="0">
                <a:solidFill>
                  <a:srgbClr val="0070C0"/>
                </a:solidFill>
                <a:latin typeface="+mn-lt"/>
              </a:rPr>
              <a:t>На третьем году жизни дети становятся самостоятельней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Продолжает развиваться предметная деятельность, ситуативно-деловое общение ребенка и взрослого. </a:t>
            </a:r>
            <a:r>
              <a:rPr lang="ru-RU" sz="2200" u="sng" dirty="0" smtClean="0">
                <a:solidFill>
                  <a:srgbClr val="0070C0"/>
                </a:solidFill>
                <a:latin typeface="+mn-lt"/>
              </a:rPr>
              <a:t>Благодаря </a:t>
            </a:r>
            <a:r>
              <a:rPr lang="ru-RU" sz="2200" u="sng" dirty="0">
                <a:solidFill>
                  <a:srgbClr val="0070C0"/>
                </a:solidFill>
                <a:latin typeface="+mn-lt"/>
              </a:rPr>
              <a:t>своим бесконечным наблюдениям они познакомились и освоились во внешнем </a:t>
            </a:r>
            <a:r>
              <a:rPr lang="ru-RU" sz="2200" u="sng" dirty="0" smtClean="0">
                <a:solidFill>
                  <a:srgbClr val="0070C0"/>
                </a:solidFill>
                <a:latin typeface="+mn-lt"/>
              </a:rPr>
              <a:t>мире. </a:t>
            </a:r>
            <a:r>
              <a:rPr lang="ru-RU" sz="2200" u="sng" dirty="0">
                <a:solidFill>
                  <a:srgbClr val="0070C0"/>
                </a:solidFill>
                <a:latin typeface="+mn-lt"/>
              </a:rPr>
              <a:t>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  <a:endParaRPr lang="ru-RU" sz="2200" u="sng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17032"/>
            <a:ext cx="4098032" cy="27815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7312"/>
          </a:xfrm>
        </p:spPr>
        <p:txBody>
          <a:bodyPr/>
          <a:lstStyle/>
          <a:p>
            <a:pPr indent="534988" algn="just"/>
            <a:r>
              <a:rPr lang="ru-RU" sz="22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возрасте 2-3 лет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интенсивно развивается активная речь ребенка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Он начинает активно слушать всё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о чем говорят вокруг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Дети пытаются строить простые предложения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 разговоре со взрослыми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 третьему году жизни ребенок уже должны разговаривать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а не просто говорить (повторять)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Так же  они могут вести беседу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на простые темы – как  зовут его и членов семьи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что он делает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куда ходит. Однако некоторые молчуны могут ограничиваться простыми словами и фразами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если ребенок при этом воспринимает вашу речь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то пока не стоит беспокоиться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  трем годам ребенок в состоянии понимать всё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что вы говорите.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Поэтому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чем больше времени вы уделяете беседам с ним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тем лучше он развивается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 Активный словарь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к 3 годам  достигает примерно 1000 - 1500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слов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К концу третьего года жизни речь становится средством общения ребенка со сверстниками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21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79432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u="sng" dirty="0">
                <a:solidFill>
                  <a:srgbClr val="0070C0"/>
                </a:solidFill>
              </a:rPr>
              <a:t>Интеллект ребенка при правильном уходе за ним достигает нового уровня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u="sng" dirty="0">
                <a:solidFill>
                  <a:srgbClr val="0070C0"/>
                </a:solidFill>
              </a:rPr>
              <a:t>он начинает </a:t>
            </a:r>
            <a:r>
              <a:rPr lang="ru-RU" sz="2200" dirty="0">
                <a:solidFill>
                  <a:srgbClr val="0070C0"/>
                </a:solidFill>
              </a:rPr>
              <a:t>проделывать различные умственные </a:t>
            </a:r>
            <a:r>
              <a:rPr lang="ru-RU" sz="2200" dirty="0" smtClean="0">
                <a:solidFill>
                  <a:srgbClr val="0070C0"/>
                </a:solidFill>
              </a:rPr>
              <a:t>операции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начинает </a:t>
            </a:r>
            <a:r>
              <a:rPr lang="ru-RU" sz="2200" u="sng" dirty="0" smtClean="0">
                <a:solidFill>
                  <a:srgbClr val="0070C0"/>
                </a:solidFill>
              </a:rPr>
              <a:t>фантазировать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и</a:t>
            </a:r>
            <a:r>
              <a:rPr lang="ru-RU" sz="2200" u="sng" dirty="0">
                <a:solidFill>
                  <a:srgbClr val="0070C0"/>
                </a:solidFill>
              </a:rPr>
              <a:t> </a:t>
            </a:r>
            <a:r>
              <a:rPr lang="ru-RU" sz="2200" u="sng" dirty="0" smtClean="0">
                <a:solidFill>
                  <a:srgbClr val="0070C0"/>
                </a:solidFill>
              </a:rPr>
              <a:t>развивается воображения</a:t>
            </a:r>
            <a:r>
              <a:rPr lang="en-US" sz="2200" u="sng" dirty="0" smtClean="0">
                <a:solidFill>
                  <a:srgbClr val="0070C0"/>
                </a:solidFill>
              </a:rPr>
              <a:t> </a:t>
            </a:r>
            <a:r>
              <a:rPr lang="ru-RU" sz="2200" u="sng" dirty="0" smtClean="0">
                <a:solidFill>
                  <a:srgbClr val="0070C0"/>
                </a:solidFill>
              </a:rPr>
              <a:t>и новые виды деятельности: игра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конструирование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рисование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Поощряйте </a:t>
            </a:r>
            <a:r>
              <a:rPr lang="ru-RU" sz="2200" dirty="0" smtClean="0">
                <a:solidFill>
                  <a:srgbClr val="0070C0"/>
                </a:solidFill>
              </a:rPr>
              <a:t>ребенка </a:t>
            </a:r>
            <a:r>
              <a:rPr lang="ru-RU" sz="2200" dirty="0">
                <a:solidFill>
                  <a:srgbClr val="0070C0"/>
                </a:solidFill>
              </a:rPr>
              <a:t>в </a:t>
            </a:r>
            <a:r>
              <a:rPr lang="ru-RU" sz="2200" dirty="0" smtClean="0">
                <a:solidFill>
                  <a:srgbClr val="0070C0"/>
                </a:solidFill>
              </a:rPr>
              <a:t>это</a:t>
            </a:r>
            <a:r>
              <a:rPr lang="ru-RU" sz="2200" dirty="0">
                <a:solidFill>
                  <a:srgbClr val="0070C0"/>
                </a:solidFill>
              </a:rPr>
              <a:t>м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>
                <a:solidFill>
                  <a:srgbClr val="0070C0"/>
                </a:solidFill>
              </a:rPr>
              <a:t>присоединяйтесь к его </a:t>
            </a:r>
            <a:r>
              <a:rPr lang="ru-RU" sz="2200" dirty="0" smtClean="0">
                <a:solidFill>
                  <a:srgbClr val="0070C0"/>
                </a:solidFill>
              </a:rPr>
              <a:t>игре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</a:p>
          <a:p>
            <a:pPr marL="0" indent="534988" algn="just">
              <a:buNone/>
            </a:pPr>
            <a:r>
              <a:rPr lang="ru-RU" sz="2200" u="sng" dirty="0" smtClean="0">
                <a:solidFill>
                  <a:srgbClr val="0070C0"/>
                </a:solidFill>
              </a:rPr>
              <a:t>Игра носит процессуальный характер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главное в ней – действия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0070C0"/>
                </a:solidFill>
              </a:rPr>
              <a:t>Действия, они совершаются с игровыми предметами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приближенными к реальности</a:t>
            </a:r>
            <a:r>
              <a:rPr lang="en-US" sz="2200" u="sng" dirty="0" smtClean="0">
                <a:solidFill>
                  <a:srgbClr val="0070C0"/>
                </a:solidFill>
              </a:rPr>
              <a:t>.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С</a:t>
            </a:r>
            <a:r>
              <a:rPr lang="ru-RU" sz="2200" dirty="0" smtClean="0">
                <a:solidFill>
                  <a:srgbClr val="0070C0"/>
                </a:solidFill>
              </a:rPr>
              <a:t>ледует </a:t>
            </a:r>
            <a:r>
              <a:rPr lang="ru-RU" sz="2200" dirty="0">
                <a:solidFill>
                  <a:srgbClr val="0070C0"/>
                </a:solidFill>
              </a:rPr>
              <a:t>активно развивать внимательность и наблюдательность </a:t>
            </a:r>
            <a:r>
              <a:rPr lang="ru-RU" sz="2200" dirty="0" smtClean="0">
                <a:solidFill>
                  <a:srgbClr val="0070C0"/>
                </a:solidFill>
              </a:rPr>
              <a:t>ребенка.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03704"/>
            <a:ext cx="3888432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88031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Рассматривая с </a:t>
            </a:r>
            <a:r>
              <a:rPr lang="ru-RU" sz="2200" dirty="0" smtClean="0">
                <a:solidFill>
                  <a:srgbClr val="0070C0"/>
                </a:solidFill>
              </a:rPr>
              <a:t>ребенком  </a:t>
            </a:r>
            <a:r>
              <a:rPr lang="ru-RU" sz="2200" dirty="0">
                <a:solidFill>
                  <a:srgbClr val="0070C0"/>
                </a:solidFill>
              </a:rPr>
              <a:t>картинки в книжках, описывайте детали. (Например, не просто «Ой какая машина», а «Ой какие у нее колеса, руль, фары, а интересно с другой стороны тоже есть дверь»)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Еще один вариант игры – это найти отличие – чем одна картинка отличается от другой</a:t>
            </a:r>
          </a:p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Так же в этом возрасте ребенок активно начинает что-то конструировать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и строить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ru-RU" sz="2200" dirty="0">
                <a:solidFill>
                  <a:srgbClr val="0070C0"/>
                </a:solidFill>
              </a:rPr>
              <a:t>поэтому среди игрушек обязательно должны быть конструктор и кубики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2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51525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u="sng" dirty="0" smtClean="0">
                <a:solidFill>
                  <a:srgbClr val="0070C0"/>
                </a:solidFill>
              </a:rPr>
              <a:t>Ребенок </a:t>
            </a:r>
            <a:r>
              <a:rPr lang="ru-RU" sz="2200" u="sng" dirty="0">
                <a:solidFill>
                  <a:srgbClr val="0070C0"/>
                </a:solidFill>
              </a:rPr>
              <a:t>2-3 </a:t>
            </a:r>
            <a:r>
              <a:rPr lang="ru-RU" sz="2200" u="sng" dirty="0" smtClean="0">
                <a:solidFill>
                  <a:srgbClr val="0070C0"/>
                </a:solidFill>
              </a:rPr>
              <a:t>лет </a:t>
            </a:r>
            <a:r>
              <a:rPr lang="ru-RU" sz="2200" dirty="0" smtClean="0">
                <a:solidFill>
                  <a:srgbClr val="0070C0"/>
                </a:solidFill>
              </a:rPr>
              <a:t>может </a:t>
            </a:r>
            <a:r>
              <a:rPr lang="ru-RU" sz="2200" u="sng" dirty="0">
                <a:solidFill>
                  <a:srgbClr val="0070C0"/>
                </a:solidFill>
              </a:rPr>
              <a:t>очень активно заниматься творческой деятельностью,</a:t>
            </a:r>
            <a:r>
              <a:rPr lang="ru-RU" sz="2200" dirty="0">
                <a:solidFill>
                  <a:srgbClr val="0070C0"/>
                </a:solidFill>
              </a:rPr>
              <a:t> при чем уже на новом уровне. </a:t>
            </a:r>
            <a:r>
              <a:rPr lang="ru-RU" sz="2200" u="sng" dirty="0">
                <a:solidFill>
                  <a:srgbClr val="0070C0"/>
                </a:solidFill>
              </a:rPr>
              <a:t>Появляются первые тематические </a:t>
            </a:r>
            <a:r>
              <a:rPr lang="ru-RU" sz="2200" u="sng" dirty="0" smtClean="0">
                <a:solidFill>
                  <a:srgbClr val="0070C0"/>
                </a:solidFill>
              </a:rPr>
              <a:t>рисунки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на которых он способен изобразить какой- либо предмет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C00000"/>
                </a:solidFill>
              </a:rPr>
              <a:t>Типичным,</a:t>
            </a:r>
            <a:r>
              <a:rPr lang="ru-RU" sz="2200" u="sng" dirty="0" smtClean="0">
                <a:solidFill>
                  <a:srgbClr val="0070C0"/>
                </a:solidFill>
              </a:rPr>
              <a:t> является изображение человека в виде </a:t>
            </a:r>
            <a:r>
              <a:rPr lang="ru-RU" sz="2200" u="sng" dirty="0" smtClean="0">
                <a:solidFill>
                  <a:srgbClr val="C00000"/>
                </a:solidFill>
              </a:rPr>
              <a:t>«</a:t>
            </a:r>
            <a:r>
              <a:rPr lang="ru-RU" sz="2200" u="sng" dirty="0" err="1" smtClean="0">
                <a:solidFill>
                  <a:srgbClr val="C00000"/>
                </a:solidFill>
              </a:rPr>
              <a:t>головонога</a:t>
            </a:r>
            <a:r>
              <a:rPr lang="ru-RU" sz="2200" u="sng" dirty="0" smtClean="0">
                <a:solidFill>
                  <a:srgbClr val="0070C0"/>
                </a:solidFill>
              </a:rPr>
              <a:t>» </a:t>
            </a:r>
            <a:r>
              <a:rPr lang="ru-RU" sz="2200" dirty="0" smtClean="0">
                <a:solidFill>
                  <a:srgbClr val="0070C0"/>
                </a:solidFill>
              </a:rPr>
              <a:t>- </a:t>
            </a:r>
            <a:r>
              <a:rPr lang="ru-RU" sz="2200" u="sng" dirty="0" smtClean="0">
                <a:solidFill>
                  <a:srgbClr val="0070C0"/>
                </a:solidFill>
              </a:rPr>
              <a:t>окружности и отходящих от неё линий</a:t>
            </a:r>
            <a:r>
              <a:rPr lang="en-US" sz="2200" u="sng" dirty="0" smtClean="0">
                <a:solidFill>
                  <a:srgbClr val="0070C0"/>
                </a:solidFill>
              </a:rPr>
              <a:t>.</a:t>
            </a:r>
            <a:r>
              <a:rPr lang="ru-RU" sz="2200" u="sng" dirty="0" smtClean="0">
                <a:solidFill>
                  <a:srgbClr val="0070C0"/>
                </a:solidFill>
              </a:rPr>
              <a:t>Так же  фигурки </a:t>
            </a:r>
            <a:r>
              <a:rPr lang="ru-RU" sz="2200" u="sng" dirty="0">
                <a:solidFill>
                  <a:srgbClr val="0070C0"/>
                </a:solidFill>
              </a:rPr>
              <a:t>из пластилина</a:t>
            </a:r>
            <a:r>
              <a:rPr lang="ru-RU" sz="2200" dirty="0">
                <a:solidFill>
                  <a:srgbClr val="0070C0"/>
                </a:solidFill>
              </a:rPr>
              <a:t>. </a:t>
            </a:r>
            <a:r>
              <a:rPr lang="ru-RU" sz="2200" u="sng" dirty="0">
                <a:solidFill>
                  <a:srgbClr val="0070C0"/>
                </a:solidFill>
              </a:rPr>
              <a:t>Постарайтесь поощрить эти занятия, чтобы вызвать в нем еще больший интерес – устраивайте персональные выставки, дарите рисунки </a:t>
            </a:r>
            <a:r>
              <a:rPr lang="ru-RU" sz="2200" u="sng" dirty="0" smtClean="0">
                <a:solidFill>
                  <a:srgbClr val="0070C0"/>
                </a:solidFill>
              </a:rPr>
              <a:t>родственникам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hlinkClick r:id="rId2" tooltip="Surfingbird"/>
              </a:rPr>
              <a:t/>
            </a:r>
            <a:br>
              <a:rPr lang="ru-RU" b="1" dirty="0">
                <a:hlinkClick r:id="rId2" tooltip="Surfingbird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01008"/>
            <a:ext cx="3384376" cy="31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1981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Также на третьем году жизни совершенствуются зрительные и слуховые ориентировки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что позволяет детям безошибочно выполнять ряд заданий: осуществлять выбор из двух-трех предметов по форме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величине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цвету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различать мелодии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петь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05653"/>
            <a:ext cx="5268838" cy="39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200" u="sng" dirty="0" smtClean="0">
                <a:solidFill>
                  <a:srgbClr val="0070C0"/>
                </a:solidFill>
              </a:rPr>
              <a:t>В этом возрасте дети очень восприимчивы к эмоциональному состоянию окружающих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0070C0"/>
                </a:solidFill>
              </a:rPr>
              <a:t>Они очень подвержены так называемому «эффекту заражения»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endParaRPr lang="ru-RU" sz="2200" u="sng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Активное проявление и негативных и позитивных эмоций зависит от физического комфорта или его отсутствия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Основными чертами ребенка 2-3 лет являются открытость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честность и искренность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Он просто не умеет скрывать свои симпатии или антипатии к кому или чему бы то ни было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u="sng" dirty="0" smtClean="0">
                <a:solidFill>
                  <a:srgbClr val="0070C0"/>
                </a:solidFill>
              </a:rPr>
              <a:t>Чувства ребенка неустойчивы и противоречивы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а настроение подвержено частой смене</a:t>
            </a:r>
          </a:p>
          <a:p>
            <a:endParaRPr lang="ru-RU" sz="2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800</TotalTime>
  <Words>1011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УНИВЕРСАЛЬНЫЙ ЕЖИКИ</vt:lpstr>
      <vt:lpstr>Презентация PowerPoint</vt:lpstr>
      <vt:lpstr>Презентация PowerPoint</vt:lpstr>
      <vt:lpstr>Презентация PowerPoint</vt:lpstr>
      <vt:lpstr>В возрасте 2-3 лет интенсивно развивается активная речь ребенка. Он начинает активно слушать всё, о чем говорят вокруг. Дети пытаются строить простые предложения, в разговоре со взрослыми. К третьему году жизни ребенок уже должны разговаривать, а не просто говорить (повторять). Так же  они могут вести беседу, на простые темы – как  зовут его и членов семьи, что он делает,  куда ходит. Однако некоторые молчуны могут ограничиваться простыми словами и фразами, если ребенок при этом воспринимает вашу речь,  то пока не стоит беспокоиться. К  трем годам ребенок в состоянии понимать всё, что вы говорите. Поэтому, чем больше времени вы уделяете беседам с ним, тем лучше он развивается.  Активный словарь к 3 годам  достигает примерно 1000 - 1500 слов. К концу третьего года жизни речь становится средством общения ребенка со сверстниками.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Usan</cp:lastModifiedBy>
  <cp:revision>69</cp:revision>
  <dcterms:created xsi:type="dcterms:W3CDTF">2016-05-11T09:22:36Z</dcterms:created>
  <dcterms:modified xsi:type="dcterms:W3CDTF">2022-02-24T09:17:06Z</dcterms:modified>
</cp:coreProperties>
</file>