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59"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209C1A4-0DC4-4E84-9049-942BA1A28641}" type="datetimeFigureOut">
              <a:rPr lang="ru-RU" smtClean="0"/>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22D38F-EEE2-4D3D-A5FD-8E16025D4B71}" type="slidenum">
              <a:rPr lang="ru-RU" smtClean="0"/>
              <a:t>‹#›</a:t>
            </a:fld>
            <a:endParaRPr lang="ru-RU"/>
          </a:p>
        </p:txBody>
      </p:sp>
    </p:spTree>
    <p:extLst>
      <p:ext uri="{BB962C8B-B14F-4D97-AF65-F5344CB8AC3E}">
        <p14:creationId xmlns:p14="http://schemas.microsoft.com/office/powerpoint/2010/main" val="383264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09C1A4-0DC4-4E84-9049-942BA1A28641}" type="datetimeFigureOut">
              <a:rPr lang="ru-RU" smtClean="0"/>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22D38F-EEE2-4D3D-A5FD-8E16025D4B71}" type="slidenum">
              <a:rPr lang="ru-RU" smtClean="0"/>
              <a:t>‹#›</a:t>
            </a:fld>
            <a:endParaRPr lang="ru-RU"/>
          </a:p>
        </p:txBody>
      </p:sp>
    </p:spTree>
    <p:extLst>
      <p:ext uri="{BB962C8B-B14F-4D97-AF65-F5344CB8AC3E}">
        <p14:creationId xmlns:p14="http://schemas.microsoft.com/office/powerpoint/2010/main" val="67279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09C1A4-0DC4-4E84-9049-942BA1A28641}" type="datetimeFigureOut">
              <a:rPr lang="ru-RU" smtClean="0"/>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22D38F-EEE2-4D3D-A5FD-8E16025D4B71}" type="slidenum">
              <a:rPr lang="ru-RU" smtClean="0"/>
              <a:t>‹#›</a:t>
            </a:fld>
            <a:endParaRPr lang="ru-RU"/>
          </a:p>
        </p:txBody>
      </p:sp>
    </p:spTree>
    <p:extLst>
      <p:ext uri="{BB962C8B-B14F-4D97-AF65-F5344CB8AC3E}">
        <p14:creationId xmlns:p14="http://schemas.microsoft.com/office/powerpoint/2010/main" val="204705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09C1A4-0DC4-4E84-9049-942BA1A28641}" type="datetimeFigureOut">
              <a:rPr lang="ru-RU" smtClean="0"/>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22D38F-EEE2-4D3D-A5FD-8E16025D4B71}" type="slidenum">
              <a:rPr lang="ru-RU" smtClean="0"/>
              <a:t>‹#›</a:t>
            </a:fld>
            <a:endParaRPr lang="ru-RU"/>
          </a:p>
        </p:txBody>
      </p:sp>
    </p:spTree>
    <p:extLst>
      <p:ext uri="{BB962C8B-B14F-4D97-AF65-F5344CB8AC3E}">
        <p14:creationId xmlns:p14="http://schemas.microsoft.com/office/powerpoint/2010/main" val="190039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209C1A4-0DC4-4E84-9049-942BA1A28641}" type="datetimeFigureOut">
              <a:rPr lang="ru-RU" smtClean="0"/>
              <a:t>24.01.2022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22D38F-EEE2-4D3D-A5FD-8E16025D4B71}" type="slidenum">
              <a:rPr lang="ru-RU" smtClean="0"/>
              <a:t>‹#›</a:t>
            </a:fld>
            <a:endParaRPr lang="ru-RU"/>
          </a:p>
        </p:txBody>
      </p:sp>
    </p:spTree>
    <p:extLst>
      <p:ext uri="{BB962C8B-B14F-4D97-AF65-F5344CB8AC3E}">
        <p14:creationId xmlns:p14="http://schemas.microsoft.com/office/powerpoint/2010/main" val="20157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209C1A4-0DC4-4E84-9049-942BA1A28641}" type="datetimeFigureOut">
              <a:rPr lang="ru-RU" smtClean="0"/>
              <a:t>24.01.2022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22D38F-EEE2-4D3D-A5FD-8E16025D4B71}" type="slidenum">
              <a:rPr lang="ru-RU" smtClean="0"/>
              <a:t>‹#›</a:t>
            </a:fld>
            <a:endParaRPr lang="ru-RU"/>
          </a:p>
        </p:txBody>
      </p:sp>
    </p:spTree>
    <p:extLst>
      <p:ext uri="{BB962C8B-B14F-4D97-AF65-F5344CB8AC3E}">
        <p14:creationId xmlns:p14="http://schemas.microsoft.com/office/powerpoint/2010/main" val="186953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209C1A4-0DC4-4E84-9049-942BA1A28641}" type="datetimeFigureOut">
              <a:rPr lang="ru-RU" smtClean="0"/>
              <a:t>24.01.2022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22D38F-EEE2-4D3D-A5FD-8E16025D4B71}" type="slidenum">
              <a:rPr lang="ru-RU" smtClean="0"/>
              <a:t>‹#›</a:t>
            </a:fld>
            <a:endParaRPr lang="ru-RU"/>
          </a:p>
        </p:txBody>
      </p:sp>
    </p:spTree>
    <p:extLst>
      <p:ext uri="{BB962C8B-B14F-4D97-AF65-F5344CB8AC3E}">
        <p14:creationId xmlns:p14="http://schemas.microsoft.com/office/powerpoint/2010/main" val="415157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209C1A4-0DC4-4E84-9049-942BA1A28641}" type="datetimeFigureOut">
              <a:rPr lang="ru-RU" smtClean="0"/>
              <a:t>24.01.2022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22D38F-EEE2-4D3D-A5FD-8E16025D4B71}" type="slidenum">
              <a:rPr lang="ru-RU" smtClean="0"/>
              <a:t>‹#›</a:t>
            </a:fld>
            <a:endParaRPr lang="ru-RU"/>
          </a:p>
        </p:txBody>
      </p:sp>
    </p:spTree>
    <p:extLst>
      <p:ext uri="{BB962C8B-B14F-4D97-AF65-F5344CB8AC3E}">
        <p14:creationId xmlns:p14="http://schemas.microsoft.com/office/powerpoint/2010/main" val="50490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09C1A4-0DC4-4E84-9049-942BA1A28641}" type="datetimeFigureOut">
              <a:rPr lang="ru-RU" smtClean="0"/>
              <a:t>24.01.2022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22D38F-EEE2-4D3D-A5FD-8E16025D4B71}" type="slidenum">
              <a:rPr lang="ru-RU" smtClean="0"/>
              <a:t>‹#›</a:t>
            </a:fld>
            <a:endParaRPr lang="ru-RU"/>
          </a:p>
        </p:txBody>
      </p:sp>
    </p:spTree>
    <p:extLst>
      <p:ext uri="{BB962C8B-B14F-4D97-AF65-F5344CB8AC3E}">
        <p14:creationId xmlns:p14="http://schemas.microsoft.com/office/powerpoint/2010/main" val="214563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209C1A4-0DC4-4E84-9049-942BA1A28641}" type="datetimeFigureOut">
              <a:rPr lang="ru-RU" smtClean="0"/>
              <a:t>24.01.2022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22D38F-EEE2-4D3D-A5FD-8E16025D4B71}" type="slidenum">
              <a:rPr lang="ru-RU" smtClean="0"/>
              <a:t>‹#›</a:t>
            </a:fld>
            <a:endParaRPr lang="ru-RU"/>
          </a:p>
        </p:txBody>
      </p:sp>
    </p:spTree>
    <p:extLst>
      <p:ext uri="{BB962C8B-B14F-4D97-AF65-F5344CB8AC3E}">
        <p14:creationId xmlns:p14="http://schemas.microsoft.com/office/powerpoint/2010/main" val="217145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209C1A4-0DC4-4E84-9049-942BA1A28641}" type="datetimeFigureOut">
              <a:rPr lang="ru-RU" smtClean="0"/>
              <a:t>24.01.2022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22D38F-EEE2-4D3D-A5FD-8E16025D4B71}" type="slidenum">
              <a:rPr lang="ru-RU" smtClean="0"/>
              <a:t>‹#›</a:t>
            </a:fld>
            <a:endParaRPr lang="ru-RU"/>
          </a:p>
        </p:txBody>
      </p:sp>
    </p:spTree>
    <p:extLst>
      <p:ext uri="{BB962C8B-B14F-4D97-AF65-F5344CB8AC3E}">
        <p14:creationId xmlns:p14="http://schemas.microsoft.com/office/powerpoint/2010/main" val="242361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9C1A4-0DC4-4E84-9049-942BA1A28641}" type="datetimeFigureOut">
              <a:rPr lang="ru-RU" smtClean="0"/>
              <a:t>24.01.2022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2D38F-EEE2-4D3D-A5FD-8E16025D4B71}" type="slidenum">
              <a:rPr lang="ru-RU" smtClean="0"/>
              <a:t>‹#›</a:t>
            </a:fld>
            <a:endParaRPr lang="ru-RU"/>
          </a:p>
        </p:txBody>
      </p:sp>
    </p:spTree>
    <p:extLst>
      <p:ext uri="{BB962C8B-B14F-4D97-AF65-F5344CB8AC3E}">
        <p14:creationId xmlns:p14="http://schemas.microsoft.com/office/powerpoint/2010/main" val="316726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24000" y="396241"/>
            <a:ext cx="9144000" cy="1280160"/>
          </a:xfrm>
        </p:spPr>
        <p:txBody>
          <a:bodyPr>
            <a:normAutofit/>
          </a:bodyPr>
          <a:lstStyle/>
          <a:p>
            <a:r>
              <a:rPr lang="ru-RU" sz="2000" b="1" i="1" smtClean="0">
                <a:latin typeface="Times New Roman" panose="02020603050405020304" pitchFamily="18" charset="0"/>
                <a:cs typeface="Times New Roman" panose="02020603050405020304" pitchFamily="18" charset="0"/>
              </a:rPr>
              <a:t>Муниципальное бюджетное дошкольное образовательное учреждение</a:t>
            </a:r>
            <a:r>
              <a:rPr lang="ru-RU" sz="2000" i="1" smtClean="0">
                <a:latin typeface="Times New Roman" panose="02020603050405020304" pitchFamily="18" charset="0"/>
                <a:cs typeface="Times New Roman" panose="02020603050405020304" pitchFamily="18" charset="0"/>
              </a:rPr>
              <a:t/>
            </a:r>
            <a:br>
              <a:rPr lang="ru-RU" sz="2000" i="1" smtClean="0">
                <a:latin typeface="Times New Roman" panose="02020603050405020304" pitchFamily="18" charset="0"/>
                <a:cs typeface="Times New Roman" panose="02020603050405020304" pitchFamily="18" charset="0"/>
              </a:rPr>
            </a:br>
            <a:r>
              <a:rPr lang="ru-RU" sz="2000" b="1" i="1" smtClean="0">
                <a:latin typeface="Times New Roman" panose="02020603050405020304" pitchFamily="18" charset="0"/>
                <a:cs typeface="Times New Roman" panose="02020603050405020304" pitchFamily="18" charset="0"/>
              </a:rPr>
              <a:t>«Детский сад общеразвивающего вида с приоритетным осуществлением деятельности по физическому развитию детей </a:t>
            </a:r>
            <a:r>
              <a:rPr lang="ru-RU" sz="2000" i="1" smtClean="0">
                <a:latin typeface="Times New Roman" panose="02020603050405020304" pitchFamily="18" charset="0"/>
                <a:cs typeface="Times New Roman" panose="02020603050405020304" pitchFamily="18" charset="0"/>
              </a:rPr>
              <a:t/>
            </a:r>
            <a:br>
              <a:rPr lang="ru-RU" sz="2000" i="1" smtClean="0">
                <a:latin typeface="Times New Roman" panose="02020603050405020304" pitchFamily="18" charset="0"/>
                <a:cs typeface="Times New Roman" panose="02020603050405020304" pitchFamily="18" charset="0"/>
              </a:rPr>
            </a:br>
            <a:r>
              <a:rPr lang="ru-RU" sz="2000" b="1" i="1" smtClean="0">
                <a:latin typeface="Times New Roman" panose="02020603050405020304" pitchFamily="18" charset="0"/>
                <a:cs typeface="Times New Roman" panose="02020603050405020304" pitchFamily="18" charset="0"/>
              </a:rPr>
              <a:t>№43 «Родничок»</a:t>
            </a:r>
            <a:r>
              <a:rPr lang="ru-RU" sz="2000" i="1" smtClean="0">
                <a:latin typeface="Times New Roman" panose="02020603050405020304" pitchFamily="18" charset="0"/>
                <a:cs typeface="Times New Roman" panose="02020603050405020304" pitchFamily="18" charset="0"/>
              </a:rPr>
              <a:t> </a:t>
            </a:r>
            <a:r>
              <a:rPr lang="ru-RU" sz="2000" b="1" i="1" smtClean="0">
                <a:latin typeface="Times New Roman" panose="02020603050405020304" pitchFamily="18" charset="0"/>
                <a:cs typeface="Times New Roman" panose="02020603050405020304" pitchFamily="18" charset="0"/>
              </a:rPr>
              <a:t>города Новочебоксарска Чувашской Республики</a:t>
            </a:r>
            <a:endParaRPr lang="ru-RU" sz="2000" dirty="0"/>
          </a:p>
        </p:txBody>
      </p:sp>
      <p:sp useBgFill="1">
        <p:nvSpPr>
          <p:cNvPr id="5" name="Подзаголовок 4"/>
          <p:cNvSpPr>
            <a:spLocks noGrp="1"/>
          </p:cNvSpPr>
          <p:nvPr>
            <p:ph type="subTitle" idx="1"/>
          </p:nvPr>
        </p:nvSpPr>
        <p:spPr>
          <a:xfrm>
            <a:off x="1524000" y="1965960"/>
            <a:ext cx="9144000" cy="4084320"/>
          </a:xfrm>
        </p:spPr>
        <p:txBody>
          <a:bodyPr>
            <a:normAutofit fontScale="92500" lnSpcReduction="20000"/>
          </a:bodyPr>
          <a:lstStyle/>
          <a:p>
            <a:pPr>
              <a:defRPr/>
            </a:pPr>
            <a:endParaRPr lang="ru-RU" sz="3600" b="1" dirty="0" smtClean="0">
              <a:latin typeface="Monotype Corsiva" pitchFamily="66" charset="0"/>
            </a:endParaRPr>
          </a:p>
          <a:p>
            <a:pPr>
              <a:defRPr/>
            </a:pPr>
            <a:r>
              <a:rPr lang="ru-RU" sz="4300" b="1" i="1" dirty="0" smtClean="0">
                <a:latin typeface="Times New Roman" panose="02020603050405020304" pitchFamily="18" charset="0"/>
                <a:cs typeface="Times New Roman" panose="02020603050405020304" pitchFamily="18" charset="0"/>
              </a:rPr>
              <a:t>Хохломская </a:t>
            </a:r>
            <a:r>
              <a:rPr lang="ru-RU" sz="4300" b="1" i="1" dirty="0">
                <a:latin typeface="Times New Roman" panose="02020603050405020304" pitchFamily="18" charset="0"/>
                <a:cs typeface="Times New Roman" panose="02020603050405020304" pitchFamily="18" charset="0"/>
              </a:rPr>
              <a:t>роспись</a:t>
            </a:r>
            <a:r>
              <a:rPr lang="ru-RU" sz="4300" b="1" i="1" dirty="0">
                <a:solidFill>
                  <a:srgbClr val="FF0000"/>
                </a:solidFill>
                <a:latin typeface="Times New Roman" panose="02020603050405020304" pitchFamily="18" charset="0"/>
                <a:cs typeface="Times New Roman" panose="02020603050405020304" pitchFamily="18" charset="0"/>
              </a:rPr>
              <a:t/>
            </a:r>
            <a:br>
              <a:rPr lang="ru-RU" sz="4300" b="1" i="1" dirty="0">
                <a:solidFill>
                  <a:srgbClr val="FF0000"/>
                </a:solidFill>
                <a:latin typeface="Times New Roman" panose="02020603050405020304" pitchFamily="18" charset="0"/>
                <a:cs typeface="Times New Roman" panose="02020603050405020304" pitchFamily="18" charset="0"/>
              </a:rPr>
            </a:br>
            <a:endParaRPr lang="ru-RU" sz="4300" b="1" i="1" dirty="0">
              <a:solidFill>
                <a:srgbClr val="FF0000"/>
              </a:solidFill>
              <a:latin typeface="Times New Roman" panose="02020603050405020304" pitchFamily="18" charset="0"/>
              <a:cs typeface="Times New Roman" panose="02020603050405020304" pitchFamily="18" charset="0"/>
            </a:endParaRPr>
          </a:p>
          <a:p>
            <a:pPr>
              <a:defRPr/>
            </a:pPr>
            <a:endParaRPr lang="ru-RU" b="1" dirty="0">
              <a:solidFill>
                <a:srgbClr val="FF0000"/>
              </a:solidFill>
            </a:endParaRPr>
          </a:p>
          <a:p>
            <a:pPr>
              <a:defRPr/>
            </a:pPr>
            <a:endParaRPr lang="ru-RU" dirty="0"/>
          </a:p>
          <a:p>
            <a:r>
              <a:rPr lang="ru-RU" i="1" dirty="0" smtClean="0">
                <a:solidFill>
                  <a:schemeClr val="tx1"/>
                </a:solidFill>
                <a:latin typeface="Times New Roman" panose="02020603050405020304" pitchFamily="18" charset="0"/>
                <a:cs typeface="Times New Roman" panose="02020603050405020304" pitchFamily="18" charset="0"/>
              </a:rPr>
              <a:t>Выполнила:</a:t>
            </a:r>
          </a:p>
          <a:p>
            <a:r>
              <a:rPr lang="ru-RU" i="1" dirty="0" smtClean="0">
                <a:solidFill>
                  <a:schemeClr val="tx1"/>
                </a:solidFill>
                <a:latin typeface="Times New Roman" panose="02020603050405020304" pitchFamily="18" charset="0"/>
                <a:cs typeface="Times New Roman" panose="02020603050405020304" pitchFamily="18" charset="0"/>
              </a:rPr>
              <a:t>Максимова Валентина Юрьевна</a:t>
            </a:r>
          </a:p>
          <a:p>
            <a:r>
              <a:rPr lang="ru-RU" i="1" dirty="0" smtClean="0">
                <a:solidFill>
                  <a:schemeClr val="tx1"/>
                </a:solidFill>
                <a:latin typeface="Times New Roman" panose="02020603050405020304" pitchFamily="18" charset="0"/>
                <a:cs typeface="Times New Roman" panose="02020603050405020304" pitchFamily="18" charset="0"/>
              </a:rPr>
              <a:t> </a:t>
            </a:r>
          </a:p>
          <a:p>
            <a:endParaRPr lang="ru-RU" i="1" dirty="0" smtClean="0">
              <a:solidFill>
                <a:schemeClr val="tx1"/>
              </a:solidFill>
              <a:latin typeface="Times New Roman" panose="02020603050405020304" pitchFamily="18" charset="0"/>
              <a:cs typeface="Times New Roman" panose="02020603050405020304" pitchFamily="18" charset="0"/>
            </a:endParaRPr>
          </a:p>
          <a:p>
            <a:r>
              <a:rPr lang="ru-RU" i="1" smtClean="0">
                <a:solidFill>
                  <a:schemeClr val="tx1"/>
                </a:solidFill>
                <a:latin typeface="Times New Roman" panose="02020603050405020304" pitchFamily="18" charset="0"/>
                <a:cs typeface="Times New Roman" panose="02020603050405020304" pitchFamily="18" charset="0"/>
              </a:rPr>
              <a:t>Новочебоксарск </a:t>
            </a:r>
            <a:r>
              <a:rPr lang="ru-RU" i="1" smtClean="0">
                <a:solidFill>
                  <a:schemeClr val="tx1"/>
                </a:solidFill>
                <a:latin typeface="Times New Roman" panose="02020603050405020304" pitchFamily="18" charset="0"/>
                <a:cs typeface="Times New Roman" panose="02020603050405020304" pitchFamily="18" charset="0"/>
              </a:rPr>
              <a:t>2020г</a:t>
            </a:r>
            <a:r>
              <a:rPr lang="ru-RU" i="1" dirty="0" smtClean="0">
                <a:solidFill>
                  <a:schemeClr val="tx1"/>
                </a:solidFill>
                <a:latin typeface="Times New Roman" panose="02020603050405020304" pitchFamily="18" charset="0"/>
                <a:cs typeface="Times New Roman" panose="02020603050405020304" pitchFamily="18" charset="0"/>
              </a:rPr>
              <a:t>. </a:t>
            </a:r>
            <a:endParaRPr lang="ru-RU" b="1" i="1" dirty="0" smtClean="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4466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Over's\Рабочий стол\Новая папка\93cf4f6c5c514be70a2a51ce32f6a9dde11810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903720" y="1181100"/>
            <a:ext cx="4663440" cy="4429126"/>
          </a:xfrm>
          <a:prstGeom prst="rect">
            <a:avLst/>
          </a:prstGeom>
          <a:noFill/>
        </p:spPr>
      </p:pic>
      <p:pic>
        <p:nvPicPr>
          <p:cNvPr id="5" name="Picture 2" descr="C:\Documents and Settings\Over's\Рабочий стол\хохлома\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5360" y="1181099"/>
            <a:ext cx="5090160" cy="4429125"/>
          </a:xfrm>
          <a:prstGeom prst="rect">
            <a:avLst/>
          </a:prstGeom>
          <a:noFill/>
        </p:spPr>
      </p:pic>
    </p:spTree>
    <p:extLst>
      <p:ext uri="{BB962C8B-B14F-4D97-AF65-F5344CB8AC3E}">
        <p14:creationId xmlns:p14="http://schemas.microsoft.com/office/powerpoint/2010/main" val="267345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072005"/>
            <a:ext cx="10515600" cy="1325563"/>
          </a:xfrm>
        </p:spPr>
        <p:txBody>
          <a:bodyPr/>
          <a:lstStyle/>
          <a:p>
            <a:pPr algn="ctr"/>
            <a:r>
              <a:rPr lang="ru-RU" b="1" i="1" dirty="0" smtClean="0">
                <a:latin typeface="Times New Roman" panose="02020603050405020304" pitchFamily="18" charset="0"/>
                <a:cs typeface="Times New Roman" panose="02020603050405020304" pitchFamily="18" charset="0"/>
              </a:rPr>
              <a:t>Спасибо за внимание!</a:t>
            </a:r>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08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351155"/>
          </a:xfrm>
        </p:spPr>
        <p:txBody>
          <a:bodyPr>
            <a:normAutofit fontScale="90000"/>
          </a:bodyPr>
          <a:lstStyle/>
          <a:p>
            <a:endParaRPr lang="ru-RU" dirty="0"/>
          </a:p>
        </p:txBody>
      </p:sp>
      <p:sp>
        <p:nvSpPr>
          <p:cNvPr id="3" name="Объект 2"/>
          <p:cNvSpPr>
            <a:spLocks noGrp="1"/>
          </p:cNvSpPr>
          <p:nvPr>
            <p:ph idx="1"/>
          </p:nvPr>
        </p:nvSpPr>
        <p:spPr>
          <a:xfrm>
            <a:off x="838200" y="716280"/>
            <a:ext cx="10515600" cy="5460684"/>
          </a:xfrm>
        </p:spPr>
        <p:txBody>
          <a:bodyPr/>
          <a:lstStyle/>
          <a:p>
            <a:pPr marL="0" indent="0">
              <a:buNone/>
            </a:pPr>
            <a:r>
              <a:rPr lang="ru-RU" dirty="0" smtClean="0"/>
              <a:t>	</a:t>
            </a:r>
            <a:r>
              <a:rPr lang="ru-RU" b="1" i="1" dirty="0">
                <a:latin typeface="Monotype Corsiva" pitchFamily="66" charset="0"/>
              </a:rPr>
              <a:t> Хохлома́ — старинный русский народный промысел, родившийся в XVII веке в округе Нижнего Новгорода</a:t>
            </a:r>
            <a:r>
              <a:rPr lang="ru-RU" b="1" i="1" dirty="0" smtClean="0">
                <a:latin typeface="Monotype Corsiva" pitchFamily="66" charset="0"/>
              </a:rPr>
              <a:t>.</a:t>
            </a:r>
          </a:p>
          <a:p>
            <a:pPr marL="0" indent="0">
              <a:buNone/>
            </a:pPr>
            <a:r>
              <a:rPr lang="ru-RU" b="1" i="1" dirty="0" smtClean="0">
                <a:latin typeface="Monotype Corsiva" pitchFamily="66" charset="0"/>
              </a:rPr>
              <a:t>	Хохлома представляет собой декоративную роспись деревянной посуды и мебели, выполненную черным и красным , а иногда и зелёным, жёлтым цветом по золотистому фону.</a:t>
            </a:r>
            <a:br>
              <a:rPr lang="ru-RU" b="1" i="1" dirty="0" smtClean="0">
                <a:latin typeface="Monotype Corsiva" pitchFamily="66" charset="0"/>
              </a:rPr>
            </a:br>
            <a:r>
              <a:rPr lang="ru-RU" b="1" i="1" dirty="0" smtClean="0">
                <a:latin typeface="Monotype Corsiva" pitchFamily="66" charset="0"/>
              </a:rPr>
              <a:t> 	На дерево при выполнении росписи наносится серебристый оловянный порошок. После этого изделие покрывается специальным составом и три-четыре раза обрабатывается в печи, приобретая уникальный медово-золотистый цвет.</a:t>
            </a:r>
            <a:endParaRPr lang="ru-RU" i="1" dirty="0"/>
          </a:p>
        </p:txBody>
      </p:sp>
    </p:spTree>
    <p:extLst>
      <p:ext uri="{BB962C8B-B14F-4D97-AF65-F5344CB8AC3E}">
        <p14:creationId xmlns:p14="http://schemas.microsoft.com/office/powerpoint/2010/main" val="111222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82675"/>
          </a:xfrm>
        </p:spPr>
        <p:txBody>
          <a:bodyPr/>
          <a:lstStyle/>
          <a:p>
            <a:pPr algn="ctr"/>
            <a:r>
              <a:rPr lang="ru-RU" b="1" dirty="0" smtClean="0">
                <a:solidFill>
                  <a:srgbClr val="FF0000"/>
                </a:solidFill>
                <a:latin typeface="Monotype Corsiva" pitchFamily="66" charset="0"/>
              </a:rPr>
              <a:t>Происхождение хохломской росписи</a:t>
            </a:r>
            <a:endParaRPr lang="ru-RU" dirty="0"/>
          </a:p>
        </p:txBody>
      </p:sp>
      <p:sp>
        <p:nvSpPr>
          <p:cNvPr id="3" name="Объект 2"/>
          <p:cNvSpPr>
            <a:spLocks noGrp="1"/>
          </p:cNvSpPr>
          <p:nvPr>
            <p:ph idx="1"/>
          </p:nvPr>
        </p:nvSpPr>
        <p:spPr>
          <a:xfrm>
            <a:off x="838200" y="1447800"/>
            <a:ext cx="10515600" cy="5135880"/>
          </a:xfrm>
        </p:spPr>
        <p:txBody>
          <a:bodyPr>
            <a:normAutofit fontScale="85000" lnSpcReduction="20000"/>
          </a:bodyPr>
          <a:lstStyle/>
          <a:p>
            <a:pPr indent="0" algn="just">
              <a:buNone/>
              <a:defRPr/>
            </a:pPr>
            <a:r>
              <a:rPr lang="ru-RU" dirty="0" smtClean="0"/>
              <a:t>	</a:t>
            </a:r>
            <a:r>
              <a:rPr lang="ru-RU" b="1" dirty="0">
                <a:latin typeface="Monotype Corsiva" pitchFamily="66" charset="0"/>
              </a:rPr>
              <a:t>По одной из версий, уникальный способ окраски деревянной посуды «под золото» в лесном Заволжье и  рождение хохломского промысла приписывалось старообрядцам.</a:t>
            </a:r>
          </a:p>
          <a:p>
            <a:pPr indent="0" algn="just">
              <a:buNone/>
              <a:defRPr/>
            </a:pPr>
            <a:r>
              <a:rPr lang="ru-RU" b="1" dirty="0">
                <a:latin typeface="Monotype Corsiva" pitchFamily="66" charset="0"/>
              </a:rPr>
              <a:t>Еще в давние времена среди жителей местных деревень, надежно укрытых в глухомани лесов, было немало «</a:t>
            </a:r>
            <a:r>
              <a:rPr lang="ru-RU" b="1" dirty="0" err="1">
                <a:latin typeface="Monotype Corsiva" pitchFamily="66" charset="0"/>
              </a:rPr>
              <a:t>утеклецов</a:t>
            </a:r>
            <a:r>
              <a:rPr lang="ru-RU" b="1" dirty="0">
                <a:latin typeface="Monotype Corsiva" pitchFamily="66" charset="0"/>
              </a:rPr>
              <a:t>», то есть людей, спасавшихся от гонения за «старую веру».</a:t>
            </a:r>
          </a:p>
          <a:p>
            <a:pPr indent="0" algn="just">
              <a:buNone/>
              <a:defRPr/>
            </a:pPr>
            <a:r>
              <a:rPr lang="ru-RU" b="1" dirty="0" smtClean="0">
                <a:latin typeface="Monotype Corsiva" pitchFamily="66" charset="0"/>
              </a:rPr>
              <a:t>	Среди </a:t>
            </a:r>
            <a:r>
              <a:rPr lang="ru-RU" b="1" dirty="0">
                <a:latin typeface="Monotype Corsiva" pitchFamily="66" charset="0"/>
              </a:rPr>
              <a:t>переселившихся на нижегородскую землю старообрядцев было немало иконописцев, мастеров книжной миниатюры. Они привезли с собой древние иконы и рукописные книги с красочными заставками, принесли тонкое живописное мастерство и образцы богатейшего растительного орнамента.</a:t>
            </a:r>
          </a:p>
          <a:p>
            <a:pPr indent="0" algn="just">
              <a:buNone/>
              <a:defRPr/>
            </a:pPr>
            <a:r>
              <a:rPr lang="ru-RU" b="1" dirty="0" smtClean="0">
                <a:latin typeface="Monotype Corsiva" pitchFamily="66" charset="0"/>
              </a:rPr>
              <a:t>	 </a:t>
            </a:r>
            <a:r>
              <a:rPr lang="ru-RU" b="1" dirty="0">
                <a:latin typeface="Monotype Corsiva" pitchFamily="66" charset="0"/>
              </a:rPr>
              <a:t>В свою очередь, местные мастера отменно владели токарным мастерством, передавали из поколения в поколение навыки изготовления посудных форм, искусство объемной резьбы. На рубеже XVII-XVIII столетий лесное Заволжье стало настоящей художественной сокровищницей. Искусство Хохломы унаследовало от заволжских мастеров «классические формы» токарной посуды, пластику резных форм ковшей, ложек, а от иконописцев - живописную культуру, секрет изготовления «золотой» посуды без применения золота.</a:t>
            </a:r>
          </a:p>
          <a:p>
            <a:pPr marL="0" indent="0">
              <a:buNone/>
            </a:pPr>
            <a:endParaRPr lang="ru-RU" dirty="0"/>
          </a:p>
        </p:txBody>
      </p:sp>
    </p:spTree>
    <p:extLst>
      <p:ext uri="{BB962C8B-B14F-4D97-AF65-F5344CB8AC3E}">
        <p14:creationId xmlns:p14="http://schemas.microsoft.com/office/powerpoint/2010/main" val="241502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45515"/>
          </a:xfrm>
        </p:spPr>
        <p:txBody>
          <a:bodyPr>
            <a:normAutofit/>
          </a:bodyPr>
          <a:lstStyle/>
          <a:p>
            <a:pPr algn="ctr"/>
            <a:r>
              <a:rPr lang="ru-RU" b="1" i="1" dirty="0" smtClean="0">
                <a:solidFill>
                  <a:srgbClr val="FF0000"/>
                </a:solidFill>
                <a:latin typeface="Times New Roman" panose="02020603050405020304" pitchFamily="18" charset="0"/>
                <a:cs typeface="Times New Roman" panose="02020603050405020304" pitchFamily="18" charset="0"/>
              </a:rPr>
              <a:t>Рисунок хохломы</a:t>
            </a:r>
            <a:endParaRPr lang="ru-RU"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10640"/>
            <a:ext cx="10515600" cy="5227320"/>
          </a:xfrm>
        </p:spPr>
        <p:txBody>
          <a:bodyPr>
            <a:normAutofit fontScale="92500" lnSpcReduction="10000"/>
          </a:bodyPr>
          <a:lstStyle/>
          <a:p>
            <a:pPr marL="0" indent="0">
              <a:lnSpc>
                <a:spcPct val="80000"/>
              </a:lnSpc>
              <a:buNone/>
              <a:defRPr/>
            </a:pPr>
            <a:r>
              <a:rPr lang="ru-RU" dirty="0" smtClean="0"/>
              <a:t>	</a:t>
            </a:r>
            <a:r>
              <a:rPr lang="ru-RU" b="1" i="1" dirty="0" smtClean="0">
                <a:latin typeface="Times New Roman" panose="02020603050405020304" pitchFamily="18" charset="0"/>
                <a:cs typeface="Times New Roman" panose="02020603050405020304" pitchFamily="18" charset="0"/>
              </a:rPr>
              <a:t>В </a:t>
            </a:r>
            <a:r>
              <a:rPr lang="ru-RU" b="1" i="1" dirty="0">
                <a:latin typeface="Times New Roman" panose="02020603050405020304" pitchFamily="18" charset="0"/>
                <a:cs typeface="Times New Roman" panose="02020603050405020304" pitchFamily="18" charset="0"/>
              </a:rPr>
              <a:t>росписи хохломской посуды нет жанровых сцен. Художники рисуют растительные орнаменты: листики, изогнутые веточки, землянички, малинки, рябинки, сердечки цветов. Узоры то тянутся вверх, то бегут по кругу, то извиваются. В этом разнообразии орнаментов проявляется фантазия художников. Но самым любимым мотивом остается орнамент «травка», изогнутая, кустиком или одной былинкой. «Травку» обычно пишут красным или чёрным цветом, она обязательный элемент хохломской росписи. Самые замысловатые узоры называются «</a:t>
            </a:r>
            <a:r>
              <a:rPr lang="ru-RU" b="1" i="1" dirty="0" err="1">
                <a:latin typeface="Times New Roman" panose="02020603050405020304" pitchFamily="18" charset="0"/>
                <a:cs typeface="Times New Roman" panose="02020603050405020304" pitchFamily="18" charset="0"/>
              </a:rPr>
              <a:t>кудрины</a:t>
            </a:r>
            <a:r>
              <a:rPr lang="ru-RU" b="1" i="1" dirty="0">
                <a:latin typeface="Times New Roman" panose="02020603050405020304" pitchFamily="18" charset="0"/>
                <a:cs typeface="Times New Roman" panose="02020603050405020304" pitchFamily="18" charset="0"/>
              </a:rPr>
              <a:t>». Травка превращается здесь в кудри-завитки, похожие на перья жар-птицы. «Кудрины» всегда пишутся золотом.</a:t>
            </a:r>
          </a:p>
          <a:p>
            <a:pPr marL="0" indent="0">
              <a:lnSpc>
                <a:spcPct val="80000"/>
              </a:lnSpc>
              <a:buNone/>
              <a:defRPr/>
            </a:pPr>
            <a:r>
              <a:rPr lang="ru-RU" b="1" i="1" dirty="0" smtClean="0">
                <a:latin typeface="Times New Roman" panose="02020603050405020304" pitchFamily="18" charset="0"/>
                <a:cs typeface="Times New Roman" panose="02020603050405020304" pitchFamily="18" charset="0"/>
              </a:rPr>
              <a:t>	Цветущие </a:t>
            </a:r>
            <a:r>
              <a:rPr lang="ru-RU" b="1" i="1" dirty="0">
                <a:latin typeface="Times New Roman" panose="02020603050405020304" pitchFamily="18" charset="0"/>
                <a:cs typeface="Times New Roman" panose="02020603050405020304" pitchFamily="18" charset="0"/>
              </a:rPr>
              <a:t>кусты и плоды на Руси считались пожеланием добра и благополучия, поэтому-то их так много в хохломской росписи. Художники не вычерчивают заранее чётких контуров в узорах, а для этого необходимо большое мастерство, точность руки и глаза.</a:t>
            </a:r>
          </a:p>
        </p:txBody>
      </p:sp>
    </p:spTree>
    <p:extLst>
      <p:ext uri="{BB962C8B-B14F-4D97-AF65-F5344CB8AC3E}">
        <p14:creationId xmlns:p14="http://schemas.microsoft.com/office/powerpoint/2010/main" val="335761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01675"/>
          </a:xfrm>
        </p:spPr>
        <p:txBody>
          <a:bodyPr/>
          <a:lstStyle/>
          <a:p>
            <a:pPr algn="ctr"/>
            <a:r>
              <a:rPr lang="ru-RU" b="1" i="1" dirty="0" smtClean="0">
                <a:solidFill>
                  <a:srgbClr val="FF0000"/>
                </a:solidFill>
                <a:latin typeface="Times New Roman" panose="02020603050405020304" pitchFamily="18" charset="0"/>
                <a:cs typeface="Times New Roman" panose="02020603050405020304" pitchFamily="18" charset="0"/>
              </a:rPr>
              <a:t>Хохломской орнамент</a:t>
            </a:r>
            <a:endParaRPr lang="ru-RU" b="1"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66800"/>
            <a:ext cx="10515600" cy="5532120"/>
          </a:xfrm>
        </p:spPr>
        <p:txBody>
          <a:bodyPr>
            <a:noAutofit/>
          </a:bodyPr>
          <a:lstStyle/>
          <a:p>
            <a:pPr marL="0" indent="0">
              <a:lnSpc>
                <a:spcPct val="80000"/>
              </a:lnSpc>
              <a:buNone/>
              <a:defRPr/>
            </a:pPr>
            <a:r>
              <a:rPr lang="ru-RU" sz="1800" b="1" i="1" dirty="0" smtClean="0">
                <a:latin typeface="Times New Roman" panose="02020603050405020304" pitchFamily="18" charset="0"/>
                <a:cs typeface="Times New Roman" panose="02020603050405020304" pitchFamily="18" charset="0"/>
              </a:rPr>
              <a:t>	</a:t>
            </a:r>
            <a:r>
              <a:rPr lang="ru-RU" sz="2400" b="1" i="1" dirty="0" smtClean="0">
                <a:latin typeface="Times New Roman" panose="02020603050405020304" pitchFamily="18" charset="0"/>
                <a:cs typeface="Times New Roman" panose="02020603050405020304" pitchFamily="18" charset="0"/>
              </a:rPr>
              <a:t>Хохломской </a:t>
            </a:r>
            <a:r>
              <a:rPr lang="ru-RU" sz="2400" b="1" i="1" dirty="0">
                <a:latin typeface="Times New Roman" panose="02020603050405020304" pitchFamily="18" charset="0"/>
                <a:cs typeface="Times New Roman" panose="02020603050405020304" pitchFamily="18" charset="0"/>
              </a:rPr>
              <a:t>орнамент удивителен. Его отличает богатство красок медово-золотого цвета. Орнамент хохломской росписи очень разнообразен и декоративен. Художники передают красоту нашей жизни, которую мы, обычные люди, порой и не замечаем. Яркую осень с ее яркой листвой, красочные цветы, многочисленные разноцветные ягоды. </a:t>
            </a:r>
          </a:p>
          <a:p>
            <a:pPr marL="0" indent="0">
              <a:lnSpc>
                <a:spcPct val="80000"/>
              </a:lnSpc>
              <a:buNone/>
              <a:defRPr/>
            </a:pPr>
            <a:r>
              <a:rPr lang="ru-RU" sz="2400" b="1" i="1" dirty="0" smtClean="0">
                <a:latin typeface="Times New Roman" panose="02020603050405020304" pitchFamily="18" charset="0"/>
                <a:cs typeface="Times New Roman" panose="02020603050405020304" pitchFamily="18" charset="0"/>
              </a:rPr>
              <a:t>	Орнаменты </a:t>
            </a:r>
            <a:r>
              <a:rPr lang="ru-RU" sz="2400" b="1" i="1" dirty="0">
                <a:latin typeface="Times New Roman" panose="02020603050405020304" pitchFamily="18" charset="0"/>
                <a:cs typeface="Times New Roman" panose="02020603050405020304" pitchFamily="18" charset="0"/>
              </a:rPr>
              <a:t>наносятся красными и черными цветами. Листья получаются сочными, кончики листьев тонкими, ягодки на стеблях – спелыми и сладкими, в связи с чем, рисунки получаются легкими, изящными и живыми. Бывает, что мастера по росписи под хохлому, рисуют между травой цветы, птиц и рыбок. </a:t>
            </a:r>
          </a:p>
          <a:p>
            <a:pPr marL="0" indent="0">
              <a:lnSpc>
                <a:spcPct val="80000"/>
              </a:lnSpc>
              <a:buNone/>
              <a:defRPr/>
            </a:pPr>
            <a:r>
              <a:rPr lang="ru-RU" sz="2400" b="1" i="1" dirty="0" smtClean="0">
                <a:latin typeface="Times New Roman" panose="02020603050405020304" pitchFamily="18" charset="0"/>
                <a:cs typeface="Times New Roman" panose="02020603050405020304" pitchFamily="18" charset="0"/>
              </a:rPr>
              <a:t>	Хохломские </a:t>
            </a:r>
            <a:r>
              <a:rPr lang="ru-RU" sz="2400" b="1" i="1" dirty="0">
                <a:latin typeface="Times New Roman" panose="02020603050405020304" pitchFamily="18" charset="0"/>
                <a:cs typeface="Times New Roman" panose="02020603050405020304" pitchFamily="18" charset="0"/>
              </a:rPr>
              <a:t>мастера роспись подчиняют форме предмета (чаше, ковшу, вазе, шкатулке, ложке). Они украшают изделия нарядной росписью, и от этой красоты в наш дом приходит радость, счастье увиденного и умиротворенность. </a:t>
            </a:r>
          </a:p>
          <a:p>
            <a:pPr marL="0" indent="0">
              <a:lnSpc>
                <a:spcPct val="80000"/>
              </a:lnSpc>
              <a:buNone/>
              <a:defRPr/>
            </a:pPr>
            <a:r>
              <a:rPr lang="ru-RU" sz="2400" b="1" i="1" dirty="0" smtClean="0">
                <a:latin typeface="Times New Roman" panose="02020603050405020304" pitchFamily="18" charset="0"/>
                <a:cs typeface="Times New Roman" panose="02020603050405020304" pitchFamily="18" charset="0"/>
              </a:rPr>
              <a:t>	Хохломские </a:t>
            </a:r>
            <a:r>
              <a:rPr lang="ru-RU" sz="2400" b="1" i="1" dirty="0">
                <a:latin typeface="Times New Roman" panose="02020603050405020304" pitchFamily="18" charset="0"/>
                <a:cs typeface="Times New Roman" panose="02020603050405020304" pitchFamily="18" charset="0"/>
              </a:rPr>
              <a:t>мастера делают не только отдельные </a:t>
            </a:r>
            <a:r>
              <a:rPr lang="ru-RU" sz="2400" b="1" i="1" dirty="0" smtClean="0">
                <a:latin typeface="Times New Roman" panose="02020603050405020304" pitchFamily="18" charset="0"/>
                <a:cs typeface="Times New Roman" panose="02020603050405020304" pitchFamily="18" charset="0"/>
              </a:rPr>
              <a:t>предметы </a:t>
            </a:r>
            <a:r>
              <a:rPr lang="ru-RU" sz="2400" b="1" i="1" dirty="0">
                <a:latin typeface="Times New Roman" panose="02020603050405020304" pitchFamily="18" charset="0"/>
                <a:cs typeface="Times New Roman" panose="02020603050405020304" pitchFamily="18" charset="0"/>
              </a:rPr>
              <a:t>посуды, но и расписывают мебель для </a:t>
            </a:r>
            <a:r>
              <a:rPr lang="ru-RU" sz="2400" b="1" i="1" dirty="0" smtClean="0">
                <a:latin typeface="Times New Roman" panose="02020603050405020304" pitchFamily="18" charset="0"/>
                <a:cs typeface="Times New Roman" panose="02020603050405020304" pitchFamily="18" charset="0"/>
              </a:rPr>
              <a:t>детей, которой любуются </a:t>
            </a:r>
            <a:r>
              <a:rPr lang="ru-RU" sz="2400" b="1" i="1" dirty="0">
                <a:latin typeface="Times New Roman" panose="02020603050405020304" pitchFamily="18" charset="0"/>
                <a:cs typeface="Times New Roman" panose="02020603050405020304" pitchFamily="18" charset="0"/>
              </a:rPr>
              <a:t>не только дети в своих спальнях и детских </a:t>
            </a:r>
            <a:r>
              <a:rPr lang="ru-RU" sz="2400" b="1" i="1" dirty="0" smtClean="0">
                <a:latin typeface="Times New Roman" panose="02020603050405020304" pitchFamily="18" charset="0"/>
                <a:cs typeface="Times New Roman" panose="02020603050405020304" pitchFamily="18" charset="0"/>
              </a:rPr>
              <a:t>садах</a:t>
            </a:r>
            <a:r>
              <a:rPr lang="ru-RU" sz="2400" b="1" i="1" dirty="0">
                <a:latin typeface="Times New Roman" panose="02020603050405020304" pitchFamily="18" charset="0"/>
                <a:cs typeface="Times New Roman" panose="02020603050405020304" pitchFamily="18" charset="0"/>
              </a:rPr>
              <a:t>, но </a:t>
            </a:r>
            <a:r>
              <a:rPr lang="ru-RU" sz="2400" b="1" i="1" dirty="0" smtClean="0">
                <a:latin typeface="Times New Roman" panose="02020603050405020304" pitchFamily="18" charset="0"/>
                <a:cs typeface="Times New Roman" panose="02020603050405020304" pitchFamily="18" charset="0"/>
              </a:rPr>
              <a:t>и взрослые </a:t>
            </a:r>
            <a:r>
              <a:rPr lang="ru-RU" sz="2400" b="1" i="1" dirty="0">
                <a:latin typeface="Times New Roman" panose="02020603050405020304" pitchFamily="18" charset="0"/>
                <a:cs typeface="Times New Roman" panose="02020603050405020304" pitchFamily="18" charset="0"/>
              </a:rPr>
              <a:t>люди поражаются умельцам </a:t>
            </a:r>
            <a:r>
              <a:rPr lang="ru-RU" sz="2400" b="1" i="1" dirty="0" smtClean="0">
                <a:latin typeface="Times New Roman" panose="02020603050405020304" pitchFamily="18" charset="0"/>
                <a:cs typeface="Times New Roman" panose="02020603050405020304" pitchFamily="18" charset="0"/>
              </a:rPr>
              <a:t>хохломской </a:t>
            </a:r>
            <a:r>
              <a:rPr lang="ru-RU" sz="2400" b="1" i="1" dirty="0">
                <a:latin typeface="Times New Roman" panose="02020603050405020304" pitchFamily="18" charset="0"/>
                <a:cs typeface="Times New Roman" panose="02020603050405020304" pitchFamily="18" charset="0"/>
              </a:rPr>
              <a:t>росписи. </a:t>
            </a:r>
          </a:p>
          <a:p>
            <a:endParaRPr lang="ru-RU" sz="1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45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91235"/>
          </a:xfrm>
        </p:spPr>
        <p:txBody>
          <a:bodyPr/>
          <a:lstStyle/>
          <a:p>
            <a:pPr algn="ctr"/>
            <a:r>
              <a:rPr lang="ru-RU" b="1" i="1" dirty="0">
                <a:solidFill>
                  <a:srgbClr val="FF0000"/>
                </a:solidFill>
                <a:latin typeface="Times New Roman" panose="02020603050405020304" pitchFamily="18" charset="0"/>
                <a:cs typeface="Times New Roman" panose="02020603050405020304" pitchFamily="18" charset="0"/>
              </a:rPr>
              <a:t>О</a:t>
            </a:r>
            <a:r>
              <a:rPr lang="ru-RU" b="1" i="1" dirty="0" smtClean="0">
                <a:solidFill>
                  <a:srgbClr val="FF0000"/>
                </a:solidFill>
                <a:latin typeface="Times New Roman" panose="02020603050405020304" pitchFamily="18" charset="0"/>
                <a:cs typeface="Times New Roman" panose="02020603050405020304" pitchFamily="18" charset="0"/>
              </a:rPr>
              <a:t>рнамент</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4" name="Picture 8" descr="005_thum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462" y="792480"/>
            <a:ext cx="2369661" cy="21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004_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123" y="2466340"/>
            <a:ext cx="2159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011_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2339499"/>
            <a:ext cx="251841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009_thum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5226" y="2339499"/>
            <a:ext cx="2306161"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013_thu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2963" y="4511358"/>
            <a:ext cx="236251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014_thum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388" y="4500087"/>
            <a:ext cx="233013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11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337935" y="713422"/>
            <a:ext cx="4025265" cy="5429250"/>
          </a:xfrm>
          <a:prstGeom prst="rect">
            <a:avLst/>
          </a:prstGeom>
          <a:noFill/>
        </p:spPr>
      </p:pic>
      <p:pic>
        <p:nvPicPr>
          <p:cNvPr id="5" name="Picture 2" descr="C:\Documents and Settings\Over's\Рабочий стол\Новая папка\3952989_d60df3b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67778" y="713422"/>
            <a:ext cx="3868102" cy="5429250"/>
          </a:xfrm>
          <a:prstGeom prst="rect">
            <a:avLst/>
          </a:prstGeom>
          <a:noFill/>
        </p:spPr>
      </p:pic>
    </p:spTree>
    <p:extLst>
      <p:ext uri="{BB962C8B-B14F-4D97-AF65-F5344CB8AC3E}">
        <p14:creationId xmlns:p14="http://schemas.microsoft.com/office/powerpoint/2010/main" val="3462277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1119188"/>
          </a:xfrm>
        </p:spPr>
        <p:txBody>
          <a:bodyPr/>
          <a:lstStyle/>
          <a:p>
            <a:pPr algn="ctr"/>
            <a:r>
              <a:rPr lang="ru-RU" b="1" i="1" dirty="0" smtClean="0">
                <a:solidFill>
                  <a:srgbClr val="FF0000"/>
                </a:solidFill>
                <a:latin typeface="Times New Roman" panose="02020603050405020304" pitchFamily="18" charset="0"/>
                <a:cs typeface="Times New Roman" panose="02020603050405020304" pitchFamily="18" charset="0"/>
              </a:rPr>
              <a:t>Посуда</a:t>
            </a:r>
            <a:endParaRPr lang="ru-RU" b="1" i="1" dirty="0">
              <a:solidFill>
                <a:srgbClr val="FF0000"/>
              </a:solidFill>
              <a:latin typeface="Times New Roman" panose="02020603050405020304" pitchFamily="18" charset="0"/>
              <a:cs typeface="Times New Roman" panose="02020603050405020304" pitchFamily="18" charset="0"/>
            </a:endParaRPr>
          </a:p>
        </p:txBody>
      </p:sp>
      <p:pic>
        <p:nvPicPr>
          <p:cNvPr id="4" name="Picture 8" descr="4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27906"/>
            <a:ext cx="3222307" cy="467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Плошка"/>
          <p:cNvPicPr>
            <a:picLocks noChangeAspect="1" noChangeArrowheads="1"/>
          </p:cNvPicPr>
          <p:nvPr/>
        </p:nvPicPr>
        <p:blipFill>
          <a:blip r:embed="rId3">
            <a:extLst>
              <a:ext uri="{28A0092B-C50C-407E-A947-70E740481C1C}">
                <a14:useLocalDpi xmlns:a14="http://schemas.microsoft.com/office/drawing/2010/main" val="0"/>
              </a:ext>
            </a:extLst>
          </a:blip>
          <a:srcRect l="18939" t="24146" r="13521" b="14615"/>
          <a:stretch>
            <a:fillRect/>
          </a:stretch>
        </p:blipFill>
        <p:spPr>
          <a:xfrm>
            <a:off x="4191000" y="1484313"/>
            <a:ext cx="344424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828" y="3848894"/>
            <a:ext cx="3193732"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Солоночка"/>
          <p:cNvPicPr>
            <a:picLocks noChangeAspect="1" noChangeArrowheads="1"/>
          </p:cNvPicPr>
          <p:nvPr/>
        </p:nvPicPr>
        <p:blipFill>
          <a:blip r:embed="rId5">
            <a:extLst>
              <a:ext uri="{28A0092B-C50C-407E-A947-70E740481C1C}">
                <a14:useLocalDpi xmlns:a14="http://schemas.microsoft.com/office/drawing/2010/main" val="0"/>
              </a:ext>
            </a:extLst>
          </a:blip>
          <a:srcRect l="24953" t="18477" r="29691" b="16730"/>
          <a:stretch>
            <a:fillRect/>
          </a:stretch>
        </p:blipFill>
        <p:spPr bwMode="auto">
          <a:xfrm>
            <a:off x="8671561" y="1484313"/>
            <a:ext cx="320071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93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Over's\Рабочий стол\хохлома\d6d501ccb5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2920" y="1097280"/>
            <a:ext cx="4815840" cy="5029199"/>
          </a:xfrm>
          <a:prstGeom prst="rect">
            <a:avLst/>
          </a:prstGeom>
          <a:noFill/>
          <a:ln>
            <a:headEnd/>
            <a:tailEnd/>
          </a:ln>
        </p:spPr>
      </p:pic>
      <p:pic>
        <p:nvPicPr>
          <p:cNvPr id="5" name="Picture 3" descr="C:\Documents and Settings\Over's\Рабочий стол\хохлома\z209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99555" y="1097280"/>
            <a:ext cx="4952365" cy="5029199"/>
          </a:xfrm>
          <a:prstGeom prst="rect">
            <a:avLst/>
          </a:prstGeom>
          <a:noFill/>
          <a:ln>
            <a:headEnd/>
            <a:tailEnd/>
          </a:ln>
        </p:spPr>
      </p:pic>
    </p:spTree>
    <p:extLst>
      <p:ext uri="{BB962C8B-B14F-4D97-AF65-F5344CB8AC3E}">
        <p14:creationId xmlns:p14="http://schemas.microsoft.com/office/powerpoint/2010/main" val="3195778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TotalTime>
  <Words>20</Words>
  <Application>Microsoft Office PowerPoint</Application>
  <PresentationFormat>Широкоэкранный</PresentationFormat>
  <Paragraphs>28</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Monotype Corsiva</vt:lpstr>
      <vt:lpstr>Times New Roman</vt:lpstr>
      <vt:lpstr>Тема Office</vt:lpstr>
      <vt:lpstr>Муниципальное бюджетное дошкольное образовательное учреждение «Детский сад общеразвивающего вида с приоритетным осуществлением деятельности по физическому развитию детей  №43 «Родничок» города Новочебоксарска Чувашской Республики</vt:lpstr>
      <vt:lpstr>Презентация PowerPoint</vt:lpstr>
      <vt:lpstr>Происхождение хохломской росписи</vt:lpstr>
      <vt:lpstr>Рисунок хохломы</vt:lpstr>
      <vt:lpstr>Хохломской орнамент</vt:lpstr>
      <vt:lpstr>Орнамент</vt:lpstr>
      <vt:lpstr>Презентация PowerPoint</vt:lpstr>
      <vt:lpstr>Посуда</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«Детский сад общеразвивающего вида с приоритетным осуществлением деятельности по физическому развитию детей  №43 «Родничок» города Новочебоксарска Чувашской Республики</dc:title>
  <dc:creator>Adminka</dc:creator>
  <cp:lastModifiedBy>Agnyi</cp:lastModifiedBy>
  <cp:revision>12</cp:revision>
  <dcterms:created xsi:type="dcterms:W3CDTF">2016-12-22T12:30:12Z</dcterms:created>
  <dcterms:modified xsi:type="dcterms:W3CDTF">2022-01-24T20:36:17Z</dcterms:modified>
</cp:coreProperties>
</file>