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3" r:id="rId2"/>
    <p:sldId id="256" r:id="rId3"/>
    <p:sldId id="277" r:id="rId4"/>
    <p:sldId id="274" r:id="rId5"/>
    <p:sldId id="275" r:id="rId6"/>
    <p:sldId id="289" r:id="rId7"/>
    <p:sldId id="290" r:id="rId8"/>
    <p:sldId id="291" r:id="rId9"/>
    <p:sldId id="293" r:id="rId10"/>
    <p:sldId id="292" r:id="rId11"/>
    <p:sldId id="27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9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2D68-0DC3-45F4-BB1C-B38F30E5677F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D35B-CAE9-470A-B7CB-B6AEE24C64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2026553"/>
      </p:ext>
    </p:extLst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2D68-0DC3-45F4-BB1C-B38F30E5677F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D35B-CAE9-470A-B7CB-B6AEE24C64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6090441"/>
      </p:ext>
    </p:extLst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2D68-0DC3-45F4-BB1C-B38F30E5677F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D35B-CAE9-470A-B7CB-B6AEE24C64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4765716"/>
      </p:ext>
    </p:extLst>
  </p:cSld>
  <p:clrMapOvr>
    <a:masterClrMapping/>
  </p:clrMapOvr>
  <p:transition spd="slow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2D68-0DC3-45F4-BB1C-B38F30E5677F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D35B-CAE9-470A-B7CB-B6AEE24C64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4161960"/>
      </p:ext>
    </p:extLst>
  </p:cSld>
  <p:clrMapOvr>
    <a:masterClrMapping/>
  </p:clrMapOvr>
  <p:transition spd="slow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2D68-0DC3-45F4-BB1C-B38F30E5677F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D35B-CAE9-470A-B7CB-B6AEE24C64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119668136"/>
      </p:ext>
    </p:extLst>
  </p:cSld>
  <p:clrMapOvr>
    <a:masterClrMapping/>
  </p:clrMapOvr>
  <p:transition spd="slow"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2D68-0DC3-45F4-BB1C-B38F30E5677F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D35B-CAE9-470A-B7CB-B6AEE24C64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3443267"/>
      </p:ext>
    </p:extLst>
  </p:cSld>
  <p:clrMapOvr>
    <a:masterClrMapping/>
  </p:clrMapOvr>
  <p:transition spd="slow"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2D68-0DC3-45F4-BB1C-B38F30E5677F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D35B-CAE9-470A-B7CB-B6AEE24C64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3150251"/>
      </p:ext>
    </p:extLst>
  </p:cSld>
  <p:clrMapOvr>
    <a:masterClrMapping/>
  </p:clrMapOvr>
  <p:transition spd="slow"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2D68-0DC3-45F4-BB1C-B38F30E5677F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D35B-CAE9-470A-B7CB-B6AEE24C64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5329134"/>
      </p:ext>
    </p:extLst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2D68-0DC3-45F4-BB1C-B38F30E5677F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D35B-CAE9-470A-B7CB-B6AEE24C64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1746229"/>
      </p:ext>
    </p:extLst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2D68-0DC3-45F4-BB1C-B38F30E5677F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D35B-CAE9-470A-B7CB-B6AEE24C64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9380444"/>
      </p:ext>
    </p:extLst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2D68-0DC3-45F4-BB1C-B38F30E5677F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D35B-CAE9-470A-B7CB-B6AEE24C64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5557112"/>
      </p:ext>
    </p:extLst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2D68-0DC3-45F4-BB1C-B38F30E5677F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D35B-CAE9-470A-B7CB-B6AEE24C64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2570352"/>
      </p:ext>
    </p:extLst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2D68-0DC3-45F4-BB1C-B38F30E5677F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D35B-CAE9-470A-B7CB-B6AEE24C64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0845930"/>
      </p:ext>
    </p:extLst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2D68-0DC3-45F4-BB1C-B38F30E5677F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D35B-CAE9-470A-B7CB-B6AEE24C64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555024"/>
      </p:ext>
    </p:extLst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2D68-0DC3-45F4-BB1C-B38F30E5677F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D35B-CAE9-470A-B7CB-B6AEE24C64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3268546"/>
      </p:ext>
    </p:extLst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2D68-0DC3-45F4-BB1C-B38F30E5677F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D35B-CAE9-470A-B7CB-B6AEE24C64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5924663"/>
      </p:ext>
    </p:extLst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92D68-0DC3-45F4-BB1C-B38F30E5677F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F5D35B-CAE9-470A-B7CB-B6AEE24C64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7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ransition spd="slow">
    <p:wheel spokes="8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wallperz.com-20170412113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5290" y="2193037"/>
            <a:ext cx="8708527" cy="2254272"/>
          </a:xfrm>
        </p:spPr>
        <p:txBody>
          <a:bodyPr>
            <a:noAutofit/>
          </a:bodyPr>
          <a:lstStyle/>
          <a:p>
            <a:pPr algn="ctr"/>
            <a:r>
              <a:rPr lang="ru-RU" altLang="ru-RU" sz="4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«Сенсорное развитие детей с использованием элементов педагогики Марии </a:t>
            </a:r>
            <a:r>
              <a:rPr lang="ru-RU" altLang="ru-RU" sz="4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</a:t>
            </a:r>
            <a:r>
              <a:rPr lang="ru-RU" altLang="ru-RU" sz="4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70267" y="380196"/>
            <a:ext cx="8596668" cy="708431"/>
          </a:xfrm>
        </p:spPr>
        <p:txBody>
          <a:bodyPr>
            <a:noAutofit/>
          </a:bodyPr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ru-RU" alt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МБДОО «Детский сад №7 «Солнечный город» г. Цивильск</a:t>
            </a:r>
            <a:endParaRPr lang="ru-RU" altLang="ru-RU" sz="1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38109" y="5184426"/>
            <a:ext cx="44473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1-ой категории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Яковлева Т.В.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89605" y="6203339"/>
            <a:ext cx="1309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</p:spTree>
    <p:extLst>
      <p:ext uri="{BB962C8B-B14F-4D97-AF65-F5344CB8AC3E}">
        <p14:creationId xmlns="" xmlns:p14="http://schemas.microsoft.com/office/powerpoint/2010/main" val="243516501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580821545_25-p-foni-so-svetlimi-gradientami-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8912" y="2937353"/>
            <a:ext cx="9795353" cy="3920647"/>
          </a:xfrm>
        </p:spPr>
        <p:txBody>
          <a:bodyPr>
            <a:noAutofit/>
          </a:bodyPr>
          <a:lstStyle/>
          <a:p>
            <a:pPr lvl="0" indent="442913" algn="just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своей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практике использую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элементы игр и занятий методики Марии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педагогики, позволяющей ребенку развиваться в собственном темпе, соответственно своим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способностям. Материал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это то, что можно потрогать, поэкспериментировать. Давно замечено, что детей больше интересуют не игрушки, а бытовые предметы: прищепки, тарелочки, баночки, крупы, которые мы и используем в своих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занятиях.</a:t>
            </a:r>
          </a:p>
          <a:p>
            <a:pPr lvl="0" indent="442913" algn="just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своей работе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использую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упражнения практической жизни, которые включают в себя переливание, пересыпание, сортировку материала — все, что развивает движение руки. </a:t>
            </a:r>
          </a:p>
          <a:p>
            <a:pPr algn="just"/>
            <a:endParaRPr lang="ru-RU" sz="2400" dirty="0"/>
          </a:p>
        </p:txBody>
      </p:sp>
      <p:pic>
        <p:nvPicPr>
          <p:cNvPr id="6" name="Рисунок 5" descr="x166072_3.jpg.pagespeed.ic.HrJvhynFy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9127" y="235528"/>
            <a:ext cx="4550199" cy="2618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40166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7528" y="207819"/>
            <a:ext cx="4655127" cy="2612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26072672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580821545_25-p-foni-so-svetlimi-gradientami-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217" y="1136073"/>
            <a:ext cx="6553201" cy="4045527"/>
          </a:xfrm>
        </p:spPr>
        <p:txBody>
          <a:bodyPr/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6600" b="1" dirty="0">
                <a:solidFill>
                  <a:srgbClr val="002060"/>
                </a:solidFill>
                <a:latin typeface="Monotype Corsiva" panose="03010101010201010101" pitchFamily="66" charset="0"/>
                <a:ea typeface="+mn-ea"/>
                <a:cs typeface="Times New Roman" pitchFamily="18" charset="0"/>
              </a:rPr>
              <a:t>СПАСИБО ЗА </a:t>
            </a:r>
            <a:r>
              <a:rPr lang="ru-RU" altLang="ru-RU" sz="6600" b="1" dirty="0" smtClean="0">
                <a:solidFill>
                  <a:srgbClr val="002060"/>
                </a:solidFill>
                <a:latin typeface="Monotype Corsiva" panose="03010101010201010101" pitchFamily="66" charset="0"/>
                <a:ea typeface="+mn-ea"/>
                <a:cs typeface="Times New Roman" pitchFamily="18" charset="0"/>
              </a:rPr>
              <a:t/>
            </a:r>
            <a:br>
              <a:rPr lang="ru-RU" altLang="ru-RU" sz="6600" b="1" dirty="0" smtClean="0">
                <a:solidFill>
                  <a:srgbClr val="002060"/>
                </a:solidFill>
                <a:latin typeface="Monotype Corsiva" panose="03010101010201010101" pitchFamily="66" charset="0"/>
                <a:ea typeface="+mn-ea"/>
                <a:cs typeface="Times New Roman" pitchFamily="18" charset="0"/>
              </a:rPr>
            </a:br>
            <a:r>
              <a:rPr lang="ru-RU" altLang="ru-RU" sz="6600" b="1" dirty="0" smtClean="0">
                <a:solidFill>
                  <a:srgbClr val="002060"/>
                </a:solidFill>
                <a:latin typeface="Monotype Corsiva" panose="03010101010201010101" pitchFamily="66" charset="0"/>
                <a:ea typeface="+mn-ea"/>
                <a:cs typeface="Times New Roman" pitchFamily="18" charset="0"/>
              </a:rPr>
              <a:t>ВНИМАНИЕ</a:t>
            </a:r>
            <a:r>
              <a:rPr lang="ru-RU" altLang="ru-RU" sz="6600" b="1" dirty="0">
                <a:solidFill>
                  <a:srgbClr val="002060"/>
                </a:solidFill>
                <a:latin typeface="Monotype Corsiva" panose="03010101010201010101" pitchFamily="66" charset="0"/>
                <a:ea typeface="+mn-ea"/>
                <a:cs typeface="Times New Roman" pitchFamily="18" charset="0"/>
              </a:rPr>
              <a:t>!</a:t>
            </a:r>
            <a:r>
              <a:rPr lang="ru-RU" altLang="ru-RU" sz="6600" b="1" dirty="0">
                <a:solidFill>
                  <a:prstClr val="black"/>
                </a:solidFill>
                <a:latin typeface="Monotype Corsiva" panose="03010101010201010101" pitchFamily="66" charset="0"/>
                <a:ea typeface="+mn-ea"/>
                <a:cs typeface="Times New Roman" pitchFamily="18" charset="0"/>
              </a:rPr>
              <a:t/>
            </a:r>
            <a:br>
              <a:rPr lang="ru-RU" altLang="ru-RU" sz="6600" b="1" dirty="0">
                <a:solidFill>
                  <a:prstClr val="black"/>
                </a:solidFill>
                <a:latin typeface="Monotype Corsiva" panose="03010101010201010101" pitchFamily="66" charset="0"/>
                <a:ea typeface="+mn-ea"/>
                <a:cs typeface="Times New Roman" pitchFamily="18" charset="0"/>
              </a:rPr>
            </a:br>
            <a:endParaRPr lang="ru-RU" sz="6600" dirty="0"/>
          </a:p>
        </p:txBody>
      </p:sp>
      <p:pic>
        <p:nvPicPr>
          <p:cNvPr id="5" name="Рисунок 4" descr="W9rVYDWk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958" y="457200"/>
            <a:ext cx="4234298" cy="5645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228932794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580821545_25-p-foni-so-svetlimi-gradientami-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75642" y="415637"/>
            <a:ext cx="6349558" cy="5694218"/>
          </a:xfrm>
        </p:spPr>
        <p:txBody>
          <a:bodyPr/>
          <a:lstStyle/>
          <a:p>
            <a:pPr lvl="0" algn="just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Сенсорное развитие - это развитие у ребенка процессов восприятия и представлений о предметах и явлениях окружающего мира. Успешность сенсорного воспитания в значительной степени зависит от уровня сенсорного развития детей, т.е. насколько совершенно ребенок слышит, видит, осязает окружающее. </a:t>
            </a: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" name="Рисунок 6" descr="WdSEPUzp3W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781" y="180107"/>
            <a:ext cx="3823857" cy="3186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osnovnye-napravleniya-raboty-po-razvitiyu-melkoj-motoriki-ruki-u-detej-s-on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187" y="3491345"/>
            <a:ext cx="3916015" cy="3034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3677661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580821545_25-p-foni-so-svetlimi-gradientami-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27585" y="346785"/>
            <a:ext cx="466936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«Расскажи – и я забуду,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покажи –и я запомню,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 попробовать – и я пойму»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07067" y="2452255"/>
            <a:ext cx="7766936" cy="3740727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методике Марии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выделяют три составные части: ребенок, окружающая среда, «педагог».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центре всей системы стоит ребенок, а вокруг него – специальная среда, в которой он живет и учится самостоятельности . Педагог наблюдает за ребенком и помогает ему, когда это требуется.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Основа педагогики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ее девиз – «Помоги мне это сделать самому»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501626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580821545_25-p-foni-so-svetlimi-gradientami-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3013" y="3807336"/>
            <a:ext cx="10665532" cy="2524192"/>
          </a:xfrm>
        </p:spPr>
        <p:txBody>
          <a:bodyPr>
            <a:noAutofit/>
          </a:bodyPr>
          <a:lstStyle/>
          <a:p>
            <a:pPr indent="442913" algn="l">
              <a:tabLst>
                <a:tab pos="8616950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Работая с детьми, Мария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постепенно пришла к выводу, </a:t>
            </a: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ребенок САМ является творцом своей личности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 нем изначально заложено стремление и энергия к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САМОразвитию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42913" algn="l">
              <a:tabLst>
                <a:tab pos="8616950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взрослого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только помочь ребенку действовать самостоятельно. Для этого необходима специальная среда </a:t>
            </a: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педагог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уважающий личность ребенка.</a:t>
            </a:r>
          </a:p>
          <a:p>
            <a:pPr algn="l"/>
            <a:endParaRPr lang="ru-RU" sz="2400" dirty="0"/>
          </a:p>
        </p:txBody>
      </p:sp>
      <p:pic>
        <p:nvPicPr>
          <p:cNvPr id="8" name="Рисунок 7" descr="gxQ1bakaXC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8635" y="27710"/>
            <a:ext cx="3533021" cy="3699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8jctNnaIcR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7531" y="0"/>
            <a:ext cx="2833924" cy="3780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6H5xfWumvhs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93058" y="0"/>
            <a:ext cx="2750797" cy="3669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6466982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580821545_25-p-foni-so-svetlimi-gradientami-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45382" y="623456"/>
            <a:ext cx="4572000" cy="586844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Мария </a:t>
            </a:r>
            <a:r>
              <a:rPr lang="ru-RU" sz="3200" b="1" dirty="0" err="1" smtClean="0">
                <a:solidFill>
                  <a:srgbClr val="002060"/>
                </a:solidFill>
              </a:rPr>
              <a:t>Монтессори</a:t>
            </a:r>
            <a:r>
              <a:rPr lang="ru-RU" sz="3200" b="1" dirty="0" smtClean="0">
                <a:solidFill>
                  <a:srgbClr val="002060"/>
                </a:solidFill>
              </a:rPr>
              <a:t> сумела доказать </a:t>
            </a:r>
            <a:r>
              <a:rPr lang="ru-RU" sz="3200" dirty="0" smtClean="0">
                <a:solidFill>
                  <a:srgbClr val="002060"/>
                </a:solidFill>
              </a:rPr>
              <a:t>: дети учатся с увлечением, только в условиях свободы выбора и внимательного отношения к их возрастным и индивидуальным способностям.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c2U4f1M7bs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5013" y="762000"/>
            <a:ext cx="3984914" cy="5313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7840314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580821545_25-p-foni-so-svetlimi-gradientami-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0079" y="0"/>
            <a:ext cx="8855901" cy="2861439"/>
          </a:xfrm>
        </p:spPr>
        <p:txBody>
          <a:bodyPr/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Принципы системы </a:t>
            </a:r>
            <a:r>
              <a:rPr lang="ru-RU" sz="2400" b="1" u="sng" dirty="0" err="1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Монтессори</a:t>
            </a: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Ребенок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который принимает решения без помощи взрослых.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Развивающая среда, предоставляющая ребенку возможность развиваться.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Воспитатель, который может вмешаться в процесс развития ребенка, только по его просьбе о помощи.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4669" y="3309909"/>
            <a:ext cx="9958191" cy="2702964"/>
          </a:xfrm>
        </p:spPr>
        <p:txBody>
          <a:bodyPr>
            <a:normAutofit/>
          </a:bodyPr>
          <a:lstStyle/>
          <a:p>
            <a:pPr lvl="0" indent="442913" algn="l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среда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главный элемент, без которого педагогика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функционировать не будет.</a:t>
            </a:r>
          </a:p>
          <a:p>
            <a:pPr lvl="0" indent="442913" algn="just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 мы располагаем на уровне глаз малыша, для того,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он 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имел возможность пользоваться ими без помощи взрослого. </a:t>
            </a:r>
          </a:p>
          <a:p>
            <a:pPr lvl="0" indent="442913" algn="just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Сенсорное 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взаимосвязано со всеми направлениями по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0485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80821545_25-p-foni-so-svetlimi-gradientami-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учебные разделы в системе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М.Монтессори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00050" indent="-40005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Упражнения по овладению навыками практической повседневной деятельности.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Общие подготовительные упражнения для развития контроля и координации движения.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Упражнения по уходу за собой.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Упражнения по уходу за предметами окружающей среды.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Основы культуры поведения в обществе.</a:t>
            </a:r>
          </a:p>
          <a:p>
            <a:pPr marL="400050" indent="-40005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Сенсорное воспитание: упражнения для развития зрения, осязания, слуха, чувства тяжести, чувства тепла, обоняния, вкуса.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80821545_25-p-foni-so-svetlimi-gradientami-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1407" y="318655"/>
            <a:ext cx="8596668" cy="132080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класс включает в себя множество зон: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88183" y="1620982"/>
            <a:ext cx="5347854" cy="495992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Зона реальной жизни : ребенок учится самостоятельно одеваться, мыть, чистить, перемешивать, вырезать, рисовать. Здесь дети учатся концентрировать внимание и развивают крупную и мелкую моторику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MwbGRSlW2-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9934" y="1579417"/>
            <a:ext cx="3969996" cy="4866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0821545_25-p-foni-so-svetlimi-gradientami-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класс включает в себя множество зон: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2160589"/>
            <a:ext cx="7081211" cy="426791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Зона сенсорного развития: изучение окружающего мира (различать высоту, длину, вес, форму , цвет и др. свойства предметов).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Зоны языковая, географическая, математическая: умственное развитие ребенка.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Двигательные упражнения – в основном на линии ( физические упражнения на развитие равновесия, координации движений, а также внимания).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n8KII_dsNH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9494" y="1620982"/>
            <a:ext cx="3427583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173</TotalTime>
  <Words>555</Words>
  <Application>Microsoft Office PowerPoint</Application>
  <PresentationFormat>Произвольный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Грань</vt:lpstr>
      <vt:lpstr>«Сенсорное развитие детей с использованием элементов педагогики Марии Монтессори».</vt:lpstr>
      <vt:lpstr>Сенсорное развитие - это развитие у ребенка процессов восприятия и представлений о предметах и явлениях окружающего мира. Успешность сенсорного воспитания в значительной степени зависит от уровня сенсорного развития детей, т.е. насколько совершенно ребенок слышит, видит, осязает окружающее.  </vt:lpstr>
      <vt:lpstr>Слайд 3</vt:lpstr>
      <vt:lpstr>Слайд 4</vt:lpstr>
      <vt:lpstr>Слайд 5</vt:lpstr>
      <vt:lpstr>Принципы системы Монтессори Ребенок, который принимает решения без помощи взрослых. Развивающая среда, предоставляющая ребенку возможность развиваться. Воспитатель, который может вмешаться в процесс развития ребенка, только по его просьбе о помощи.</vt:lpstr>
      <vt:lpstr>Основные учебные разделы в системе М.Монтессори.</vt:lpstr>
      <vt:lpstr>Монтессори класс включает в себя множество зон:</vt:lpstr>
      <vt:lpstr>Монтессори класс включает в себя множество зон:</vt:lpstr>
      <vt:lpstr>Слайд 10</vt:lpstr>
      <vt:lpstr>СПАСИБО ЗА  ВНИМАНИЕ!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«Сенсорное развитие детей с использованием элементов педагогики Марии Монтессори».</dc:title>
  <dc:creator>Пользователь Windows</dc:creator>
  <cp:lastModifiedBy>Пользователь</cp:lastModifiedBy>
  <cp:revision>10</cp:revision>
  <dcterms:created xsi:type="dcterms:W3CDTF">2019-01-18T19:24:54Z</dcterms:created>
  <dcterms:modified xsi:type="dcterms:W3CDTF">2020-09-22T19:56:20Z</dcterms:modified>
</cp:coreProperties>
</file>