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1" r:id="rId2"/>
    <p:sldId id="310" r:id="rId3"/>
    <p:sldId id="309" r:id="rId4"/>
    <p:sldId id="308" r:id="rId5"/>
    <p:sldId id="306" r:id="rId6"/>
    <p:sldId id="313" r:id="rId7"/>
    <p:sldId id="312" r:id="rId8"/>
    <p:sldId id="311" r:id="rId9"/>
    <p:sldId id="314" r:id="rId10"/>
    <p:sldId id="305" r:id="rId11"/>
    <p:sldId id="317" r:id="rId12"/>
    <p:sldId id="293" r:id="rId13"/>
    <p:sldId id="291" r:id="rId14"/>
    <p:sldId id="292" r:id="rId15"/>
    <p:sldId id="315" r:id="rId16"/>
    <p:sldId id="316" r:id="rId17"/>
    <p:sldId id="303" r:id="rId18"/>
    <p:sldId id="304" r:id="rId19"/>
    <p:sldId id="29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8151" autoAdjust="0"/>
  </p:normalViewPr>
  <p:slideViewPr>
    <p:cSldViewPr>
      <p:cViewPr>
        <p:scale>
          <a:sx n="122" d="100"/>
          <a:sy n="122" d="100"/>
        </p:scale>
        <p:origin x="-131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798" y="-60920"/>
            <a:ext cx="92156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448272" y="3624672"/>
            <a:ext cx="6156176" cy="1800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8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Творческий коллектив проекта:</a:t>
            </a:r>
          </a:p>
          <a:p>
            <a:pPr>
              <a:lnSpc>
                <a:spcPct val="150000"/>
              </a:lnSpc>
            </a:pPr>
            <a:r>
              <a:rPr lang="ru-RU" sz="1800" dirty="0" err="1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Визгина</a:t>
            </a:r>
            <a:r>
              <a:rPr lang="ru-RU" sz="18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Елена Николаевна,</a:t>
            </a:r>
          </a:p>
          <a:p>
            <a:pPr>
              <a:lnSpc>
                <a:spcPct val="150000"/>
              </a:lnSpc>
            </a:pPr>
            <a:r>
              <a:rPr lang="ru-RU" sz="1800" dirty="0" err="1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Музурова</a:t>
            </a:r>
            <a:r>
              <a:rPr lang="ru-RU" sz="18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Анна Владимировна,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Павлова Наталия Валентиновна</a:t>
            </a:r>
          </a:p>
          <a:p>
            <a:pPr>
              <a:lnSpc>
                <a:spcPct val="150000"/>
              </a:lnSpc>
            </a:pPr>
            <a:endParaRPr lang="ru-RU" sz="18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18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Научный руководитель: Романова Людмила Сергеевна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55576" y="44624"/>
            <a:ext cx="7848872" cy="10081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8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  <a:cs typeface="AngsanaUPC" pitchFamily="18" charset="-34"/>
              </a:rPr>
              <a:t>МБДОУ «Детский сад №1 «Маленькая страна» </a:t>
            </a:r>
            <a:r>
              <a:rPr lang="ru-RU" sz="1800" dirty="0" err="1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  <a:cs typeface="AngsanaUPC" pitchFamily="18" charset="-34"/>
              </a:rPr>
              <a:t>г.Новочебоксарск</a:t>
            </a:r>
            <a:endParaRPr lang="ru-RU" sz="1800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+mn-lt"/>
              <a:cs typeface="AngsanaUPC" pitchFamily="18" charset="-34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1751" y="1628800"/>
            <a:ext cx="8856984" cy="1470025"/>
          </a:xfrm>
        </p:spPr>
        <p:txBody>
          <a:bodyPr>
            <a:noAutofit/>
          </a:bodyPr>
          <a:lstStyle/>
          <a:p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Библиотерапевтический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проект в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билингвальной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среде </a:t>
            </a:r>
            <a:b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«Подарите детям чтения доброго»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применением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мульт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-технологии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553846" y="5424872"/>
            <a:ext cx="4004320" cy="12325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8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город Новочебоксарск - 2018</a:t>
            </a:r>
          </a:p>
        </p:txBody>
      </p:sp>
    </p:spTree>
    <p:extLst>
      <p:ext uri="{BB962C8B-B14F-4D97-AF65-F5344CB8AC3E}">
        <p14:creationId xmlns:p14="http://schemas.microsoft.com/office/powerpoint/2010/main" val="251523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852"/>
            <a:ext cx="9215608" cy="687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49559" y="-100409"/>
            <a:ext cx="7704856" cy="30243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30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Технология создания мультфильма</a:t>
            </a:r>
            <a:br>
              <a:rPr lang="ru-RU" sz="30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0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 дошкольниками </a:t>
            </a:r>
          </a:p>
          <a:p>
            <a:pPr>
              <a:lnSpc>
                <a:spcPct val="150000"/>
              </a:lnSpc>
            </a:pPr>
            <a:r>
              <a:rPr lang="ru-RU" sz="30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как завершающий этап проекта </a:t>
            </a:r>
            <a:br>
              <a:rPr lang="ru-RU" sz="30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0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«</a:t>
            </a:r>
            <a:r>
              <a:rPr lang="en-US" sz="30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I’m so happy</a:t>
            </a:r>
            <a:r>
              <a:rPr lang="ru-RU" sz="30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»</a:t>
            </a:r>
            <a:endParaRPr lang="ru-RU" sz="30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89501" y="2111746"/>
            <a:ext cx="3532949" cy="547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5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980" y="1628800"/>
            <a:ext cx="2623020" cy="3501008"/>
          </a:xfrm>
          <a:prstGeom prst="rect">
            <a:avLst/>
          </a:prstGeom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2583" y="404664"/>
            <a:ext cx="6408712" cy="583264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процессе создания мультфильмов дети старшего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дошкольного возраста получают определенные знания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умения и навыки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Проявление эмоциональной отзывчивости, развитие мышления, воображения, умение выражать свои чувства средствами искусства.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личностных качеств: самостоятельности, инициативы, взаимовыручки, сопричастность общему делу, ответственность, уважение друг к другу, самооценка.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коммуникативных навыков, проявления творческой самостоятельности, активности в создании образа, развитие мелкой моторики рук, возможность проявить свои таланты.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Новый импульс к игровой деятельности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22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332656"/>
            <a:ext cx="82809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Задачи, которые решает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применение технологии «мультипликация»</a:t>
            </a:r>
            <a:r>
              <a:rPr lang="ru-RU" sz="2400" dirty="0" smtClean="0">
                <a:solidFill>
                  <a:srgbClr val="0070C0"/>
                </a:solidFill>
              </a:rPr>
              <a:t>: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dirty="0" smtClean="0"/>
              <a:t>– </a:t>
            </a:r>
            <a:r>
              <a:rPr lang="ru-RU" b="1" dirty="0" smtClean="0"/>
              <a:t>речевое развитие </a:t>
            </a:r>
            <a:r>
              <a:rPr lang="ru-RU" b="1" dirty="0"/>
              <a:t>детей</a:t>
            </a:r>
            <a:r>
              <a:rPr lang="ru-RU" dirty="0"/>
              <a:t> (знакомство с книжной культурой, обогащение словаря; развитие связной речи; развитие звуковой и интонационной культуры речи, фонематического слуха);</a:t>
            </a:r>
            <a:br>
              <a:rPr lang="ru-RU" dirty="0"/>
            </a:br>
            <a:r>
              <a:rPr lang="ru-RU" dirty="0"/>
              <a:t>– </a:t>
            </a:r>
            <a:r>
              <a:rPr lang="ru-RU" b="1" dirty="0" smtClean="0"/>
              <a:t>познавательное развитие</a:t>
            </a:r>
            <a:r>
              <a:rPr lang="ru-RU" dirty="0"/>
              <a:t> (устойчивый интерес и способствует поддержанию познавательной мотивации, обеспечивает решение дошкольниками проблемно-поисковых ситуаций, способствует формированию основных психических процессов);</a:t>
            </a:r>
            <a:br>
              <a:rPr lang="ru-RU" dirty="0"/>
            </a:br>
            <a:r>
              <a:rPr lang="ru-RU" dirty="0"/>
              <a:t>– </a:t>
            </a:r>
            <a:r>
              <a:rPr lang="ru-RU" b="1" dirty="0" smtClean="0"/>
              <a:t>художественно-эстетическое развитие</a:t>
            </a:r>
            <a:r>
              <a:rPr lang="ru-RU" dirty="0"/>
              <a:t> (восприятие художественных произведений, стимулирование сопереживания персонажам произведений, самостоятельная художественная и конструктивная деятельность детей в процессе изготовления персонажей и декораций мультфильма</a:t>
            </a:r>
            <a:r>
              <a:rPr lang="ru-RU" dirty="0" smtClean="0"/>
              <a:t>);</a:t>
            </a:r>
          </a:p>
          <a:p>
            <a:pPr algn="just"/>
            <a:r>
              <a:rPr lang="ru-RU" dirty="0" smtClean="0"/>
              <a:t>– </a:t>
            </a:r>
            <a:r>
              <a:rPr lang="ru-RU" b="1" dirty="0" smtClean="0"/>
              <a:t>социально-коммуникативное развитие</a:t>
            </a:r>
            <a:r>
              <a:rPr lang="ru-RU" dirty="0"/>
              <a:t> (развитие общения и взаимодействия дошкольника со взрослым и сверстниками, становление самостоятельности и </a:t>
            </a:r>
            <a:r>
              <a:rPr lang="ru-RU" dirty="0" err="1"/>
              <a:t>саморегуляции</a:t>
            </a:r>
            <a:r>
              <a:rPr lang="ru-RU" dirty="0"/>
              <a:t> формирование позитивных установок к труду и творчеству</a:t>
            </a:r>
            <a:r>
              <a:rPr lang="ru-RU" dirty="0" smtClean="0"/>
              <a:t>);</a:t>
            </a:r>
          </a:p>
          <a:p>
            <a:pPr algn="just"/>
            <a:r>
              <a:rPr lang="ru-RU" dirty="0" smtClean="0"/>
              <a:t>– </a:t>
            </a:r>
            <a:r>
              <a:rPr lang="ru-RU" b="1" dirty="0" smtClean="0"/>
              <a:t>физическое </a:t>
            </a:r>
            <a:r>
              <a:rPr lang="ru-RU" b="1" dirty="0"/>
              <a:t>развитие</a:t>
            </a:r>
            <a:r>
              <a:rPr lang="ru-RU" dirty="0"/>
              <a:t> (развитие мелкой моторики рук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741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Мультфильм Фото\Фото как создавался\IMG-c27084eb1bcd20f237dc06258d792afd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159" y="2357653"/>
            <a:ext cx="3983566" cy="299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7704" y="18864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Съемочный процесс </a:t>
            </a:r>
            <a:endParaRPr lang="ru-RU" sz="2400" dirty="0">
              <a:solidFill>
                <a:srgbClr val="0070C0"/>
              </a:solidFill>
            </a:endParaRP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съемка </a:t>
            </a:r>
            <a:r>
              <a:rPr lang="ru-RU" dirty="0"/>
              <a:t>мультфильма – в среднем 200-300 кадров </a:t>
            </a:r>
            <a:r>
              <a:rPr lang="ru-RU" i="1" dirty="0"/>
              <a:t>(фотографий)</a:t>
            </a:r>
            <a:r>
              <a:rPr lang="ru-RU" dirty="0"/>
              <a:t>;</a:t>
            </a:r>
          </a:p>
          <a:p>
            <a:pPr algn="ctr"/>
            <a:r>
              <a:rPr lang="ru-RU" dirty="0"/>
              <a:t>монтаж.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357653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1. Определяется </a:t>
            </a:r>
            <a:r>
              <a:rPr lang="ru-RU" dirty="0"/>
              <a:t>идея мультфильма, пишется его сценарий – 1 занятие.</a:t>
            </a:r>
            <a:br>
              <a:rPr lang="ru-RU" dirty="0"/>
            </a:br>
            <a:r>
              <a:rPr lang="ru-RU" dirty="0"/>
              <a:t>2. Изготавливаются герои и декорации – 3 занятия.</a:t>
            </a:r>
            <a:br>
              <a:rPr lang="ru-RU" dirty="0"/>
            </a:br>
            <a:r>
              <a:rPr lang="ru-RU" dirty="0"/>
              <a:t>3. Покадровая съёмка мультфильма – </a:t>
            </a:r>
            <a:endParaRPr lang="ru-RU" dirty="0" smtClean="0"/>
          </a:p>
          <a:p>
            <a:r>
              <a:rPr lang="ru-RU" dirty="0" smtClean="0"/>
              <a:t>7 </a:t>
            </a:r>
            <a:r>
              <a:rPr lang="ru-RU" dirty="0"/>
              <a:t>занятий.</a:t>
            </a:r>
            <a:br>
              <a:rPr lang="ru-RU" dirty="0"/>
            </a:br>
            <a:r>
              <a:rPr lang="ru-RU" dirty="0"/>
              <a:t>4. Соединение кадров педагогами в фильм при помощи компьютерной программы.</a:t>
            </a:r>
            <a:br>
              <a:rPr lang="ru-RU" dirty="0"/>
            </a:br>
            <a:r>
              <a:rPr lang="ru-RU" dirty="0"/>
              <a:t>5. Озвучивание фильма – 3 занятия.</a:t>
            </a:r>
            <a:br>
              <a:rPr lang="ru-RU" dirty="0"/>
            </a:br>
            <a:r>
              <a:rPr lang="ru-RU" dirty="0"/>
              <a:t>Итогом является совместный просмотр.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271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724993"/>
            <a:ext cx="2641645" cy="1983298"/>
          </a:xfrm>
        </p:spPr>
      </p:pic>
      <p:sp>
        <p:nvSpPr>
          <p:cNvPr id="6" name="Прямоугольник 5"/>
          <p:cNvSpPr/>
          <p:nvPr/>
        </p:nvSpPr>
        <p:spPr>
          <a:xfrm>
            <a:off x="107504" y="260646"/>
            <a:ext cx="604867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Техники мультфильма</a:t>
            </a:r>
          </a:p>
          <a:p>
            <a:endParaRPr lang="ru-RU" dirty="0" smtClean="0"/>
          </a:p>
          <a:p>
            <a:pPr algn="just"/>
            <a:r>
              <a:rPr lang="ru-RU" i="1" u="sng" dirty="0" smtClean="0"/>
              <a:t>перекладка</a:t>
            </a:r>
            <a:r>
              <a:rPr lang="ru-RU" dirty="0"/>
              <a:t> </a:t>
            </a:r>
            <a:r>
              <a:rPr lang="ru-RU" i="1" dirty="0"/>
              <a:t>(рисование персонажей на бумаге и вырезание, для каждого кадры вырезанные картинки двигаются)</a:t>
            </a:r>
            <a:r>
              <a:rPr lang="ru-RU" dirty="0"/>
              <a:t> – хорошо подходит для тех, кто любит рисовать</a:t>
            </a:r>
            <a:r>
              <a:rPr lang="ru-RU" dirty="0" smtClean="0"/>
              <a:t>;</a:t>
            </a:r>
          </a:p>
          <a:p>
            <a:pPr algn="just"/>
            <a:endParaRPr lang="ru-RU" dirty="0"/>
          </a:p>
          <a:p>
            <a:pPr algn="just"/>
            <a:r>
              <a:rPr lang="ru-RU" i="1" u="sng" dirty="0"/>
              <a:t>пластилиновая анимация</a:t>
            </a:r>
            <a:r>
              <a:rPr lang="ru-RU" dirty="0"/>
              <a:t> </a:t>
            </a:r>
            <a:r>
              <a:rPr lang="ru-RU" i="1" dirty="0"/>
              <a:t>(лепка из пластилина)</a:t>
            </a:r>
            <a:r>
              <a:rPr lang="ru-RU" dirty="0"/>
              <a:t> – хорошо подходит для тех, кто любит </a:t>
            </a:r>
            <a:r>
              <a:rPr lang="ru-RU" dirty="0" smtClean="0"/>
              <a:t>лепить; </a:t>
            </a:r>
          </a:p>
          <a:p>
            <a:pPr algn="just"/>
            <a:endParaRPr lang="ru-RU" dirty="0"/>
          </a:p>
          <a:p>
            <a:pPr algn="just"/>
            <a:r>
              <a:rPr lang="ru-RU" i="1" u="sng" dirty="0" smtClean="0"/>
              <a:t>предметная </a:t>
            </a:r>
            <a:r>
              <a:rPr lang="ru-RU" i="1" u="sng" dirty="0"/>
              <a:t>анимация</a:t>
            </a:r>
            <a:r>
              <a:rPr lang="ru-RU" dirty="0"/>
              <a:t> </a:t>
            </a:r>
            <a:r>
              <a:rPr lang="ru-RU" i="1" dirty="0"/>
              <a:t>(используются готовые игрушки: </a:t>
            </a:r>
            <a:r>
              <a:rPr lang="ru-RU" b="1" i="1" dirty="0"/>
              <a:t>«</a:t>
            </a:r>
            <a:r>
              <a:rPr lang="ru-RU" b="1" i="1" dirty="0" err="1"/>
              <a:t>Лего</a:t>
            </a:r>
            <a:r>
              <a:rPr lang="ru-RU" b="1" i="1" dirty="0"/>
              <a:t>»</a:t>
            </a:r>
            <a:r>
              <a:rPr lang="ru-RU" i="1" dirty="0"/>
              <a:t>, кубики, человечки, </a:t>
            </a:r>
            <a:r>
              <a:rPr lang="ru-RU" i="1" dirty="0" smtClean="0"/>
              <a:t>машинки)</a:t>
            </a:r>
            <a:r>
              <a:rPr lang="ru-RU" dirty="0" smtClean="0"/>
              <a:t>;</a:t>
            </a:r>
          </a:p>
          <a:p>
            <a:pPr algn="just"/>
            <a:endParaRPr lang="ru-RU" dirty="0"/>
          </a:p>
          <a:p>
            <a:pPr algn="just"/>
            <a:r>
              <a:rPr lang="ru-RU" i="1" u="sng" dirty="0" smtClean="0"/>
              <a:t>сыпучая </a:t>
            </a:r>
            <a:r>
              <a:rPr lang="ru-RU" i="1" u="sng" dirty="0"/>
              <a:t>анимация</a:t>
            </a:r>
            <a:r>
              <a:rPr lang="ru-RU" dirty="0"/>
              <a:t> </a:t>
            </a:r>
            <a:r>
              <a:rPr lang="ru-RU" i="1" dirty="0"/>
              <a:t>(рисование сыпучими материалами – крупы, манка, кофе)</a:t>
            </a:r>
            <a:r>
              <a:rPr lang="ru-RU" dirty="0"/>
              <a:t> – от 10 лет, не более 4 участников</a:t>
            </a:r>
            <a:r>
              <a:rPr lang="ru-RU" dirty="0" smtClean="0"/>
              <a:t>;</a:t>
            </a:r>
          </a:p>
          <a:p>
            <a:pPr algn="just"/>
            <a:endParaRPr lang="ru-RU" dirty="0"/>
          </a:p>
          <a:p>
            <a:pPr algn="just"/>
            <a:r>
              <a:rPr lang="ru-RU" i="1" u="sng" dirty="0" err="1"/>
              <a:t>пиксиляция</a:t>
            </a:r>
            <a:r>
              <a:rPr lang="ru-RU" dirty="0"/>
              <a:t> </a:t>
            </a:r>
            <a:r>
              <a:rPr lang="ru-RU" i="1" dirty="0"/>
              <a:t>(анимация с присутствием в кадре самих участников, дает возможность делать различные трюки – оживление предметов, превращения, прохождение сквозь стену, полеты и т.п.)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5522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95536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ru-RU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Билингвальные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элементы </a:t>
            </a:r>
            <a:b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создания мультфильма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Пропевка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песен на иностранном языке по мотивам произведений художественной литературы</a:t>
            </a:r>
          </a:p>
          <a:p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Александрова Т. «Домовенок Кузька» 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Action song for kids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Skinny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marinki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dinky dink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Гаршин В. «Лягушка-путешественница» - 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Transportation song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Сутеев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В. «Мешок яблок» -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Friends song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singing walrus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)» «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Harvest samba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short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)»</a:t>
            </a:r>
          </a:p>
          <a:p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Козлов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Трям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Здравствуйте - «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more we get together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Носов Н.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Огурцы - «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Vegetable song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 singing walrus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Мамин-Сибиряк Д. Серая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Шейка - «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 hungry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Катаев В. «Цветик-</a:t>
            </a:r>
            <a:r>
              <a:rPr lang="ru-RU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семицветик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- «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Rainbow song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09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07504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Решение задач </a:t>
            </a:r>
            <a:r>
              <a:rPr lang="ru-RU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билингвального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развития в ходе реализации проекта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повторение пройденного в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билингвальной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среде материала на иностранном языке (название героев, животных, цвета, дни недели, времена года и т.д.);</a:t>
            </a:r>
          </a:p>
          <a:p>
            <a:pPr marL="0" indent="0" algn="just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соединение основной идеи художественного произведения на русском языке с произведением на иностранном языке (согласно рабочей программы);</a:t>
            </a:r>
          </a:p>
          <a:p>
            <a:pPr marL="0" indent="0" algn="just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проговаривание основных этапов создания мультфильма на иностранном языке.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043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188640"/>
            <a:ext cx="813690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Литература:</a:t>
            </a:r>
          </a:p>
          <a:p>
            <a:pPr algn="ctr"/>
            <a:endParaRPr lang="ru-RU" sz="2000" b="1" dirty="0" smtClean="0"/>
          </a:p>
          <a:p>
            <a:pPr algn="just"/>
            <a:r>
              <a:rPr lang="ru-RU" sz="2000" dirty="0" smtClean="0"/>
              <a:t>1. </a:t>
            </a:r>
            <a:r>
              <a:rPr lang="ru-RU" sz="2000" dirty="0" err="1" smtClean="0"/>
              <a:t>Веракса</a:t>
            </a:r>
            <a:r>
              <a:rPr lang="ru-RU" sz="2000" dirty="0"/>
              <a:t>, Н.Е., </a:t>
            </a:r>
            <a:r>
              <a:rPr lang="ru-RU" sz="2000" dirty="0" err="1"/>
              <a:t>Веракса</a:t>
            </a:r>
            <a:r>
              <a:rPr lang="ru-RU" sz="2000" dirty="0"/>
              <a:t>, А.Н. Проектная деятельность дошкольников. Пособие для педагогов дошкольных учреждений. — М.: Мозаика-Синтез, 2008. — 112 с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 smtClean="0"/>
              <a:t>2. Зубкова </a:t>
            </a:r>
            <a:r>
              <a:rPr lang="ru-RU" sz="2000" dirty="0"/>
              <a:t>С.А., Степанова С.В. Создание мультфильмов в дошкольном учреждении с детьми старшего дошкольного возраста // Современное дошкольное образование. Теория и практика. – 2013. №5. – С.54–59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 smtClean="0"/>
              <a:t>3. Марецкая</a:t>
            </a:r>
            <a:r>
              <a:rPr lang="ru-RU" sz="2000" dirty="0"/>
              <a:t>, Н.И. Предметно-пространственная среда в ДОУ как </a:t>
            </a:r>
            <a:r>
              <a:rPr lang="ru-RU" sz="2000" dirty="0" smtClean="0"/>
              <a:t>стимул интеллектуального. Художественного и творческого развития дошкольника / Н.И. Марецкая// Детство-Пресс. </a:t>
            </a:r>
            <a:r>
              <a:rPr lang="ru-RU" sz="2000" dirty="0"/>
              <a:t>– 2010. – С. 13-40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 smtClean="0"/>
              <a:t>4. Тимофеева</a:t>
            </a:r>
            <a:r>
              <a:rPr lang="ru-RU" sz="2000" dirty="0"/>
              <a:t>, Л.Л. Проектный метод в детском саду. «Мультфильм своими руками». — СПб: Детство-Пресс, 2011. — 80 с.</a:t>
            </a:r>
          </a:p>
        </p:txBody>
      </p:sp>
    </p:spTree>
    <p:extLst>
      <p:ext uri="{BB962C8B-B14F-4D97-AF65-F5344CB8AC3E}">
        <p14:creationId xmlns:p14="http://schemas.microsoft.com/office/powerpoint/2010/main" val="40631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21241" y="2575703"/>
            <a:ext cx="3387436" cy="4517967"/>
          </a:xfrm>
        </p:spPr>
      </p:pic>
      <p:sp>
        <p:nvSpPr>
          <p:cNvPr id="5" name="Прямоугольник 4"/>
          <p:cNvSpPr/>
          <p:nvPr/>
        </p:nvSpPr>
        <p:spPr>
          <a:xfrm>
            <a:off x="1115616" y="282757"/>
            <a:ext cx="6390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i="1" u="sng" dirty="0" smtClean="0">
                <a:solidFill>
                  <a:srgbClr val="0070C0"/>
                </a:solidFill>
              </a:rPr>
              <a:t>Наш мультфильм </a:t>
            </a:r>
          </a:p>
          <a:p>
            <a:pPr algn="ctr"/>
            <a:r>
              <a:rPr lang="ru-RU" sz="3000" b="1" i="1" u="sng" dirty="0" smtClean="0">
                <a:solidFill>
                  <a:srgbClr val="0070C0"/>
                </a:solidFill>
              </a:rPr>
              <a:t>«</a:t>
            </a:r>
            <a:r>
              <a:rPr lang="en-US" sz="3000" b="1" i="1" u="sng" dirty="0" smtClean="0">
                <a:solidFill>
                  <a:srgbClr val="0070C0"/>
                </a:solidFill>
              </a:rPr>
              <a:t>I</a:t>
            </a:r>
            <a:r>
              <a:rPr lang="ru-RU" sz="3000" b="1" i="1" u="sng" dirty="0" smtClean="0">
                <a:solidFill>
                  <a:srgbClr val="0070C0"/>
                </a:solidFill>
              </a:rPr>
              <a:t> </a:t>
            </a:r>
            <a:r>
              <a:rPr lang="en-US" sz="3000" b="1" i="1" u="sng" dirty="0" smtClean="0">
                <a:solidFill>
                  <a:srgbClr val="0070C0"/>
                </a:solidFill>
              </a:rPr>
              <a:t>am happy</a:t>
            </a:r>
            <a:r>
              <a:rPr lang="ru-RU" sz="3000" b="1" i="1" u="sng" dirty="0" smtClean="0">
                <a:solidFill>
                  <a:srgbClr val="0070C0"/>
                </a:solidFill>
              </a:rPr>
              <a:t>»</a:t>
            </a:r>
            <a:endParaRPr lang="ru-RU" sz="3000" b="1" i="1" u="sng" dirty="0">
              <a:solidFill>
                <a:srgbClr val="0070C0"/>
              </a:solidFill>
            </a:endParaRPr>
          </a:p>
          <a:p>
            <a:pPr algn="ctr"/>
            <a:endParaRPr lang="ru-RU" b="1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3991178" cy="299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3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04856" cy="604867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  <a:sp3d extrusionH="57150">
              <a:bevelT w="38100" h="38100"/>
            </a:sp3d>
          </a:bodyPr>
          <a:lstStyle/>
          <a:p>
            <a:r>
              <a:rPr lang="ru-RU" sz="3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</a:t>
            </a:r>
            <a:r>
              <a:rPr lang="ru-RU" sz="35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35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40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Над фильмом работала творческая группа:</a:t>
            </a:r>
            <a:br>
              <a:rPr lang="ru-RU" sz="40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40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0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педагог-психолог </a:t>
            </a:r>
            <a:r>
              <a:rPr lang="ru-RU" sz="40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40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dirty="0" err="1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Визгина</a:t>
            </a:r>
            <a:r>
              <a:rPr lang="ru-RU" sz="40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Елена</a:t>
            </a:r>
            <a:br>
              <a:rPr lang="ru-RU" sz="40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0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воспитатели</a:t>
            </a:r>
            <a:r>
              <a:rPr lang="ru-RU" sz="40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40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dirty="0" err="1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Музурова</a:t>
            </a:r>
            <a:r>
              <a:rPr lang="ru-RU" sz="40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Анна</a:t>
            </a:r>
            <a:br>
              <a:rPr lang="ru-RU" sz="40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</a:t>
            </a:r>
            <a:r>
              <a:rPr lang="ru-RU" sz="40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авлова Наталия</a:t>
            </a:r>
            <a:endParaRPr lang="ru-RU" sz="40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186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5890"/>
            <a:ext cx="8229600" cy="835496"/>
          </a:xfrm>
        </p:spPr>
        <p:txBody>
          <a:bodyPr/>
          <a:lstStyle/>
          <a:p>
            <a:r>
              <a:rPr lang="ru-RU" sz="3200" b="1" dirty="0" smtClean="0">
                <a:effectLst/>
              </a:rPr>
              <a:t>Направление проекта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445624" cy="5112568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коммуникативно-речевое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детей дошкольного возраста в условиях двуязычия и диалога культур «Общение в радость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Целевые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группы проекта -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воспитанники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старшего дошкольного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возраста.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направлен на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духовно-нравственного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кругозора посредством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произведений детской художественной литературы на родном русском и иностранном языках 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инструментов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психолого-педагогического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сопровождения.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57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63488"/>
          </a:xfrm>
        </p:spPr>
        <p:txBody>
          <a:bodyPr/>
          <a:lstStyle/>
          <a:p>
            <a:r>
              <a:rPr lang="ru-RU" sz="3200" b="1" dirty="0" smtClean="0">
                <a:effectLst/>
              </a:rPr>
              <a:t>Цель и задачи проекта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создать образовательную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модель, способствующую развитию личностного потенциала воспитанников, формированию  устойчивых  ценностных представлений о взаимоотношениях в социальном мире, расширению их социального опыта.</a:t>
            </a:r>
          </a:p>
          <a:p>
            <a:pPr marL="0" indent="0">
              <a:buNone/>
            </a:pPr>
            <a:r>
              <a:rPr lang="ru-RU" sz="1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Разработать содержание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библиотерапевтических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занятий, подобрать произведения на иностранном языке, музыкального иностранного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сопровождения</a:t>
            </a:r>
          </a:p>
          <a:p>
            <a:pPr lvl="0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средствами иностранного языка в процессе практического овладения им как инструментом общения,  формирование умений и навыков общения в ходе различных видов детской деятельности;</a:t>
            </a:r>
          </a:p>
          <a:p>
            <a:pPr lvl="0"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Создать условия для полноценного и своевременного психологического развития ребенка;</a:t>
            </a:r>
          </a:p>
          <a:p>
            <a:pPr lvl="0"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Поддерживать и стимулировать их любознательность, познавательную и творческую активность детей,</a:t>
            </a:r>
          </a:p>
          <a:p>
            <a:pPr lvl="0"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мотивацию к познанию и творчеству;</a:t>
            </a:r>
          </a:p>
          <a:p>
            <a:pPr lvl="0"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активную читательскую потребность дошкольников через использование современных ИКТ-технологий (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мульт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-технология),  личное отношение к книге, как к источнику ярких эмоциональных переживаний и новых знаний.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позитивный опыт семейного чтения, способствовать развитию конструктивных детско-родительских отношений в процессе организации совместного чтения.</a:t>
            </a:r>
          </a:p>
        </p:txBody>
      </p:sp>
    </p:spTree>
    <p:extLst>
      <p:ext uri="{BB962C8B-B14F-4D97-AF65-F5344CB8AC3E}">
        <p14:creationId xmlns:p14="http://schemas.microsoft.com/office/powerpoint/2010/main" val="196075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07504"/>
          </a:xfrm>
        </p:spPr>
        <p:txBody>
          <a:bodyPr/>
          <a:lstStyle/>
          <a:p>
            <a:r>
              <a:rPr lang="ru-RU" sz="3200" dirty="0" smtClean="0"/>
              <a:t>Описание проекта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предусматривает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библиотерапевтических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занятий.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Каждое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занятие построено по единой структуре.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Библиотерапевтический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блок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строится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материале ранее прочитанного произведения (проводят педагоги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ДОО). 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Первая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часть включает в себя игры, упражнения, драматизацию, арт-терапевтические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этюды, прослушивание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изучение музыкальных произведений на иностранном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языке. </a:t>
            </a:r>
          </a:p>
          <a:p>
            <a:pPr marL="0" indent="0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07536"/>
            <a:ext cx="4367337" cy="245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974" y="3707536"/>
            <a:ext cx="1742876" cy="290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04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91480"/>
          </a:xfrm>
        </p:spPr>
        <p:txBody>
          <a:bodyPr/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Описание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Образовательный блок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представление нового художественного произведения (проводят специалисты библиотек, воспитатели). 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ходе занятия представляется часть произведения: используются видеоматериалы, театрализованные интерактивные мини-представления, чтение по ролям, литературные мини-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квесты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др. 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- мотивация дошкольников на домашнее чтение всего произведения и выполнения «домашнего задания» по прочитанному материалу.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«Домашнее задание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»: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выполнение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творческих заданий, изготовления поделок, рисунков, иных результатов продуктивной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деятельности; 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ведение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семейного читательского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дневника.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81398"/>
            <a:ext cx="2595562" cy="194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81398"/>
            <a:ext cx="3460750" cy="194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3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35496"/>
          </a:xfrm>
        </p:spPr>
        <p:txBody>
          <a:bodyPr/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Описание проекта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мультфильма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совместном творчестве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воспитанники создают мультфильм, отражающий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и/или глубину эмоций, переживаний художественного произведения.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776" y="2996952"/>
            <a:ext cx="4660116" cy="349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8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63488"/>
          </a:xfrm>
        </p:spPr>
        <p:txBody>
          <a:bodyPr/>
          <a:lstStyle/>
          <a:p>
            <a:pPr marL="0" indent="0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«Мое большое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Книгопутешествие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завершении всего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проекта, будет собран весь «Цветик –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семицветик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с актуализацией пожеланий.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Демонстрируется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мультфильм, созданный на основе основных идей прочитанных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произведений.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67946"/>
            <a:ext cx="2447925" cy="411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9" y="2804926"/>
            <a:ext cx="2040419" cy="3626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25902"/>
            <a:ext cx="3457575" cy="240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93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691480"/>
          </a:xfrm>
        </p:spPr>
        <p:txBody>
          <a:bodyPr/>
          <a:lstStyle/>
          <a:p>
            <a:r>
              <a:rPr lang="ru-RU" sz="3200" dirty="0" smtClean="0"/>
              <a:t>Индикаторы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Количественные индикаторы</a:t>
            </a:r>
            <a:endParaRPr lang="ru-RU" sz="2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воспитанников подготовительных к школе групп, принявших участие в мероприятиях проекта – 90%;</a:t>
            </a:r>
          </a:p>
          <a:p>
            <a:pPr lvl="0" algn="just"/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реализации мероприятий проекта, от общего числа запланированных – 100%;</a:t>
            </a:r>
          </a:p>
          <a:p>
            <a:pPr lvl="0" algn="just"/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Интерес к реализации проекта социальных партнеров и общественности (публикации) 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8 публикаций;</a:t>
            </a:r>
            <a:endParaRPr lang="ru-RU" sz="2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Удовлетворенность участников по итогам реализации проекта (отзывы) – результаты анкетирования.</a:t>
            </a:r>
          </a:p>
          <a:p>
            <a:pPr lvl="0" algn="just"/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Положительную динамику изменения поведения, коммуникативных навыков, психологического состояния детей по методикам (до 30%):</a:t>
            </a:r>
          </a:p>
          <a:p>
            <a:pPr algn="just"/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графический рисунок «Кактус» на оценку эмоциональной сферы ребенка;</a:t>
            </a:r>
          </a:p>
          <a:p>
            <a:pPr algn="just"/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шкала самооценки </a:t>
            </a:r>
            <a:r>
              <a:rPr lang="ru-RU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Дембо</a:t>
            </a:r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-Рубинштейн;</a:t>
            </a:r>
          </a:p>
          <a:p>
            <a:pPr algn="just"/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изучение взаимоотношений между детьми в группе детского сада (социометрия);</a:t>
            </a:r>
          </a:p>
          <a:p>
            <a:pPr algn="just"/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диагностика эмоциональных отношений в семье «Цветик-</a:t>
            </a:r>
            <a:r>
              <a:rPr lang="ru-RU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восьмицветик</a:t>
            </a:r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(С.В. </a:t>
            </a:r>
            <a:r>
              <a:rPr lang="ru-RU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Велиева</a:t>
            </a:r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35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63488"/>
          </a:xfrm>
        </p:spPr>
        <p:txBody>
          <a:bodyPr/>
          <a:lstStyle/>
          <a:p>
            <a:r>
              <a:rPr lang="ru-RU" sz="3200" dirty="0" smtClean="0"/>
              <a:t>Индикаторы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Качественные индикаторы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успешная разработка и апробация мероприятий проекта (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библиотерапевтических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занятий);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создание образовательной модели, как одного из эффективных методов нравственно-этического воспитания старших дошкольников;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позитивный опыт семейного чтения,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конструктивных детско-родительских отношений в процессе организации совместного чтения;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умение детей соотносить прочитанное произведение с содержанием музыкального произведения на иностранном языке;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формирование словарного запаса из словаря иностранного языка;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создание постоянно действующего детского книжного клуба.</a:t>
            </a:r>
          </a:p>
        </p:txBody>
      </p:sp>
    </p:spTree>
    <p:extLst>
      <p:ext uri="{BB962C8B-B14F-4D97-AF65-F5344CB8AC3E}">
        <p14:creationId xmlns:p14="http://schemas.microsoft.com/office/powerpoint/2010/main" val="337264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805</TotalTime>
  <Words>1051</Words>
  <Application>Microsoft Office PowerPoint</Application>
  <PresentationFormat>Экран (4:3)</PresentationFormat>
  <Paragraphs>123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Исполнительная</vt:lpstr>
      <vt:lpstr>Библиотерапевтический проект в билингвальной среде  «Подарите детям чтения доброго»  с применением мульт-технологии</vt:lpstr>
      <vt:lpstr>Направление проекта</vt:lpstr>
      <vt:lpstr>Цель и задачи проекта</vt:lpstr>
      <vt:lpstr>Описание проекта</vt:lpstr>
      <vt:lpstr>Описание проекта</vt:lpstr>
      <vt:lpstr>Описание проекта</vt:lpstr>
      <vt:lpstr>«Мое большое Книгопутешествие»</vt:lpstr>
      <vt:lpstr>Индикаторы</vt:lpstr>
      <vt:lpstr>Индикаторы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Билингвальные элементы  создания мультфильма</vt:lpstr>
      <vt:lpstr>Решение задач билингвального развития в ходе реализации проекта</vt:lpstr>
      <vt:lpstr>Презентация PowerPoint</vt:lpstr>
      <vt:lpstr>Презентация PowerPoint</vt:lpstr>
      <vt:lpstr>Спасибо за внимание!  Над фильмом работала творческая группа:  педагог-психолог  Визгина Елена воспитатели Музурова Анна Павлова Наталия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 ОТКРЫТЫЙ СКАЗКОТЕРАПЕВТИЧЕСКИЙ ФЕСТИВАЛЬ «ЕЕ ВЕЛИЧЕСТВО СКАЗКА»</dc:title>
  <dc:creator>User</dc:creator>
  <cp:lastModifiedBy>RITA</cp:lastModifiedBy>
  <cp:revision>53</cp:revision>
  <dcterms:created xsi:type="dcterms:W3CDTF">2008-06-26T20:10:33Z</dcterms:created>
  <dcterms:modified xsi:type="dcterms:W3CDTF">2022-02-18T19:07:13Z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1464667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S9.1.2</vt:lpwstr>
  </property>
</Properties>
</file>