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83" r:id="rId5"/>
    <p:sldId id="277" r:id="rId6"/>
    <p:sldId id="276" r:id="rId7"/>
    <p:sldId id="278" r:id="rId8"/>
    <p:sldId id="279" r:id="rId9"/>
    <p:sldId id="281" r:id="rId10"/>
    <p:sldId id="280" r:id="rId11"/>
    <p:sldId id="259" r:id="rId12"/>
    <p:sldId id="286" r:id="rId13"/>
    <p:sldId id="284" r:id="rId14"/>
    <p:sldId id="285" r:id="rId15"/>
    <p:sldId id="263" r:id="rId16"/>
    <p:sldId id="267" r:id="rId17"/>
    <p:sldId id="268" r:id="rId18"/>
    <p:sldId id="271" r:id="rId19"/>
    <p:sldId id="272" r:id="rId20"/>
    <p:sldId id="275" r:id="rId21"/>
    <p:sldId id="287" r:id="rId22"/>
    <p:sldId id="288" r:id="rId23"/>
    <p:sldId id="289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9DCB1"/>
    <a:srgbClr val="FFFF66"/>
    <a:srgbClr val="FF4B4B"/>
    <a:srgbClr val="90EB81"/>
    <a:srgbClr val="65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vk.com/away.php?to=https://www.otkazniki.ru/forum/index.php?showtopic=27817&amp;st=0&amp;utm_medium=email&amp;utm_source=UniSender&amp;utm_campaign=18345334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tkazniki.ru/forum/index.php?showtopic=30452" TargetMode="External"/><Relationship Id="rId13" Type="http://schemas.openxmlformats.org/officeDocument/2006/relationships/hyperlink" Target="https://www.otkazniki.ru/forum/index.php?showtopic=29435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www.otkazniki.ru/forum/index.php?showtopic=32081" TargetMode="External"/><Relationship Id="rId12" Type="http://schemas.openxmlformats.org/officeDocument/2006/relationships/hyperlink" Target="https://www.otkazniki.ru/forum/index.php?showtopic=33556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kazniki.ru/forum/index.php?showtopic=30381&amp;st=0&amp;p=449455&amp;" TargetMode="External"/><Relationship Id="rId11" Type="http://schemas.openxmlformats.org/officeDocument/2006/relationships/hyperlink" Target="https://www.otkazniki.ru/forum/index.php?showtopic=29565" TargetMode="External"/><Relationship Id="rId5" Type="http://schemas.openxmlformats.org/officeDocument/2006/relationships/hyperlink" Target="https://otkazniki.ru/forum/index.php?showtopic=30103" TargetMode="External"/><Relationship Id="rId15" Type="http://schemas.openxmlformats.org/officeDocument/2006/relationships/image" Target="../media/image43.png"/><Relationship Id="rId10" Type="http://schemas.openxmlformats.org/officeDocument/2006/relationships/hyperlink" Target="https://www.otkazniki.ru/forum/index.php?showtopic=31424" TargetMode="External"/><Relationship Id="rId4" Type="http://schemas.openxmlformats.org/officeDocument/2006/relationships/hyperlink" Target="https://www.otkazniki.ru/forum/index.php?showtopic=30492" TargetMode="External"/><Relationship Id="rId9" Type="http://schemas.openxmlformats.org/officeDocument/2006/relationships/hyperlink" Target="https://www.otkazniki.ru/forum/index.php?showtopic=32507" TargetMode="External"/><Relationship Id="rId14" Type="http://schemas.openxmlformats.org/officeDocument/2006/relationships/hyperlink" Target="https://vk.com/away.php?to=https://www.otkazniki.ru/forum/index.php?showtopic=33691&amp;st=0&amp;utm_medium=email&amp;utm_source=UniSender&amp;utm_campaign=17786176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8617-768x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8310" cy="6072206"/>
          </a:xfrm>
        </p:spPr>
      </p:pic>
      <p:pic>
        <p:nvPicPr>
          <p:cNvPr id="11" name="Рисунок 10" descr="b1c51ddf4567b8482f9524b4f2c0ea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16" y="4286256"/>
            <a:ext cx="114300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2755" y="980728"/>
            <a:ext cx="8318489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«Добрые крышечки»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(социально-экологический проект в </a:t>
            </a:r>
            <a:r>
              <a:rPr lang="ru-RU" sz="4000" i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детей с </a:t>
            </a:r>
            <a:r>
              <a:rPr lang="ru-RU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ОВЗ)</a:t>
            </a:r>
          </a:p>
          <a:p>
            <a:pPr algn="ctr"/>
            <a:r>
              <a:rPr lang="ru-RU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воспитанники младшей группы «Морячок» в рамках акции «Добрые крышечки» на базе детского сада </a:t>
            </a:r>
          </a:p>
          <a:p>
            <a:endParaRPr lang="ru-RU" sz="28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Педагоги-участники конкурса</a:t>
            </a:r>
          </a:p>
          <a:p>
            <a:pPr algn="r"/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«Экологическое воспитание в детском саду» </a:t>
            </a:r>
          </a:p>
          <a:p>
            <a:pPr algn="r"/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экологический проект</a:t>
            </a:r>
          </a:p>
          <a:p>
            <a:pPr algn="r"/>
            <a:endParaRPr lang="ru-RU" sz="24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400" b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Визгина</a:t>
            </a:r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Николаевна</a:t>
            </a:r>
          </a:p>
          <a:p>
            <a:pPr algn="r"/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Павлова Наталия Валентиновна,</a:t>
            </a:r>
          </a:p>
          <a:p>
            <a:pPr algn="r"/>
            <a:r>
              <a:rPr lang="ru-RU" sz="2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Музурова</a:t>
            </a:r>
            <a:r>
              <a:rPr lang="ru-RU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Владимировна</a:t>
            </a:r>
            <a:endParaRPr lang="ru-RU" sz="24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49" y="-108699"/>
            <a:ext cx="55446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3.Заключительный этап</a:t>
            </a: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/>
              <a:t>В итоге нашего проекта детский сад </a:t>
            </a:r>
            <a:r>
              <a:rPr lang="ru-RU" sz="2000" b="1" dirty="0" smtClean="0"/>
              <a:t>собрал более 50 килограмм крышечек, группа «Морячок» была одним из лидеров. </a:t>
            </a:r>
            <a:r>
              <a:rPr lang="ru-RU" sz="2000" b="1" dirty="0"/>
              <a:t>Собранные крышечки мы с детьми </a:t>
            </a:r>
            <a:r>
              <a:rPr lang="ru-RU" sz="2000" b="1" dirty="0" smtClean="0"/>
              <a:t>передали организатором акции, а так же в центральное отделение НКТВ. </a:t>
            </a:r>
            <a:r>
              <a:rPr lang="ru-RU" sz="2000" b="1" dirty="0"/>
              <a:t>Далее мешки с крышечками отправились на переработку, а вырученные средства на помощь нуждающимся.</a:t>
            </a:r>
          </a:p>
          <a:p>
            <a:pPr algn="just"/>
            <a:r>
              <a:rPr lang="ru-RU" sz="2000" b="1" dirty="0"/>
              <a:t>Завершали проект награждением </a:t>
            </a:r>
            <a:r>
              <a:rPr lang="ru-RU" sz="2000" b="1" dirty="0" smtClean="0"/>
              <a:t>групп сертификатами за активное участие и благодарность всем участвующим педагогам и группам.</a:t>
            </a:r>
            <a:endParaRPr lang="ru-RU" sz="2000" b="1" dirty="0"/>
          </a:p>
        </p:txBody>
      </p:sp>
      <p:pic>
        <p:nvPicPr>
          <p:cNvPr id="2051" name="Picture 3" descr="D:\Мои документы\Desktop\Экологич конкурс Апрель 2020\Фото Добрые крышечки ДОО №1 Новочебоксарск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30951"/>
            <a:ext cx="3897779" cy="25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392"/>
            <a:ext cx="2647944" cy="37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0" y="4212192"/>
            <a:ext cx="3960440" cy="25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yqUN3qnX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071810"/>
            <a:ext cx="6448440" cy="1512245"/>
          </a:xfrm>
          <a:prstGeom prst="rect">
            <a:avLst/>
          </a:prstGeom>
        </p:spPr>
      </p:pic>
      <p:pic>
        <p:nvPicPr>
          <p:cNvPr id="9" name="Рисунок 8" descr="bKH_CKavc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143512"/>
            <a:ext cx="7572428" cy="1463109"/>
          </a:xfrm>
          <a:prstGeom prst="rect">
            <a:avLst/>
          </a:prstGeom>
        </p:spPr>
      </p:pic>
      <p:pic>
        <p:nvPicPr>
          <p:cNvPr id="12" name="Рисунок 11" descr="rk_2fn54Lx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44" y="1428736"/>
            <a:ext cx="8001056" cy="15223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Как это работает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Пластиковые крышечки от бутылок и пакетов  собираются в различных пунктах приема;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Собранная крупная партия крышек отправляется на завод по переработке пластика</a:t>
            </a:r>
            <a:r>
              <a:rPr lang="ru-RU" dirty="0" smtClean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Завод взвешивает сырье и переводит деньги за собранные крышечки на счет Благотворительного Фонда «Волонтеры в помощь детям-сиротам»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rgamed.ru/upload/iblock/194/1940beb25d8e4da02755bb0b910ea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86322"/>
            <a:ext cx="2071702" cy="207170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6115064" cy="725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Зачем это мне нужно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5715040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Это первый шаг к раздельному сбору мусора. Всё выбрасываемое - это не мусор, а полезное сырье, которое может быть переработано с пользой, а сбор крышечек - это простое действие для сохранения окружающего мира и Нашего города</a:t>
            </a:r>
            <a:r>
              <a:rPr lang="ru-RU" dirty="0" smtClean="0"/>
              <a:t>.  </a:t>
            </a:r>
            <a:endParaRPr lang="ru-RU" dirty="0"/>
          </a:p>
        </p:txBody>
      </p:sp>
      <p:pic>
        <p:nvPicPr>
          <p:cNvPr id="10" name="Рисунок 9" descr="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496"/>
            <a:ext cx="3111876" cy="2071702"/>
          </a:xfrm>
          <a:prstGeom prst="rect">
            <a:avLst/>
          </a:prstGeom>
        </p:spPr>
      </p:pic>
      <p:pic>
        <p:nvPicPr>
          <p:cNvPr id="5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1357322" cy="2171714"/>
          </a:xfrm>
          <a:prstGeom prst="rect">
            <a:avLst/>
          </a:prstGeom>
          <a:noFill/>
          <a:effectLst/>
        </p:spPr>
      </p:pic>
      <p:sp>
        <p:nvSpPr>
          <p:cNvPr id="819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DSC_0740.jpg"/>
          <p:cNvPicPr>
            <a:picLocks noChangeAspect="1"/>
          </p:cNvPicPr>
          <p:nvPr/>
        </p:nvPicPr>
        <p:blipFill>
          <a:blip r:embed="rId5" cstate="print"/>
          <a:srcRect t="18878"/>
          <a:stretch>
            <a:fillRect/>
          </a:stretch>
        </p:blipFill>
        <p:spPr>
          <a:xfrm>
            <a:off x="6715140" y="285728"/>
            <a:ext cx="1890645" cy="21815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1071546"/>
            <a:ext cx="4572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Мне не сложно складывать крышечки в контейнер дома и отвезти в пункт приема.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857364"/>
            <a:ext cx="4786346" cy="9233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Творить добро – дело светлое, чистое.</a:t>
            </a:r>
          </a:p>
          <a:p>
            <a:r>
              <a:rPr lang="ru-RU" b="1" dirty="0" smtClean="0"/>
              <a:t> А проект 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крышечки»</a:t>
            </a:r>
            <a:r>
              <a:rPr lang="ru-RU" b="1" dirty="0" smtClean="0"/>
              <a:t> - дело доброе, добровольное и благотворительное. 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429264"/>
            <a:ext cx="6357966" cy="9233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Собранные средства помогут купить инвалидные кресла/коляски и другую реабилитационную технику детям с ограниченными возможностями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5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Какие крышки нужно собирать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ОБЯЗАТЕЛЬНОЕ ТРЕБОВАНИЕ - КРЫШЕЧКИ ДОЛЖНЫ БЫТЬ ЧИСТЫМИ!!!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0010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25811"/>
          <a:stretch>
            <a:fillRect/>
          </a:stretch>
        </p:blipFill>
        <p:spPr bwMode="auto">
          <a:xfrm>
            <a:off x="3286116" y="1428736"/>
            <a:ext cx="2000264" cy="171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143380"/>
            <a:ext cx="2786050" cy="186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59510" t="42949"/>
          <a:stretch>
            <a:fillRect/>
          </a:stretch>
        </p:blipFill>
        <p:spPr bwMode="auto">
          <a:xfrm>
            <a:off x="0" y="3929066"/>
            <a:ext cx="2928926" cy="27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r="22401" b="54503"/>
          <a:stretch>
            <a:fillRect/>
          </a:stretch>
        </p:blipFill>
        <p:spPr bwMode="auto">
          <a:xfrm>
            <a:off x="6286512" y="1428736"/>
            <a:ext cx="2428860" cy="16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3334408"/>
            <a:ext cx="3071802" cy="523220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Крышки от воды и различных напитков (</a:t>
            </a:r>
            <a:r>
              <a:rPr lang="en-US" sz="1400" b="1" dirty="0" err="1" smtClean="0"/>
              <a:t>Fanta</a:t>
            </a:r>
            <a:r>
              <a:rPr lang="en-US" sz="1400" b="1" dirty="0" smtClean="0"/>
              <a:t>, Coca-Cola b </a:t>
            </a:r>
            <a:r>
              <a:rPr lang="ru-RU" sz="1400" b="1" dirty="0" smtClean="0"/>
              <a:t>др.)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071810"/>
            <a:ext cx="2786050" cy="954107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Крышки от различных сортов молока, кефира, кисломолочных продуктов, соков, растительного масла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5929330"/>
            <a:ext cx="2214578" cy="523220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Крышки + ручка от воды – 5 литровые бутылки</a:t>
            </a:r>
            <a:endParaRPr lang="ru-RU" sz="1400" b="1" dirty="0"/>
          </a:p>
        </p:txBody>
      </p:sp>
      <p:pic>
        <p:nvPicPr>
          <p:cNvPr id="14" name="Рисунок 13" descr="VchMZFDCn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280408"/>
            <a:ext cx="2057115" cy="35775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42976" y="6357958"/>
            <a:ext cx="1785950" cy="307777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Крышки </a:t>
            </a:r>
            <a:r>
              <a:rPr lang="ru-RU" sz="1400" b="1" dirty="0" err="1" smtClean="0"/>
              <a:t>тетра-пак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3000372"/>
            <a:ext cx="2214578" cy="307777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Спортивные колпачки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12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143512"/>
            <a:ext cx="3357586" cy="14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30684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30096"/>
          <a:stretch>
            <a:fillRect/>
          </a:stretch>
        </p:blipFill>
        <p:spPr bwMode="auto">
          <a:xfrm>
            <a:off x="4929190" y="1285860"/>
            <a:ext cx="3922442" cy="374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43380"/>
            <a:ext cx="3357586" cy="19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Какие крышки не подходят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86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Карта пунктов приёма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 крышечек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786742" cy="530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4869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ОТКРЫТ 29-й СБОР</a:t>
            </a:r>
            <a:r>
              <a:rPr lang="ru-RU" b="1" dirty="0" smtClean="0"/>
              <a:t>: в этот раз мы поможем </a:t>
            </a:r>
          </a:p>
          <a:p>
            <a:pPr algn="ctr"/>
            <a:r>
              <a:rPr lang="ru-RU" b="1" dirty="0" smtClean="0">
                <a:hlinkClick r:id="rId2"/>
              </a:rPr>
              <a:t>малышке по имени Вера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Кому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tinaScriptExtraCTT" pitchFamily="2" charset="0"/>
                <a:ea typeface="+mj-ea"/>
                <a:cs typeface="+mj-cs"/>
              </a:rPr>
              <a:t>сейчас идёт сбор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pic>
        <p:nvPicPr>
          <p:cNvPr id="8" name="Рисунок 7" descr="47c044bb22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071546"/>
            <a:ext cx="2695579" cy="2030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2285992"/>
            <a:ext cx="6357982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Вера родилась в феврале 2014 года и сразу осталась без мамы. Но уже в декабре 2014 года она попала в необыкновенную семью из Москвы, где воспитываются ещё трое (!) приемных детей с особенностями развития. Несмотря на сложный диагноз Веры, врачи дают хороший прогноз: возможно, через какое-то время она научится ходить. Но пока этого делать нельзя из-за нестабильности и врожденных нарушений в поясничном отделе позвоночника. Несколько лет ей предстоит передвигаться на инвалидной коляске. </a:t>
            </a:r>
            <a:br>
              <a:rPr lang="ru-RU" b="1" dirty="0" smtClean="0"/>
            </a:br>
            <a:r>
              <a:rPr lang="ru-RU" b="1" dirty="0" smtClean="0"/>
              <a:t>Согласно рекомендациям врача-</a:t>
            </a:r>
            <a:r>
              <a:rPr lang="ru-RU" b="1" dirty="0" err="1" smtClean="0"/>
              <a:t>реабилитолога</a:t>
            </a:r>
            <a:r>
              <a:rPr lang="ru-RU" b="1" dirty="0" smtClean="0"/>
              <a:t>, оптимальной коляской активного типа будет коляска </a:t>
            </a:r>
            <a:r>
              <a:rPr lang="ru-RU" b="1" dirty="0" err="1" smtClean="0"/>
              <a:t>Pantera</a:t>
            </a:r>
            <a:r>
              <a:rPr lang="ru-RU" b="1" dirty="0" smtClean="0"/>
              <a:t> </a:t>
            </a:r>
            <a:r>
              <a:rPr lang="ru-RU" b="1" dirty="0" err="1" smtClean="0"/>
              <a:t>Bambino</a:t>
            </a:r>
            <a:r>
              <a:rPr lang="ru-RU" b="1" dirty="0" smtClean="0"/>
              <a:t>. Какое-то время назад Вера уже "примеряла" такую коляску в медицинском центре и мгновенно ее "освоила". Цена такой коляски 224 003 рубля.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6285" t="17717" r="15494" b="54626"/>
          <a:stretch>
            <a:fillRect/>
          </a:stretch>
        </p:blipFill>
        <p:spPr bwMode="auto">
          <a:xfrm>
            <a:off x="785786" y="1000108"/>
            <a:ext cx="7574936" cy="202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7158" y="267480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С начала старта проекта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Куплено 25 инвалидных колясок (кресел)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14290"/>
            <a:ext cx="822960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Кому помогли</a:t>
            </a:r>
            <a:r>
              <a:rPr kumimoji="0" lang="ru-RU" sz="44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 крышечки?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5827"/>
            <a:ext cx="8143964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инвалидная коляска для </a:t>
            </a:r>
            <a:r>
              <a:rPr lang="ru-RU" b="1" dirty="0" smtClean="0">
                <a:hlinkClick r:id="rId4"/>
              </a:rPr>
              <a:t>Андрея</a:t>
            </a:r>
            <a:r>
              <a:rPr lang="ru-RU" b="1" dirty="0" smtClean="0"/>
              <a:t> (г.Подольск, МО) 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специальное кресло для </a:t>
            </a:r>
            <a:r>
              <a:rPr lang="ru-RU" b="1" dirty="0" err="1" smtClean="0">
                <a:hlinkClick r:id="rId5"/>
              </a:rPr>
              <a:t>Алии</a:t>
            </a:r>
            <a:r>
              <a:rPr lang="ru-RU" b="1" dirty="0" smtClean="0"/>
              <a:t> (г.Коломна, МО)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инвалидная коляска для </a:t>
            </a:r>
            <a:r>
              <a:rPr lang="ru-RU" b="1" dirty="0" smtClean="0">
                <a:hlinkClick r:id="rId6"/>
              </a:rPr>
              <a:t>Саши</a:t>
            </a:r>
            <a:r>
              <a:rPr lang="ru-RU" b="1" dirty="0" smtClean="0"/>
              <a:t>  (г.Москва)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инвалидная коляска для </a:t>
            </a:r>
            <a:r>
              <a:rPr lang="ru-RU" b="1" dirty="0" smtClean="0">
                <a:hlinkClick r:id="rId7"/>
              </a:rPr>
              <a:t>Кристины</a:t>
            </a:r>
            <a:r>
              <a:rPr lang="ru-RU" b="1" dirty="0" smtClean="0"/>
              <a:t> (г.Первоуральск, Свердловская область)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инвалидная коляска для </a:t>
            </a:r>
            <a:r>
              <a:rPr lang="ru-RU" b="1" dirty="0" smtClean="0">
                <a:hlinkClick r:id="rId8"/>
              </a:rPr>
              <a:t>Оксаны </a:t>
            </a:r>
            <a:r>
              <a:rPr lang="ru-RU" b="1" dirty="0" smtClean="0"/>
              <a:t>(г.Москва)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err="1" smtClean="0"/>
              <a:t>вертикализатор</a:t>
            </a:r>
            <a:r>
              <a:rPr lang="ru-RU" b="1" dirty="0" smtClean="0"/>
              <a:t> для</a:t>
            </a:r>
            <a:r>
              <a:rPr lang="ru-RU" b="1" dirty="0" smtClean="0">
                <a:hlinkClick r:id="rId9"/>
              </a:rPr>
              <a:t> Вики</a:t>
            </a:r>
            <a:r>
              <a:rPr lang="ru-RU" b="1" dirty="0" smtClean="0"/>
              <a:t>  (г.Москва)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коляска для </a:t>
            </a:r>
            <a:r>
              <a:rPr lang="ru-RU" b="1" dirty="0" smtClean="0">
                <a:hlinkClick r:id="rId10"/>
              </a:rPr>
              <a:t>Кирилла</a:t>
            </a:r>
            <a:r>
              <a:rPr lang="ru-RU" b="1" dirty="0" smtClean="0"/>
              <a:t> (г.Ижевск, республика Удмуртия)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коляска для </a:t>
            </a:r>
            <a:r>
              <a:rPr lang="ru-RU" b="1" dirty="0" smtClean="0">
                <a:hlinkClick r:id="rId11"/>
              </a:rPr>
              <a:t>Софии</a:t>
            </a:r>
            <a:r>
              <a:rPr lang="ru-RU" b="1" dirty="0" smtClean="0"/>
              <a:t> (г.Козельск, Калужская область)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коляска для </a:t>
            </a:r>
            <a:r>
              <a:rPr lang="ru-RU" b="1" dirty="0" smtClean="0">
                <a:hlinkClick r:id="rId12"/>
              </a:rPr>
              <a:t>Зои</a:t>
            </a:r>
            <a:r>
              <a:rPr lang="ru-RU" b="1" dirty="0" smtClean="0"/>
              <a:t> (г.Химки, Московская область) 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коляска для </a:t>
            </a:r>
            <a:r>
              <a:rPr lang="ru-RU" b="1" dirty="0" smtClean="0">
                <a:hlinkClick r:id="rId13"/>
              </a:rPr>
              <a:t>Кристины</a:t>
            </a:r>
            <a:r>
              <a:rPr lang="ru-RU" b="1" dirty="0" smtClean="0"/>
              <a:t> (г.Ярославль)</a:t>
            </a:r>
          </a:p>
          <a:p>
            <a:pPr marL="342900" indent="-342900">
              <a:buBlip>
                <a:blip r:embed="rId3"/>
              </a:buBlip>
            </a:pPr>
            <a:r>
              <a:rPr lang="ru-RU" b="1" dirty="0" smtClean="0"/>
              <a:t>коляска для </a:t>
            </a:r>
            <a:r>
              <a:rPr lang="ru-RU" b="1" dirty="0" smtClean="0">
                <a:hlinkClick r:id="rId14"/>
              </a:rPr>
              <a:t>Илюши</a:t>
            </a:r>
            <a:r>
              <a:rPr lang="ru-RU" b="1" dirty="0" smtClean="0"/>
              <a:t> (г.Дубна, Московская область) </a:t>
            </a:r>
            <a:endParaRPr lang="ru-RU" b="1" dirty="0" smtClean="0">
              <a:hlinkClick r:id="rId14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5" cstate="print"/>
          <a:srcRect l="26285" t="18701" r="15771" b="55118"/>
          <a:stretch>
            <a:fillRect/>
          </a:stretch>
        </p:blipFill>
        <p:spPr bwMode="auto">
          <a:xfrm>
            <a:off x="428596" y="1000108"/>
            <a:ext cx="8072494" cy="20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p.userapi.com/c852128/v852128828/ef0d/NQwRpP234AY.jpg"/>
          <p:cNvPicPr>
            <a:picLocks noChangeAspect="1" noChangeArrowheads="1"/>
          </p:cNvPicPr>
          <p:nvPr/>
        </p:nvPicPr>
        <p:blipFill>
          <a:blip r:embed="rId2" cstate="print"/>
          <a:srcRect t="5511"/>
          <a:stretch>
            <a:fillRect/>
          </a:stretch>
        </p:blipFill>
        <p:spPr bwMode="auto">
          <a:xfrm rot="20352373">
            <a:off x="290923" y="3944631"/>
            <a:ext cx="2484347" cy="2094794"/>
          </a:xfrm>
          <a:prstGeom prst="rect">
            <a:avLst/>
          </a:prstGeom>
          <a:noFill/>
        </p:spPr>
      </p:pic>
      <p:pic>
        <p:nvPicPr>
          <p:cNvPr id="1028" name="Picture 4" descr="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7075" y="-415925"/>
            <a:ext cx="152400" cy="1524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28794" y="6000768"/>
            <a:ext cx="4857784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latin typeface="+mj-lt"/>
                <a:ea typeface="+mj-ea"/>
                <a:cs typeface="+mj-cs"/>
              </a:rPr>
              <a:t>А вот что производят из переработанных</a:t>
            </a:r>
            <a:r>
              <a:rPr lang="ru-RU" b="1" dirty="0" smtClean="0">
                <a:latin typeface="+mj-lt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Добрых крышечек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21537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Крышки, выброшенные в мусорный контейнер, оказываются на полигоне. Разлагаются они там около 300 - 400 лет, распадаясь на мелкие частицы, тем самым отравляя почву.  Также крышки могут попасть в корм птицам, рыбам и 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143248"/>
            <a:ext cx="4857784" cy="2732504"/>
          </a:xfrm>
          <a:prstGeom prst="rect">
            <a:avLst/>
          </a:prstGeom>
        </p:spPr>
      </p:pic>
      <p:pic>
        <p:nvPicPr>
          <p:cNvPr id="9218" name="Picture 2" descr="https://cdn.fishki.net/upload/post/201504/23/1511225/2f54be3896d355afb764074e49539d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500306"/>
            <a:ext cx="3120979" cy="200026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Большой вред от маленькой крышечки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1785918" y="5643578"/>
            <a:ext cx="571504" cy="428628"/>
          </a:xfrm>
          <a:prstGeom prst="straightConnector1">
            <a:avLst/>
          </a:prstGeom>
          <a:ln w="444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4282" y="6143644"/>
            <a:ext cx="1357322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Метёлки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14290"/>
            <a:ext cx="700092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 эколого-благотворительному проекту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«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крышечки»</a:t>
            </a:r>
            <a:r>
              <a:rPr lang="ru-RU" b="1" dirty="0" smtClean="0"/>
              <a:t> по сбору пластиковых крышек присоединяются и другие детские сады города Новочебоксарск, собранные крышечки приносятся также к нам в детский сад №1, а мы их отдаем вместе с ребятами на переработку, кроме того мы активно сотрудничаем с СОШ №12 </a:t>
            </a:r>
            <a:r>
              <a:rPr lang="ru-RU" b="1" dirty="0" err="1" smtClean="0"/>
              <a:t>г.Чебоксары</a:t>
            </a:r>
            <a:r>
              <a:rPr lang="ru-RU" b="1" dirty="0" smtClean="0"/>
              <a:t> (командой Ремез)</a:t>
            </a:r>
            <a:endParaRPr lang="ru-RU" b="1" dirty="0"/>
          </a:p>
        </p:txBody>
      </p:sp>
      <p:pic>
        <p:nvPicPr>
          <p:cNvPr id="8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026921" cy="1643074"/>
          </a:xfrm>
          <a:prstGeom prst="rect">
            <a:avLst/>
          </a:prstGeom>
          <a:noFill/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78" y="4149079"/>
            <a:ext cx="4339300" cy="244188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0" y="1883958"/>
            <a:ext cx="3233776" cy="20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IMG-bd879366a778c2d99b99d5a848b448eb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0" y="2258071"/>
            <a:ext cx="3232734" cy="43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88" y="453155"/>
            <a:ext cx="1714512" cy="2743220"/>
          </a:xfrm>
          <a:prstGeom prst="rect">
            <a:avLst/>
          </a:prstGeom>
          <a:noFill/>
          <a:effectLst/>
        </p:spPr>
      </p:pic>
      <p:sp>
        <p:nvSpPr>
          <p:cNvPr id="4" name="Прямоугольник 3"/>
          <p:cNvSpPr/>
          <p:nvPr/>
        </p:nvSpPr>
        <p:spPr>
          <a:xfrm>
            <a:off x="1178695" y="214289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 2018 году на базе МБДОУ «Детский сад №1 «Маленькая страна» </a:t>
            </a:r>
            <a:r>
              <a:rPr lang="ru-RU" b="1" dirty="0" err="1" smtClean="0">
                <a:latin typeface="+mj-lt"/>
              </a:rPr>
              <a:t>г.Новочебоксарск</a:t>
            </a:r>
            <a:r>
              <a:rPr lang="ru-RU" b="1" dirty="0" smtClean="0">
                <a:latin typeface="+mj-lt"/>
              </a:rPr>
              <a:t> началась реализация акции в рамках эколого-благотворительный проект</a:t>
            </a:r>
          </a:p>
          <a:p>
            <a:pPr algn="ctr"/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#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Добрые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_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крышечки» </a:t>
            </a:r>
          </a:p>
          <a:p>
            <a:endParaRPr lang="ru-RU" dirty="0" smtClean="0">
              <a:solidFill>
                <a:srgbClr val="FF0000"/>
              </a:solidFill>
              <a:latin typeface="a_SimplerBrk" pitchFamily="82" charset="-52"/>
            </a:endParaRPr>
          </a:p>
          <a:p>
            <a:endParaRPr lang="ru-RU" dirty="0" smtClean="0">
              <a:solidFill>
                <a:srgbClr val="FF0000"/>
              </a:solidFill>
              <a:latin typeface="a_SimplerBrk" pitchFamily="8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30780"/>
            <a:ext cx="79269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акции </a:t>
            </a:r>
            <a:r>
              <a:rPr lang="ru-RU" sz="3200" b="1" dirty="0" smtClean="0">
                <a:solidFill>
                  <a:schemeClr val="tx2"/>
                </a:solidFill>
              </a:rPr>
              <a:t>- </a:t>
            </a:r>
            <a:r>
              <a:rPr lang="ru-RU" b="1" dirty="0"/>
              <a:t>привлечение детей и взрослых к совместному решению экологических и социальных задач.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860894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Организатор: </a:t>
            </a:r>
          </a:p>
          <a:p>
            <a:pPr algn="just"/>
            <a:r>
              <a:rPr lang="ru-RU" b="1" dirty="0" smtClean="0"/>
              <a:t>Общественное движение "ДОБРЫЕ КРЫШЕЧКИ" и Благотворительный фонд «Волонтеры в помощь детям-сиротам».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 </a:t>
            </a:r>
            <a:r>
              <a:rPr lang="ru-RU" b="1" dirty="0" smtClean="0"/>
              <a:t>воспитанники группы «Морячок»</a:t>
            </a:r>
            <a:endParaRPr lang="ru-RU" b="1" dirty="0"/>
          </a:p>
        </p:txBody>
      </p:sp>
      <p:pic>
        <p:nvPicPr>
          <p:cNvPr id="10" name="Рисунок 9" descr="zero-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470" y="4653136"/>
            <a:ext cx="3683026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786" y="5929330"/>
            <a:ext cx="3214710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сделать наш мир чище </a:t>
            </a:r>
            <a:endParaRPr lang="ru-RU" b="1" dirty="0"/>
          </a:p>
        </p:txBody>
      </p:sp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7446" y="4482923"/>
            <a:ext cx="3670698" cy="21865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62797" y="5929330"/>
            <a:ext cx="3286148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помочь детям-инвалидам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928792" y="4012363"/>
            <a:ext cx="571504" cy="357190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62929" y="3999133"/>
            <a:ext cx="642942" cy="2857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H5hGQFRy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726713" cy="2449512"/>
          </a:xfrm>
          <a:prstGeom prst="rect">
            <a:avLst/>
          </a:prstGeom>
        </p:spPr>
      </p:pic>
      <p:pic>
        <p:nvPicPr>
          <p:cNvPr id="3" name="Рисунок 2" descr="62osVwumR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54862"/>
            <a:ext cx="3643338" cy="27371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4296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Аналогичные акции по сбору крышек также существуют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многих странах мира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072206"/>
            <a:ext cx="1857372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Великобритания</a:t>
            </a:r>
            <a:endParaRPr lang="ru-RU" b="1" dirty="0"/>
          </a:p>
        </p:txBody>
      </p:sp>
      <p:pic>
        <p:nvPicPr>
          <p:cNvPr id="8" name="Рисунок 7" descr="f8eSH_8f8N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125124"/>
            <a:ext cx="3143272" cy="1947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0760" y="5786454"/>
            <a:ext cx="1143008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Германия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71810"/>
            <a:ext cx="928694" cy="369332"/>
          </a:xfrm>
          <a:prstGeom prst="rect">
            <a:avLst/>
          </a:prstGeom>
          <a:solidFill>
            <a:srgbClr val="F9DCB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Турция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07154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В Турции сбор пластиковых крышек начался в 2011 году. Акция «Голубая крышечка» была организована студентом </a:t>
            </a:r>
            <a:r>
              <a:rPr lang="ru-RU" b="1" dirty="0" err="1" smtClean="0"/>
              <a:t>Ахмети</a:t>
            </a:r>
            <a:r>
              <a:rPr lang="ru-RU" b="1" dirty="0" smtClean="0"/>
              <a:t>, который таким образом хотел собрать денег на коляску для мальчика-инвалида, у родителей которого не было на это средств. За три месяца акция набрала такую популярность, что в итоге было собрано 280 тонн пластика и приобретено 1100 инвалидных колясок.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53540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16" y="1183539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- Сформировали элементарные представления воспитанников о природе, человеке, </a:t>
            </a:r>
            <a:r>
              <a:rPr lang="ru-RU" sz="2800" b="1" dirty="0"/>
              <a:t>как его части</a:t>
            </a:r>
            <a:r>
              <a:rPr lang="ru-RU" sz="2800" b="1" dirty="0" smtClean="0"/>
              <a:t>;</a:t>
            </a:r>
          </a:p>
          <a:p>
            <a:pPr algn="just"/>
            <a:r>
              <a:rPr lang="ru-RU" sz="2800" b="1" dirty="0" smtClean="0"/>
              <a:t>- Обогатили знания </a:t>
            </a:r>
            <a:r>
              <a:rPr lang="ru-RU" sz="2800" b="1" dirty="0"/>
              <a:t>об особенностях жизни, роста и развития отдельных существ, и последствий негативного воздействия на них загрязнения (в частности пластика);</a:t>
            </a:r>
          </a:p>
          <a:p>
            <a:pPr algn="just"/>
            <a:r>
              <a:rPr lang="ru-RU" sz="2800" b="1" dirty="0" smtClean="0"/>
              <a:t>- Расширили формы </a:t>
            </a:r>
            <a:r>
              <a:rPr lang="ru-RU" sz="2800" b="1" dirty="0"/>
              <a:t>поведения </a:t>
            </a:r>
            <a:r>
              <a:rPr lang="ru-RU" sz="2800" b="1" dirty="0" smtClean="0"/>
              <a:t>ребенка в части  </a:t>
            </a:r>
            <a:r>
              <a:rPr lang="ru-RU" sz="2800" b="1" dirty="0"/>
              <a:t>экологической воспитанности;</a:t>
            </a:r>
          </a:p>
          <a:p>
            <a:pPr algn="just"/>
            <a:r>
              <a:rPr lang="ru-RU" sz="2800" b="1" dirty="0" smtClean="0"/>
              <a:t>- Положили начало развитию таких коммуникативных качеств, как сочувствие </a:t>
            </a:r>
            <a:r>
              <a:rPr lang="ru-RU" sz="2800" b="1" dirty="0"/>
              <a:t>и </a:t>
            </a:r>
            <a:r>
              <a:rPr lang="ru-RU" sz="2800" b="1" dirty="0" smtClean="0"/>
              <a:t>сопереживание, проявление заботы;</a:t>
            </a:r>
          </a:p>
          <a:p>
            <a:pPr algn="just"/>
            <a:r>
              <a:rPr lang="ru-RU" sz="2800" b="1" dirty="0" smtClean="0"/>
              <a:t>- Просвещение родителей, повышение их экологической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18764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69" y="476672"/>
            <a:ext cx="8136903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Приложения:</a:t>
            </a:r>
          </a:p>
          <a:p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1.Видео-сюжет о реализации акции на базе детского сада №1 «Маленькая страна» от ВГТРК «Чувашия» ноябрь 2018 г.</a:t>
            </a:r>
          </a:p>
          <a:p>
            <a:pPr algn="just"/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2.Видео-сюжет «Приноси крышечки» от НКТВ февраль 2020г.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08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аудитории акции/проекта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Межведомственное </a:t>
            </a: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 внутриведомственное</a:t>
            </a:r>
          </a:p>
          <a:p>
            <a:pPr algn="just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взаимодействие и сотрудничество</a:t>
            </a:r>
          </a:p>
          <a:p>
            <a:pPr marL="514350" indent="-514350" algn="just">
              <a:buAutoNum type="arabicPeriod" startAt="3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Долгосрочность проекта</a:t>
            </a:r>
          </a:p>
          <a:p>
            <a:pPr marL="514350" indent="-514350" algn="just">
              <a:buAutoNum type="arabicPeriod" startAt="3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 в рамках проекта</a:t>
            </a:r>
          </a:p>
          <a:p>
            <a:pPr marL="514350" indent="-514350" algn="just">
              <a:buAutoNum type="arabicPeriod" startAt="3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Дополнение проекта методическими разработками</a:t>
            </a:r>
          </a:p>
          <a:p>
            <a:pPr marL="514350" indent="-514350" algn="just">
              <a:buAutoNum type="arabicPeriod" startAt="3"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СМИ (газеты, журналы, ТВ)</a:t>
            </a:r>
          </a:p>
          <a:p>
            <a:pPr marL="514350" indent="-514350" algn="just">
              <a:buAutoNum type="arabicPeriod"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12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95937" y="550655"/>
            <a:ext cx="481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#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Добрые</a:t>
            </a: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</a:rPr>
              <a:t>_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крышечки»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643050"/>
            <a:ext cx="6094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Очень просто выбросить крышку не в мусорный бак, а в специальный контейнер.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Segoe Print" pitchFamily="2" charset="0"/>
              </a:rPr>
              <a:t>Но этим элементарным действием ты можешь помочь другим!!!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7392" t="26575" r="7471" b="19193"/>
          <a:stretch>
            <a:fillRect/>
          </a:stretch>
        </p:blipFill>
        <p:spPr bwMode="auto">
          <a:xfrm>
            <a:off x="352559" y="1380007"/>
            <a:ext cx="8378997" cy="47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713951" y="3215083"/>
            <a:ext cx="858050" cy="1588"/>
          </a:xfrm>
          <a:prstGeom prst="line">
            <a:avLst/>
          </a:prstGeom>
          <a:ln w="603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714348" y="3071810"/>
            <a:ext cx="357190" cy="357190"/>
          </a:xfrm>
          <a:prstGeom prst="flowChartConnector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214414" y="3071810"/>
            <a:ext cx="357190" cy="357190"/>
          </a:xfrm>
          <a:prstGeom prst="flowChartConnector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waste-clipart-12184622-a-boy-on-a-bicycle-throw-a-lot-of-waste-of-a-world-already-full-of-garbage-bags-Stock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559260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epositphotos_67191987-stock-illustration-garbage-on-the-pla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2" y="2714620"/>
            <a:ext cx="385762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tinaScriptExtraCTT" pitchFamily="2" charset="0"/>
              </a:rPr>
              <a:t>Зачем мы собираем крышки?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tinaScriptExtraCT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500702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Многие люди хотели бы уберечь нашу планету Землю от загрязнения отходами.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Мы каждый день выбрасываем пластиковый мусор, не задумываясь над тем, что сдав его на переработку, можем сделать доброе дело: сберечь природу и здоровье людей.</a:t>
            </a:r>
          </a:p>
        </p:txBody>
      </p:sp>
      <p:pic>
        <p:nvPicPr>
          <p:cNvPr id="10" name="Рисунок 9" descr="NOufIyx2H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928934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30508/v830508363/fa75c/wpSd4qVvn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0"/>
            <a:ext cx="2143140" cy="3429024"/>
          </a:xfrm>
          <a:prstGeom prst="rect">
            <a:avLst/>
          </a:prstGeom>
          <a:noFill/>
          <a:effectLst/>
        </p:spPr>
      </p:pic>
      <p:pic>
        <p:nvPicPr>
          <p:cNvPr id="11268" name="Picture 4" descr="http://iknigi.net/books_files/online_html/145227/i_0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143248"/>
            <a:ext cx="2865426" cy="34184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500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Всем известна сказка В. Катаева «ЦВЕТИК-СЕМИЦВЕТИК» о доброй девочке Жене, получившей в подарок волшебный цветок с разноцветными лепестками. Загадывая желания и отрывая лепестки, она потратила их на глупости. А последний заветный лепесток она пожертвовала на больного мальчика, и это оказалось достойным. 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290"/>
            <a:ext cx="5900750" cy="1082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Символ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 проекта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#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Добрые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_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крышечки»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tinaScriptExtraCTT" pitchFamily="2" charset="0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tinaScriptExtraCTT" pitchFamily="2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63" y="4235007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Так и мы бездумно выбрасываем в мусорный контейнер ценное вторсырьё, не задумываясь над тем, что сдав его на переработку, мы сделаем добрые дела: очистим планету, сбережем природу и здоровье людей. А маленькие крышечки, как последний лепесток чудесного цветка, помогут больному ребёнку обрести радость передвижения по миру на инвалидной коляске.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82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548681"/>
            <a:ext cx="3820749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Задачи акции:</a:t>
            </a:r>
          </a:p>
          <a:p>
            <a:r>
              <a:rPr lang="ru-RU" sz="2800" b="1" dirty="0" smtClean="0"/>
              <a:t>Просвещение детей и родителей о пользе раздельного сбора мусора; </a:t>
            </a:r>
          </a:p>
          <a:p>
            <a:r>
              <a:rPr lang="ru-RU" sz="2800" b="1" dirty="0" smtClean="0"/>
              <a:t> Формирование и развитие навыков селективного сбора мусора;</a:t>
            </a:r>
          </a:p>
          <a:p>
            <a:r>
              <a:rPr lang="ru-RU" sz="2800" b="1" dirty="0"/>
              <a:t>О</a:t>
            </a:r>
            <a:r>
              <a:rPr lang="ru-RU" sz="2800" b="1" dirty="0" smtClean="0"/>
              <a:t>казание помощи детям с особенностями развития.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85" y="548680"/>
            <a:ext cx="4427984" cy="24917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85" y="3429000"/>
            <a:ext cx="44279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7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1841"/>
            <a:ext cx="3372996" cy="599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29" y="641967"/>
            <a:ext cx="5400600" cy="618630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Формирование у воспитанников осознанно-правильного отношения к природным объектам, которые его окружают и с которыми он знакомится в дошкольном детстве, а также формирование отношений в системе коммуникации «человек-человек» (помощь ближнему своему).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  <a:p>
            <a:pPr algn="just"/>
            <a:r>
              <a:rPr lang="ru-RU" b="1" dirty="0" smtClean="0"/>
              <a:t>- Формирование чувственного восприятия природы, включая человека, как его части;</a:t>
            </a:r>
          </a:p>
          <a:p>
            <a:pPr algn="just"/>
            <a:r>
              <a:rPr lang="ru-RU" b="1" dirty="0" smtClean="0"/>
              <a:t>- Формирование правильных знаний об особенностях жизни, роста и развития отдельных существ, и последствий негативного воздействия на них загрязнения (в частности пластика);</a:t>
            </a:r>
          </a:p>
          <a:p>
            <a:pPr algn="just"/>
            <a:r>
              <a:rPr lang="ru-RU" b="1" dirty="0" smtClean="0"/>
              <a:t>- Формирование форм поведения ребенка, которые могут служить критерием оценки уровня его экологической воспитанности;</a:t>
            </a:r>
          </a:p>
          <a:p>
            <a:pPr algn="just"/>
            <a:r>
              <a:rPr lang="ru-RU" b="1" dirty="0" smtClean="0"/>
              <a:t>- Развитие коммуникативных качеств, качеств сочувствия и сопереживания, проявления заботы.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и методы работы: </a:t>
            </a:r>
            <a:r>
              <a:rPr lang="ru-RU" b="1" dirty="0" smtClean="0"/>
              <a:t>наблюдение, рассказ, беседа, демонстрация видео-сюжетов, занятия групповые и индивидуальные, дискуссия, вопросы-ответы, обсуждение, игра.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129" y="-16076"/>
            <a:ext cx="4572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9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-3667"/>
            <a:ext cx="53540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4249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1.Вводный этап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/>
              <a:t>- Сбор </a:t>
            </a:r>
            <a:r>
              <a:rPr lang="ru-RU" sz="2000" b="1" dirty="0"/>
              <a:t>информации об акции </a:t>
            </a:r>
            <a:r>
              <a:rPr lang="ru-RU" sz="2000" b="1" dirty="0" smtClean="0"/>
              <a:t>«Добрые крышечки»</a:t>
            </a:r>
            <a:endParaRPr lang="ru-RU" sz="2000" b="1" dirty="0"/>
          </a:p>
          <a:p>
            <a:pPr algn="just"/>
            <a:r>
              <a:rPr lang="ru-RU" sz="2000" b="1" dirty="0"/>
              <a:t>-</a:t>
            </a:r>
            <a:r>
              <a:rPr lang="ru-RU" sz="2000" b="1" dirty="0" smtClean="0"/>
              <a:t>Родительские </a:t>
            </a:r>
            <a:r>
              <a:rPr lang="ru-RU" sz="2000" b="1" dirty="0"/>
              <a:t>собрания, консультации, презентации для родителей и сотрудников ДОУ: рассказать об акции </a:t>
            </a:r>
            <a:r>
              <a:rPr lang="ru-RU" sz="2000" b="1" dirty="0" smtClean="0"/>
              <a:t>«Добрые крышечки»; </a:t>
            </a:r>
            <a:r>
              <a:rPr lang="ru-RU" sz="2000" b="1" dirty="0"/>
              <a:t>познакомить с правилами акции, рассказать о детях, которым уже оказали помощь; организовать пункт приема крышечек в каждой группе и при входе в ДОУ.</a:t>
            </a:r>
          </a:p>
          <a:p>
            <a:pPr algn="just"/>
            <a:r>
              <a:rPr lang="ru-RU" sz="2000" b="1" dirty="0"/>
              <a:t>-</a:t>
            </a:r>
            <a:r>
              <a:rPr lang="ru-RU" sz="2000" b="1" dirty="0" smtClean="0"/>
              <a:t>Привлечение </a:t>
            </a:r>
            <a:r>
              <a:rPr lang="ru-RU" sz="2000" b="1" dirty="0"/>
              <a:t>родителей к созданию оригинальных ёмкостей для крышечек, к распечатыванию информации о том, какие крышечки мы собираем.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95" y="4065760"/>
            <a:ext cx="2757323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Мои документы\Desktop\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5" y="4080768"/>
            <a:ext cx="2717547" cy="28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Desktop\Экологич конкурс Апрель 2020\Фото Добрые крышечки ДОО №1 Новочебоксарск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54" y="4099941"/>
            <a:ext cx="2736305" cy="27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2.Основной этап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/>
              <a:t>-Погружение </a:t>
            </a:r>
            <a:r>
              <a:rPr lang="ru-RU" sz="2000" b="1" dirty="0"/>
              <a:t>детей в тематику проекта: цикл бесед с детьми </a:t>
            </a:r>
            <a:r>
              <a:rPr lang="ru-RU" sz="2000" b="1" dirty="0" smtClean="0"/>
              <a:t>младшего дошкольного возраста про экологическую акцию «Добрые крышечки», «</a:t>
            </a:r>
            <a:r>
              <a:rPr lang="ru-RU" sz="2000" b="1" dirty="0"/>
              <a:t>Для чего и для кого нужно собирать крышечки?», «Что можно сделать из крышечек?» и др.; обсуждение экологических и социальных проблем, что может сделать каждый из нас для помощи в решении этих вопросов, </a:t>
            </a:r>
            <a:endParaRPr lang="ru-RU" sz="2000" b="1" dirty="0" smtClean="0"/>
          </a:p>
          <a:p>
            <a:pPr algn="just"/>
            <a:endParaRPr lang="ru-RU" sz="800" b="1" dirty="0" smtClean="0"/>
          </a:p>
          <a:p>
            <a:pPr algn="just"/>
            <a:r>
              <a:rPr lang="ru-RU" sz="2000" b="1" dirty="0" smtClean="0"/>
              <a:t>-Чтение </a:t>
            </a:r>
            <a:r>
              <a:rPr lang="ru-RU" sz="2000" b="1" dirty="0"/>
              <a:t>художественной литературы про добрые дела, </a:t>
            </a:r>
            <a:r>
              <a:rPr lang="ru-RU" sz="2000" b="1" dirty="0" smtClean="0"/>
              <a:t>чтение основного произведения акции «Цветик -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 просмотр мультфильма «Цветик-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»,пословицы </a:t>
            </a:r>
            <a:r>
              <a:rPr lang="ru-RU" sz="2000" b="1" dirty="0"/>
              <a:t>и поговорки про добро и природу, творческая деятельность по теме </a:t>
            </a:r>
            <a:r>
              <a:rPr lang="ru-RU" sz="2000" b="1" dirty="0" smtClean="0"/>
              <a:t>проекта «Добрые крышечки»</a:t>
            </a:r>
          </a:p>
          <a:p>
            <a:pPr algn="just"/>
            <a:endParaRPr lang="ru-RU" sz="800" b="1" dirty="0"/>
          </a:p>
          <a:p>
            <a:pPr algn="just"/>
            <a:r>
              <a:rPr lang="ru-RU" sz="2000" b="1" dirty="0" smtClean="0"/>
              <a:t>-Сбор </a:t>
            </a:r>
            <a:r>
              <a:rPr lang="ru-RU" sz="2000" b="1" dirty="0"/>
              <a:t>и сортировка пластиковых крышечек. Сбор крышечек начинается с установки специальных </a:t>
            </a:r>
            <a:r>
              <a:rPr lang="ru-RU" sz="2000" b="1" dirty="0" smtClean="0"/>
              <a:t>контейнеров, корзинок </a:t>
            </a:r>
            <a:r>
              <a:rPr lang="ru-RU" sz="2000" b="1" dirty="0"/>
              <a:t>(лучше прозрачных, чтобы дети видели процесс заполнения) в группах и размещения специальных плакатов и листовок о правилах </a:t>
            </a:r>
            <a:r>
              <a:rPr lang="ru-RU" sz="2000" b="1" dirty="0" smtClean="0"/>
              <a:t>сбора.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2000" b="1" dirty="0"/>
              <a:t>-</a:t>
            </a:r>
            <a:r>
              <a:rPr lang="ru-RU" sz="2000" b="1" dirty="0" smtClean="0"/>
              <a:t>По </a:t>
            </a:r>
            <a:r>
              <a:rPr lang="ru-RU" sz="2000" b="1" dirty="0"/>
              <a:t>мере заполнения контейнеров с крышками </a:t>
            </a:r>
            <a:r>
              <a:rPr lang="ru-RU" sz="2000" b="1" dirty="0" smtClean="0"/>
              <a:t>, мы с детьми организовывали </a:t>
            </a:r>
            <a:r>
              <a:rPr lang="ru-RU" sz="2000" b="1" dirty="0"/>
              <a:t>их </a:t>
            </a:r>
            <a:r>
              <a:rPr lang="ru-RU" sz="2000" b="1" dirty="0" smtClean="0"/>
              <a:t>сортировку.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2000" b="1" dirty="0" smtClean="0"/>
              <a:t>- Творческий момент проекта: мы с ребятами придумали веселый стишок, который читали все вместе в тот момент, когда ребенок бросал крышки в корзинку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46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3528" y="404663"/>
            <a:ext cx="5344776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стишок</a:t>
            </a:r>
          </a:p>
          <a:p>
            <a:pPr algn="ctr"/>
            <a:r>
              <a:rPr lang="ru-RU" sz="2400" b="1" dirty="0" smtClean="0"/>
              <a:t>Добрые </a:t>
            </a:r>
            <a:r>
              <a:rPr lang="ru-RU" sz="2400" b="1" dirty="0"/>
              <a:t>крышечки в гости пришли,</a:t>
            </a:r>
          </a:p>
          <a:p>
            <a:pPr algn="ctr"/>
            <a:r>
              <a:rPr lang="ru-RU" sz="2400" b="1" dirty="0"/>
              <a:t>Чтобы помочь и печаль увести!</a:t>
            </a:r>
          </a:p>
          <a:p>
            <a:pPr algn="ctr"/>
            <a:r>
              <a:rPr lang="ru-RU" sz="2400" b="1" dirty="0"/>
              <a:t>Дружно поможем мы группой своей</a:t>
            </a:r>
          </a:p>
          <a:p>
            <a:pPr algn="ctr"/>
            <a:r>
              <a:rPr lang="ru-RU" sz="2400" b="1" dirty="0"/>
              <a:t>Чтобы на свете все были здоровей!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3" y="2708920"/>
            <a:ext cx="4039741" cy="33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16" y="2708920"/>
            <a:ext cx="4112548" cy="34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1437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Зачем мы собираем крышки?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RITA</cp:lastModifiedBy>
  <cp:revision>36</cp:revision>
  <dcterms:created xsi:type="dcterms:W3CDTF">2018-11-20T15:12:42Z</dcterms:created>
  <dcterms:modified xsi:type="dcterms:W3CDTF">2022-02-18T18:52:18Z</dcterms:modified>
</cp:coreProperties>
</file>