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</p:sldMasterIdLst>
  <p:notesMasterIdLst>
    <p:notesMasterId r:id="rId8"/>
  </p:notesMasterIdLst>
  <p:sldIdLst>
    <p:sldId id="290" r:id="rId2"/>
    <p:sldId id="292" r:id="rId3"/>
    <p:sldId id="294" r:id="rId4"/>
    <p:sldId id="293" r:id="rId5"/>
    <p:sldId id="291" r:id="rId6"/>
    <p:sldId id="296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黑体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黑体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黑体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黑体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黑体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黑体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黑体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黑体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黑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+mn-ea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+mn-ea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13316" name="Rectangle 4"/>
          <p:cNvSpPr>
            <a:spLocks noGrp="1" noRo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101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noProof="0" smtClean="0"/>
              <a:t>Textmasterformate durch Klicken bearbeiten</a:t>
            </a:r>
          </a:p>
          <a:p>
            <a:pPr lvl="1"/>
            <a:r>
              <a:rPr lang="de-DE" altLang="en-US" noProof="0" smtClean="0"/>
              <a:t>Zweite Ebene</a:t>
            </a:r>
          </a:p>
          <a:p>
            <a:pPr lvl="2"/>
            <a:r>
              <a:rPr lang="de-DE" altLang="en-US" noProof="0" smtClean="0"/>
              <a:t>Dritte Ebene</a:t>
            </a:r>
          </a:p>
          <a:p>
            <a:pPr lvl="3"/>
            <a:r>
              <a:rPr lang="de-DE" altLang="en-US" noProof="0" smtClean="0"/>
              <a:t>Vierte Ebene</a:t>
            </a:r>
          </a:p>
          <a:p>
            <a:pPr lvl="4"/>
            <a:r>
              <a:rPr lang="de-DE" altLang="en-US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+mn-ea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B0B6A44-7DF2-48BE-9519-25AFE5507245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33650" y="4521200"/>
            <a:ext cx="6024563" cy="806450"/>
          </a:xfrm>
        </p:spPr>
        <p:txBody>
          <a:bodyPr/>
          <a:lstStyle>
            <a:lvl1pPr algn="r">
              <a:lnSpc>
                <a:spcPct val="110000"/>
              </a:lnSpc>
              <a:defRPr sz="3200"/>
            </a:lvl1pPr>
          </a:lstStyle>
          <a:p>
            <a:r>
              <a:rPr lang="en-US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36825" y="5359400"/>
            <a:ext cx="6029325" cy="541338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44195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D4F8259-59CB-4B65-8345-58C6D74CDF2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04036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3050" y="176213"/>
            <a:ext cx="2063750" cy="584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31800" y="176213"/>
            <a:ext cx="6038850" cy="5842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DA9C205-EA60-4D45-9137-911469AB2C3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0549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61DE59F-C8B5-4D01-AAE0-356A54C9390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15707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D7E65AA-6E69-4FB8-B0C2-467202D7702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53878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41425"/>
            <a:ext cx="4038600" cy="4776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41425"/>
            <a:ext cx="4038600" cy="4776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FA8FD81-820C-4728-AFCA-74BA427F04E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129806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7BCB863-A6FD-448F-9450-178617D0F7E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2119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126961D-45F7-4A06-B714-BF642CD9E629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625997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861387B-3C08-4488-B1FB-CAB1EA9470BC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069102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5350F30-4369-4863-B3DB-27AFDB413D2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996010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F6C65F9-97C3-4483-BE6A-082AD5559901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02231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65875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noProof="1">
                <a:solidFill>
                  <a:schemeClr val="bg1"/>
                </a:solidFill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027" name="Rectangle 4"/>
          <p:cNvSpPr>
            <a:spLocks noChangeArrowheads="1"/>
          </p:cNvSpPr>
          <p:nvPr>
            <p:ph type="title"/>
          </p:nvPr>
        </p:nvSpPr>
        <p:spPr bwMode="auto">
          <a:xfrm>
            <a:off x="431800" y="176213"/>
            <a:ext cx="82296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ru-RU" altLang="ru-RU" smtClean="0"/>
          </a:p>
        </p:txBody>
      </p:sp>
      <p:sp>
        <p:nvSpPr>
          <p:cNvPr id="1028" name="Rectangle 5"/>
          <p:cNvSpPr>
            <a:spLocks noChangeArrowheads="1"/>
          </p:cNvSpPr>
          <p:nvPr>
            <p:ph type="body" idx="1"/>
          </p:nvPr>
        </p:nvSpPr>
        <p:spPr bwMode="auto">
          <a:xfrm>
            <a:off x="457200" y="1241425"/>
            <a:ext cx="8229600" cy="477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34" charset="0"/>
          <a:ea typeface="黑体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34" charset="0"/>
          <a:ea typeface="黑体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34" charset="0"/>
          <a:ea typeface="黑体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34" charset="0"/>
          <a:ea typeface="黑体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34" charset="0"/>
          <a:ea typeface="黑体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34" charset="0"/>
          <a:ea typeface="黑体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34" charset="0"/>
          <a:ea typeface="黑体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34" charset="0"/>
          <a:ea typeface="黑体" charset="-122"/>
        </a:defRPr>
      </a:lvl9pPr>
    </p:titleStyle>
    <p:bodyStyle>
      <a:lvl1pPr marL="180975" indent="-180975" algn="l" rtl="0" eaLnBrk="0" fontAlgn="base" hangingPunct="0">
        <a:spcBef>
          <a:spcPct val="0"/>
        </a:spcBef>
        <a:spcAft>
          <a:spcPct val="4000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0"/>
        </a:spcBef>
        <a:spcAft>
          <a:spcPct val="4000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720725" indent="-274638" algn="l" rtl="0" eaLnBrk="0" fontAlgn="base" hangingPunct="0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987425" indent="-265113" algn="l" rtl="0" eaLnBrk="0" fontAlgn="base" hangingPunct="0">
        <a:spcBef>
          <a:spcPct val="0"/>
        </a:spcBef>
        <a:spcAft>
          <a:spcPct val="4000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1254125" indent="-265113" algn="l" rtl="0" eaLnBrk="0" fontAlgn="base" hangingPunct="0">
        <a:spcBef>
          <a:spcPct val="0"/>
        </a:spcBef>
        <a:spcAft>
          <a:spcPct val="4000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1711325" indent="-265113" algn="l" rtl="0" fontAlgn="base">
        <a:spcBef>
          <a:spcPct val="0"/>
        </a:spcBef>
        <a:spcAft>
          <a:spcPct val="4000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168525" indent="-265113" algn="l" rtl="0" fontAlgn="base">
        <a:spcBef>
          <a:spcPct val="0"/>
        </a:spcBef>
        <a:spcAft>
          <a:spcPct val="4000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2625725" indent="-265113" algn="l" rtl="0" fontAlgn="base">
        <a:spcBef>
          <a:spcPct val="0"/>
        </a:spcBef>
        <a:spcAft>
          <a:spcPct val="4000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082925" indent="-265113" algn="l" rtl="0" fontAlgn="base">
        <a:spcBef>
          <a:spcPct val="0"/>
        </a:spcBef>
        <a:spcAft>
          <a:spcPct val="4000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>
            <p:ph type="ctrTitle"/>
          </p:nvPr>
        </p:nvSpPr>
        <p:spPr>
          <a:xfrm>
            <a:off x="0" y="434975"/>
            <a:ext cx="7080250" cy="3444875"/>
          </a:xfrm>
        </p:spPr>
        <p:txBody>
          <a:bodyPr/>
          <a:lstStyle/>
          <a:p>
            <a:pPr algn="ctr" eaLnBrk="1" hangingPunct="1"/>
            <a:r>
              <a:rPr lang="ru-RU" altLang="ru-RU" sz="1600" smtClean="0"/>
              <a:t>Республиканский конкурс презентаций </a:t>
            </a:r>
            <a:br>
              <a:rPr lang="ru-RU" altLang="ru-RU" sz="1600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>«В.И. Чапаев – герой из Чувашии, которого знает весь мир»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192588" y="3998913"/>
            <a:ext cx="4572000" cy="16319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kern="1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Mangal"/>
              </a:rPr>
              <a:t>Работу выполнила:</a:t>
            </a:r>
          </a:p>
          <a:p>
            <a:pPr eaLnBrk="1" hangingPunct="1">
              <a:defRPr/>
            </a:pPr>
            <a:r>
              <a:rPr lang="ru-RU" kern="1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Mangal"/>
              </a:rPr>
              <a:t>Кудряшова Жанна, </a:t>
            </a:r>
            <a:r>
              <a:rPr lang="ru-RU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Mangal"/>
              </a:rPr>
              <a:t>Ядринский</a:t>
            </a:r>
            <a:r>
              <a:rPr lang="ru-RU" kern="1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Mangal"/>
              </a:rPr>
              <a:t> район, МБОУ «Советская СОШ», 5 класс</a:t>
            </a:r>
          </a:p>
          <a:p>
            <a:pPr eaLnBrk="1" hangingPunct="1">
              <a:defRPr/>
            </a:pPr>
            <a:r>
              <a:rPr lang="ru-RU" kern="1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Mangal"/>
              </a:rPr>
              <a:t>Руководитель: Лебедева Валентина Аверкиевна, учитель математики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3162" y="3568390"/>
            <a:ext cx="2087667" cy="28582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4" descr="C:\Users\supermaxpax\Desktop\chapaev_80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71215" y="147010"/>
            <a:ext cx="2011462" cy="24066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supermaxpax\Desktop\p9_monastyr_cerkov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66229" y="431964"/>
            <a:ext cx="3705552" cy="231561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C:\Users\supermaxpax\Desktop\f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194" y="3099720"/>
            <a:ext cx="2097142" cy="318348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03500" y="0"/>
            <a:ext cx="5434013" cy="1084263"/>
          </a:xfrm>
        </p:spPr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Биография (1887-1919)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0425" y="2544763"/>
            <a:ext cx="6711950" cy="4124325"/>
          </a:xfrm>
        </p:spPr>
        <p:txBody>
          <a:bodyPr/>
          <a:lstStyle/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Чапаев </a:t>
            </a: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родился 28 января 1887 года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деревне </a:t>
            </a:r>
            <a:r>
              <a:rPr lang="ru-RU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Будайка</a:t>
            </a: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Чебоксарского уезда Казанской губернии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семье небогатых крестьян. Отец Иван Степанович по национальности — эрзя, мать Екатерина Семёновна — русско-чувашского происхождения. Василий был шестым ребёнком в семье.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Некоторое время спустя, в поисках лучшей доли, семья Чапаевых переселилась </a:t>
            </a: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село Балаково Николаевского уезда Самарской губернии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Иван Степанович определил сына в местную церковноприходскую школу. В семье Чапаевых уже были священники, и родители хотели, чтобы и </a:t>
            </a: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Василий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 </a:t>
            </a: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священнослужителем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но </a:t>
            </a: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жизнь распорядилась иначе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494" y="672513"/>
            <a:ext cx="2928113" cy="18345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C:\Users\supermaxpax\Desktop\6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41185" y="403904"/>
            <a:ext cx="1646586" cy="214056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Содержимое 3" descr="C:\Users\supermaxpax\Desktop\f3.jpg"/>
          <p:cNvPicPr>
            <a:picLocks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0281" y="134884"/>
            <a:ext cx="3612997" cy="19982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43225" y="134938"/>
            <a:ext cx="2308225" cy="1216025"/>
          </a:xfrm>
        </p:spPr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Личная </a:t>
            </a:r>
            <a:b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жизнь 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4649788" y="2582863"/>
            <a:ext cx="4259262" cy="3538537"/>
          </a:xfrm>
        </p:spPr>
        <p:txBody>
          <a:bodyPr/>
          <a:lstStyle/>
          <a:p>
            <a:pPr marL="0" lvl="3" indent="0" algn="just">
              <a:spcAft>
                <a:spcPts val="0"/>
              </a:spcAft>
              <a:buFontTx/>
              <a:buNone/>
              <a:defRPr/>
            </a:pPr>
            <a:r>
              <a:rPr lang="ru-RU" altLang="ru-RU" sz="1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Родные дети Чапаева:</a:t>
            </a:r>
          </a:p>
          <a:p>
            <a:pPr marL="180000" lvl="3" indent="-180975" algn="just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alt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 Васильевич (1910—1985)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офицер, прошёл всю Великую Отечественную войну. В отставку вышел в звании генерал-майора. Последняя должность — заместитель начальника артиллерии Московского военного округа.</a:t>
            </a:r>
            <a:r>
              <a:rPr lang="ru-RU" alt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lvl="3" indent="-180975" algn="just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alt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Клавдия </a:t>
            </a:r>
            <a:r>
              <a:rPr lang="ru-RU" alt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Васильевна (1912—1999) </a:t>
            </a:r>
            <a:r>
              <a:rPr lang="ru-RU" altLang="ru-RU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советский партийный работник, известна как собиратель материалов о своём отце.</a:t>
            </a:r>
          </a:p>
          <a:p>
            <a:pPr marL="180000" lvl="3" indent="-180975" algn="just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Аркадий Васильевич (1914—1939)</a:t>
            </a:r>
            <a:r>
              <a:rPr lang="ru-RU" alt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военный лётчик, погиб при испытаниях истребителя.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200025" y="2965450"/>
            <a:ext cx="4371975" cy="3257550"/>
          </a:xfrm>
        </p:spPr>
        <p:txBody>
          <a:bodyPr/>
          <a:lstStyle/>
          <a:p>
            <a:pPr marL="180975" lvl="3" indent="-180975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1908 году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Чапаев 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женился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16-летней Пелагеей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Метлиной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они </a:t>
            </a:r>
            <a:r>
              <a:rPr lang="ru-RU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прожили 6 лет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них родилось </a:t>
            </a:r>
            <a:r>
              <a:rPr lang="ru-RU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трое детей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Затем началась Первая мировая война, и Чапаев ушёл на фронт.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Пелагея пожила в доме его родителей, потом ушла вместе с детьми. </a:t>
            </a:r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lvl="3" indent="-180975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начале 1917 года Чапаев заехал в родные места, забрал у Пелагеи детей и вернул их в дом родителей. Вскоре от ран умер его товарищ Пётр </a:t>
            </a:r>
            <a:r>
              <a:rPr lang="ru-RU" alt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Кишкерцев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Чапаев, согласно их уговору, </a:t>
            </a:r>
            <a:r>
              <a:rPr lang="ru-RU" altLang="ru-RU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взял на воспитание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дочерей </a:t>
            </a:r>
            <a:r>
              <a:rPr lang="ru-RU" altLang="ru-RU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Олимпиаду и Веру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10" name="Picture 2" descr="C:\Users\supermaxpax\Desktop\f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8781" y="59396"/>
            <a:ext cx="2587082" cy="25819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supermaxpax\Desktop\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72232"/>
            <a:ext cx="1937578" cy="283343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3025"/>
            <a:ext cx="8229600" cy="852488"/>
          </a:xfrm>
        </p:spPr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Военный </a:t>
            </a:r>
            <a:b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путь В. И. Чапаева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92075" y="2760663"/>
            <a:ext cx="4397375" cy="3862387"/>
          </a:xfrm>
        </p:spPr>
        <p:txBody>
          <a:bodyPr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Осень </a:t>
            </a:r>
            <a:r>
              <a:rPr lang="ru-RU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1908 </a:t>
            </a:r>
            <a:r>
              <a:rPr lang="ru-RU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 </a:t>
            </a:r>
            <a:r>
              <a:rPr lang="ru-RU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призван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службу в армию и направлен 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Киев;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есной 1909 года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уволен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армии в </a:t>
            </a:r>
            <a:r>
              <a:rPr lang="ru-RU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запас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переведен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ратники ополчения первого разряда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неизвестным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причинам (по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официальной версии, по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болезни);</a:t>
            </a: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Мировой войны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кадровой армии </a:t>
            </a:r>
            <a:r>
              <a:rPr lang="ru-RU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служил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1914 </a:t>
            </a:r>
            <a:r>
              <a:rPr lang="ru-RU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призван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военную </a:t>
            </a:r>
            <a:r>
              <a:rPr lang="ru-RU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служб</a:t>
            </a:r>
            <a:r>
              <a:rPr lang="ru-RU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направлен в 159-й запасной пехотный полк в город Аткарск.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5151438" y="1489075"/>
            <a:ext cx="1665287" cy="765175"/>
          </a:xfrm>
        </p:spPr>
        <p:txBody>
          <a:bodyPr/>
          <a:lstStyle/>
          <a:p>
            <a:pPr>
              <a:defRPr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ru-RU" dirty="0"/>
              <a:t/>
            </a:r>
            <a:br>
              <a:rPr lang="ru-RU" dirty="0"/>
            </a:b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Чапаев</a:t>
            </a:r>
          </a:p>
          <a:p>
            <a:pPr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фронте</a:t>
            </a:r>
            <a:endParaRPr lang="ru-RU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4572000" y="2887663"/>
            <a:ext cx="4041775" cy="3457575"/>
          </a:xfrm>
        </p:spPr>
        <p:txBody>
          <a:bodyPr/>
          <a:lstStyle/>
          <a:p>
            <a:pPr algn="just">
              <a:defRPr/>
            </a:pPr>
            <a:r>
              <a:rPr lang="ru-RU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фронт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попал в </a:t>
            </a:r>
            <a:r>
              <a:rPr lang="ru-RU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январе 1915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Воевал в 326-м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Белгорайском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пехотном полку 82-й пехотной дивизии в 9 армии Юго-Западного фронта на Волыни и в Галиции. Был ранен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июле 1915 года закончил учебную команду, получил звание младшего унтер-офицера, а в октябре — старшего.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Войну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закончил в чине фельдфебеля. </a:t>
            </a:r>
          </a:p>
          <a:p>
            <a:pPr>
              <a:defRPr/>
            </a:pPr>
            <a:endParaRPr lang="ru-RU" sz="1800" dirty="0"/>
          </a:p>
        </p:txBody>
      </p:sp>
      <p:sp>
        <p:nvSpPr>
          <p:cNvPr id="8" name="Заголовок 1"/>
          <p:cNvSpPr>
            <a:spLocks noGrp="1"/>
          </p:cNvSpPr>
          <p:nvPr>
            <p:ph type="body" idx="1"/>
          </p:nvPr>
        </p:nvSpPr>
        <p:spPr>
          <a:xfrm>
            <a:off x="2020888" y="1416050"/>
            <a:ext cx="1766887" cy="9842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Чапаев на службе в армии</a:t>
            </a:r>
          </a:p>
        </p:txBody>
      </p:sp>
      <p:pic>
        <p:nvPicPr>
          <p:cNvPr id="10" name="Picture 2" descr="C:\Users\supermaxpax\Desktop\Chapaev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17316" y="0"/>
            <a:ext cx="2326684" cy="28881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25500"/>
            <a:ext cx="8229600" cy="5888038"/>
          </a:xfrm>
        </p:spPr>
        <p:txBody>
          <a:bodyPr/>
          <a:lstStyle/>
          <a:p>
            <a:pPr eaLnBrk="1" hangingPunct="1">
              <a:spcAft>
                <a:spcPts val="0"/>
              </a:spcAft>
              <a:defRPr/>
            </a:pPr>
            <a:r>
              <a:rPr 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Calibri" pitchFamily="34" charset="0"/>
              </a:rPr>
              <a:t>У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Calibri" pitchFamily="34" charset="0"/>
              </a:rPr>
              <a:t>частвовал </a:t>
            </a:r>
            <a:r>
              <a:rPr 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Calibri" pitchFamily="34" charset="0"/>
              </a:rPr>
              <a:t>в боях </a:t>
            </a:r>
            <a:r>
              <a:rPr lang="ru-RU" sz="1600" dirty="0">
                <a:latin typeface="Times New Roman" pitchFamily="18" charset="0"/>
                <a:cs typeface="Calibri" pitchFamily="34" charset="0"/>
              </a:rPr>
              <a:t>с </a:t>
            </a:r>
            <a:r>
              <a:rPr lang="ru-RU" sz="1600" dirty="0" err="1">
                <a:latin typeface="Times New Roman" pitchFamily="18" charset="0"/>
                <a:cs typeface="Calibri" pitchFamily="34" charset="0"/>
              </a:rPr>
              <a:t>чехословаками</a:t>
            </a:r>
            <a:r>
              <a:rPr lang="ru-RU" sz="1600" dirty="0">
                <a:latin typeface="Times New Roman" pitchFamily="18" charset="0"/>
                <a:cs typeface="Calibri" pitchFamily="34" charset="0"/>
              </a:rPr>
              <a:t> и Народной Армией, у которых отбил  </a:t>
            </a:r>
            <a:r>
              <a:rPr lang="ru-RU" sz="1600" dirty="0" smtClean="0">
                <a:latin typeface="Times New Roman" pitchFamily="18" charset="0"/>
                <a:cs typeface="Calibri" pitchFamily="34" charset="0"/>
              </a:rPr>
              <a:t>Николаевск;</a:t>
            </a:r>
            <a:endParaRPr lang="ru-RU" sz="1600" dirty="0">
              <a:latin typeface="Times New Roman" pitchFamily="18" charset="0"/>
              <a:cs typeface="Calibri" pitchFamily="34" charset="0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Calibri" pitchFamily="34" charset="0"/>
              </a:rPr>
              <a:t>19 сентября 1918 г</a:t>
            </a:r>
            <a:r>
              <a:rPr lang="ru-RU" sz="1600" dirty="0">
                <a:latin typeface="Times New Roman" pitchFamily="18" charset="0"/>
                <a:cs typeface="Calibri" pitchFamily="34" charset="0"/>
              </a:rPr>
              <a:t>. назначен командиром 2-й Николаевской </a:t>
            </a:r>
            <a:r>
              <a:rPr lang="ru-RU" sz="1600" dirty="0" smtClean="0">
                <a:latin typeface="Times New Roman" pitchFamily="18" charset="0"/>
                <a:cs typeface="Calibri" pitchFamily="34" charset="0"/>
              </a:rPr>
              <a:t>дивизии; </a:t>
            </a:r>
            <a:endParaRPr lang="ru-RU" sz="1600" dirty="0">
              <a:latin typeface="Times New Roman" pitchFamily="18" charset="0"/>
              <a:cs typeface="Calibri" pitchFamily="34" charset="0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Calibri" pitchFamily="34" charset="0"/>
              </a:rPr>
              <a:t>с </a:t>
            </a:r>
            <a:r>
              <a:rPr 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Calibri" pitchFamily="34" charset="0"/>
              </a:rPr>
              <a:t>ноября 1918 по февраль 1919 г</a:t>
            </a:r>
            <a:r>
              <a:rPr lang="ru-RU" sz="1600" b="1" dirty="0">
                <a:latin typeface="Times New Roman" pitchFamily="18" charset="0"/>
                <a:cs typeface="Calibri" pitchFamily="34" charset="0"/>
              </a:rPr>
              <a:t>ода </a:t>
            </a:r>
            <a:r>
              <a:rPr lang="ru-RU" sz="1600" dirty="0">
                <a:latin typeface="Times New Roman" pitchFamily="18" charset="0"/>
                <a:cs typeface="Calibri" pitchFamily="34" charset="0"/>
              </a:rPr>
              <a:t>- учеба в академии Генерального </a:t>
            </a:r>
            <a:r>
              <a:rPr lang="ru-RU" sz="1600" dirty="0" smtClean="0">
                <a:latin typeface="Times New Roman" pitchFamily="18" charset="0"/>
                <a:cs typeface="Calibri" pitchFamily="34" charset="0"/>
              </a:rPr>
              <a:t>штаба; </a:t>
            </a:r>
            <a:endParaRPr lang="ru-RU" sz="1600" dirty="0">
              <a:latin typeface="Times New Roman" pitchFamily="18" charset="0"/>
              <a:cs typeface="Calibri" pitchFamily="34" charset="0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Calibri" pitchFamily="34" charset="0"/>
              </a:rPr>
              <a:t>с </a:t>
            </a:r>
            <a:r>
              <a:rPr 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Calibri" pitchFamily="34" charset="0"/>
              </a:rPr>
              <a:t>марта 1919 года</a:t>
            </a:r>
            <a:r>
              <a:rPr lang="ru-RU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Calibri" pitchFamily="34" charset="0"/>
              </a:rPr>
              <a:t> </a:t>
            </a:r>
            <a:r>
              <a:rPr lang="ru-RU" sz="1600" dirty="0">
                <a:latin typeface="Times New Roman" pitchFamily="18" charset="0"/>
                <a:cs typeface="Calibri" pitchFamily="34" charset="0"/>
              </a:rPr>
              <a:t>- комиссар внутренних дел Николаевского </a:t>
            </a:r>
            <a:r>
              <a:rPr lang="ru-RU" sz="1600" dirty="0" smtClean="0">
                <a:latin typeface="Times New Roman" pitchFamily="18" charset="0"/>
                <a:cs typeface="Calibri" pitchFamily="34" charset="0"/>
              </a:rPr>
              <a:t>уезда:</a:t>
            </a:r>
            <a:endParaRPr lang="ru-RU" sz="1600" dirty="0">
              <a:latin typeface="Times New Roman" pitchFamily="18" charset="0"/>
              <a:cs typeface="Calibri" pitchFamily="34" charset="0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Calibri" pitchFamily="34" charset="0"/>
              </a:rPr>
              <a:t>с </a:t>
            </a:r>
            <a:r>
              <a:rPr 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Calibri" pitchFamily="34" charset="0"/>
              </a:rPr>
              <a:t>мая 1919 года</a:t>
            </a:r>
            <a:r>
              <a:rPr lang="ru-RU" sz="1600" dirty="0">
                <a:latin typeface="Times New Roman" pitchFamily="18" charset="0"/>
                <a:cs typeface="Calibri" pitchFamily="34" charset="0"/>
              </a:rPr>
              <a:t> — комбриг Особой </a:t>
            </a:r>
            <a:r>
              <a:rPr lang="ru-RU" sz="1600" dirty="0" err="1">
                <a:latin typeface="Times New Roman" pitchFamily="18" charset="0"/>
                <a:cs typeface="Calibri" pitchFamily="34" charset="0"/>
              </a:rPr>
              <a:t>Александрово</a:t>
            </a:r>
            <a:r>
              <a:rPr lang="ru-RU" sz="1600" dirty="0">
                <a:latin typeface="Times New Roman" pitchFamily="18" charset="0"/>
                <a:cs typeface="Calibri" pitchFamily="34" charset="0"/>
              </a:rPr>
              <a:t>-Гайской </a:t>
            </a:r>
            <a:r>
              <a:rPr lang="ru-RU" sz="1600" dirty="0" smtClean="0">
                <a:latin typeface="Times New Roman" pitchFamily="18" charset="0"/>
                <a:cs typeface="Calibri" pitchFamily="34" charset="0"/>
              </a:rPr>
              <a:t>бригады;</a:t>
            </a:r>
            <a:endParaRPr lang="ru-RU" sz="1600" dirty="0">
              <a:latin typeface="Times New Roman" pitchFamily="18" charset="0"/>
              <a:cs typeface="Calibri" pitchFamily="34" charset="0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ru-RU" sz="1600" b="1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Calibri" pitchFamily="34" charset="0"/>
              </a:rPr>
              <a:t>с </a:t>
            </a:r>
            <a:r>
              <a:rPr 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Calibri" pitchFamily="34" charset="0"/>
              </a:rPr>
              <a:t>июня 1919 года </a:t>
            </a:r>
            <a:r>
              <a:rPr lang="ru-RU" sz="1600" dirty="0">
                <a:latin typeface="Times New Roman" pitchFamily="18" charset="0"/>
                <a:cs typeface="Calibri" pitchFamily="34" charset="0"/>
              </a:rPr>
              <a:t>- начальник 25-й стрелковой дивизии, участвовавшей в </a:t>
            </a:r>
            <a:r>
              <a:rPr lang="ru-RU" sz="1600" dirty="0" err="1">
                <a:latin typeface="Times New Roman" pitchFamily="18" charset="0"/>
                <a:cs typeface="Calibri" pitchFamily="34" charset="0"/>
              </a:rPr>
              <a:t>Бугульминской</a:t>
            </a:r>
            <a:r>
              <a:rPr lang="ru-RU" sz="1600" dirty="0">
                <a:latin typeface="Times New Roman" pitchFamily="18" charset="0"/>
                <a:cs typeface="Calibri" pitchFamily="34" charset="0"/>
              </a:rPr>
              <a:t> и </a:t>
            </a:r>
            <a:r>
              <a:rPr lang="ru-RU" sz="1600" dirty="0" err="1">
                <a:latin typeface="Times New Roman" pitchFamily="18" charset="0"/>
                <a:cs typeface="Calibri" pitchFamily="34" charset="0"/>
              </a:rPr>
              <a:t>Белебеевской</a:t>
            </a:r>
            <a:r>
              <a:rPr lang="ru-RU" sz="1600" dirty="0">
                <a:latin typeface="Times New Roman" pitchFamily="18" charset="0"/>
                <a:cs typeface="Calibri" pitchFamily="34" charset="0"/>
              </a:rPr>
              <a:t> операциях против армии Колчака. Под руководством Чапаева эта дивизия 9 июня 1919 года заняла Уфу, а 11 июля 1919 года— город </a:t>
            </a:r>
            <a:r>
              <a:rPr lang="ru-RU" sz="1600" dirty="0" smtClean="0">
                <a:latin typeface="Times New Roman" pitchFamily="18" charset="0"/>
                <a:cs typeface="Calibri" pitchFamily="34" charset="0"/>
              </a:rPr>
              <a:t>Уральск;</a:t>
            </a:r>
            <a:endParaRPr lang="ru-RU" sz="1600" dirty="0">
              <a:latin typeface="Times New Roman" pitchFamily="18" charset="0"/>
              <a:cs typeface="Calibri" pitchFamily="34" charset="0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ru-RU" alt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alt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1919 года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погиб в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результате глубокого рейда казаков (около 300 сабель), увенчавшегося неожиданным нападением на хорошо охраняемый (около 1000 штыков) и находившийся в глубоком тылу г. </a:t>
            </a:r>
            <a:r>
              <a:rPr lang="ru-RU" alt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Лбищенск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где находился штаб 25-й дивизии.</a:t>
            </a:r>
          </a:p>
          <a:p>
            <a:pPr eaLnBrk="1" hangingPunct="1">
              <a:spcAft>
                <a:spcPts val="0"/>
              </a:spcAft>
              <a:defRPr/>
            </a:pPr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alt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ru-RU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проявленную храбрость В.И. Чапаев был награждён Георгиевской медалью и солдатскими </a:t>
            </a:r>
            <a:r>
              <a:rPr lang="ru-RU" alt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Георгиевскими </a:t>
            </a:r>
            <a:r>
              <a:rPr lang="ru-RU" altLang="ru-RU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крестами трёх степеней.</a:t>
            </a:r>
            <a:endParaRPr lang="ru-RU" altLang="ru-RU" sz="1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57200" y="69850"/>
            <a:ext cx="82296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pitchFamily="34" charset="0"/>
                <a:ea typeface="黑体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pitchFamily="34" charset="0"/>
                <a:ea typeface="黑体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pitchFamily="34" charset="0"/>
                <a:ea typeface="黑体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pitchFamily="34" charset="0"/>
                <a:ea typeface="黑体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pitchFamily="34" charset="0"/>
                <a:ea typeface="黑体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pitchFamily="34" charset="0"/>
                <a:ea typeface="黑体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pitchFamily="34" charset="0"/>
                <a:ea typeface="黑体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pitchFamily="34" charset="0"/>
                <a:ea typeface="黑体" charset="-122"/>
              </a:defRPr>
            </a:lvl9pPr>
          </a:lstStyle>
          <a:p>
            <a:pPr algn="ctr">
              <a:defRPr/>
            </a:pPr>
            <a:r>
              <a:rPr lang="ru-RU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Боевой путь В. И. Чапаева</a:t>
            </a:r>
            <a:endParaRPr lang="ru-RU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436" name="Picture 2" descr="C:\Users\владелец\Pictures\awards-chapae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475" y="4425950"/>
            <a:ext cx="5532438" cy="159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Содержимое 5" descr="150px-St_George_Medal_III_22255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13" y="4425950"/>
            <a:ext cx="1441450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3" y="874713"/>
            <a:ext cx="2751137" cy="29654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7288" y="874713"/>
            <a:ext cx="2290762" cy="29654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176213"/>
            <a:ext cx="8229600" cy="582612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Память о </a:t>
            </a:r>
            <a:r>
              <a:rPr lang="ru-RU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В.И.Чапаеве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C:\Users\владелец\Pictures\hapaev-3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18288" y="874713"/>
            <a:ext cx="2203450" cy="29654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C:\Users\владелец\Pictures\doc6hzei74drf4uturpf3_800_48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1463" y="4017963"/>
            <a:ext cx="4349750" cy="25765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C:\Users\владелец\Pictures\101349149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10138" y="4017963"/>
            <a:ext cx="3911600" cy="25098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fd852eff0ad36672c918de9e2177de7f17951a0"/>
</p:tagLst>
</file>

<file path=ppt/theme/theme1.xml><?xml version="1.0" encoding="utf-8"?>
<a:theme xmlns:a="http://schemas.openxmlformats.org/drawingml/2006/main" name="演示设计">
  <a:themeElements>
    <a:clrScheme name="演示设计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8A058"/>
      </a:accent2>
      <a:accent3>
        <a:srgbClr val="FFFFFF"/>
      </a:accent3>
      <a:accent4>
        <a:srgbClr val="000000"/>
      </a:accent4>
      <a:accent5>
        <a:srgbClr val="FECFAA"/>
      </a:accent5>
      <a:accent6>
        <a:srgbClr val="B5914F"/>
      </a:accent6>
      <a:hlink>
        <a:srgbClr val="C40505"/>
      </a:hlink>
      <a:folHlink>
        <a:srgbClr val="919191"/>
      </a:folHlink>
    </a:clrScheme>
    <a:fontScheme name="演示设计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演示设计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8A058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5914F"/>
        </a:accent6>
        <a:hlink>
          <a:srgbClr val="C40505"/>
        </a:hlink>
        <a:folHlink>
          <a:srgbClr val="9191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Pages>0</Pages>
  <Words>423</Words>
  <Characters>0</Characters>
  <Application>Microsoft Office PowerPoint</Application>
  <DocSecurity>0</DocSecurity>
  <PresentationFormat>Экран (4:3)</PresentationFormat>
  <Lines>0</Lines>
  <Paragraphs>41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黑体</vt:lpstr>
      <vt:lpstr>Wingdings</vt:lpstr>
      <vt:lpstr>Times New Roman</vt:lpstr>
      <vt:lpstr>DejaVu Sans</vt:lpstr>
      <vt:lpstr>Mangal</vt:lpstr>
      <vt:lpstr>Calibri</vt:lpstr>
      <vt:lpstr>演示设计</vt:lpstr>
      <vt:lpstr>Республиканский конкурс презентаций   «В.И. Чапаев – герой из Чувашии, которого знает весь мир»</vt:lpstr>
      <vt:lpstr>Биография (1887-1919)</vt:lpstr>
      <vt:lpstr>Личная  жизнь </vt:lpstr>
      <vt:lpstr>Военный  путь В. И. Чапаева</vt:lpstr>
      <vt:lpstr>Презентация PowerPoint</vt:lpstr>
      <vt:lpstr>Память о В.И.Чапаеве</vt:lpstr>
    </vt:vector>
  </TitlesOfParts>
  <Manager/>
  <Company/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sovetsk_lva</dc:creator>
  <cp:keywords/>
  <dc:description/>
  <cp:lastModifiedBy>sovetsk_lva</cp:lastModifiedBy>
  <cp:revision>84</cp:revision>
  <cp:lastPrinted>1899-12-30T00:00:00Z</cp:lastPrinted>
  <dcterms:created xsi:type="dcterms:W3CDTF">2007-11-27T23:54:21Z</dcterms:created>
  <dcterms:modified xsi:type="dcterms:W3CDTF">2022-02-07T13:20:34Z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1033-8.1.0.3018</vt:lpwstr>
  </property>
</Properties>
</file>