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336699"/>
    <a:srgbClr val="8DEDF7"/>
    <a:srgbClr val="0196B9"/>
    <a:srgbClr val="0EB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0" autoAdjust="0"/>
    <p:restoredTop sz="90929"/>
  </p:normalViewPr>
  <p:slideViewPr>
    <p:cSldViewPr>
      <p:cViewPr>
        <p:scale>
          <a:sx n="75" d="100"/>
          <a:sy n="75" d="100"/>
        </p:scale>
        <p:origin x="-6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Z:\newtek\_backgrounds_1.02\Tim\pptemp4\big_power_li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1295400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Z:\newtek\_backgrounds_1.02\Tim\pptemp4\tru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22263"/>
            <a:ext cx="2374900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304800"/>
            <a:ext cx="4572000" cy="9906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10000"/>
            <a:ext cx="7391400" cy="762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0161" dir="1106097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468313" y="328613"/>
            <a:ext cx="2376487" cy="2343150"/>
          </a:xfrm>
          <a:prstGeom prst="ellipse">
            <a:avLst/>
          </a:prstGeom>
          <a:noFill/>
          <a:ln w="76200">
            <a:solidFill>
              <a:srgbClr val="8DED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Oval 16"/>
          <p:cNvSpPr>
            <a:spLocks noChangeArrowheads="1"/>
          </p:cNvSpPr>
          <p:nvPr/>
        </p:nvSpPr>
        <p:spPr bwMode="auto">
          <a:xfrm>
            <a:off x="7451725" y="5360988"/>
            <a:ext cx="1309688" cy="1303337"/>
          </a:xfrm>
          <a:prstGeom prst="ellipse">
            <a:avLst/>
          </a:prstGeom>
          <a:noFill/>
          <a:ln w="76200">
            <a:solidFill>
              <a:srgbClr val="8DED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68" name="Picture 20" descr="Z:\newtek\_backgrounds_1.02\Tim\pptemp4\powerlin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830263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8077200" y="4876800"/>
            <a:ext cx="830263" cy="817563"/>
          </a:xfrm>
          <a:prstGeom prst="ellipse">
            <a:avLst/>
          </a:prstGeom>
          <a:noFill/>
          <a:ln w="76200">
            <a:solidFill>
              <a:srgbClr val="8DED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      </a:t>
            </a:r>
          </a:p>
        </p:txBody>
      </p:sp>
      <p:pic>
        <p:nvPicPr>
          <p:cNvPr id="2067" name="Picture 19" descr="Z:\newtek\_backgrounds_1.02\Tim\pptemp4\power_lin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14446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2438400" y="1371600"/>
            <a:ext cx="1443038" cy="1431925"/>
          </a:xfrm>
          <a:prstGeom prst="ellipse">
            <a:avLst/>
          </a:prstGeom>
          <a:noFill/>
          <a:ln w="76200">
            <a:solidFill>
              <a:srgbClr val="8DED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66" name="Picture 18" descr="Z:\newtek\_backgrounds_1.02\Tim\pptemp4\cell_pho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2287588"/>
            <a:ext cx="1101725" cy="11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1938338" y="2336800"/>
            <a:ext cx="1039812" cy="1023938"/>
          </a:xfrm>
          <a:prstGeom prst="ellipse">
            <a:avLst/>
          </a:prstGeom>
          <a:noFill/>
          <a:ln w="76200">
            <a:solidFill>
              <a:srgbClr val="8DED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009D4-C29D-4E74-99D4-37187A5814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6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18A56-ECF4-4066-BC60-49758431B1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0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039CF-3FA8-4775-8057-B37174598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6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E9396-15A7-434F-9473-E3EDFE81E4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5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37719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2D24A-5561-49B0-9971-7D26A80559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7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2BD96-AD9C-4F72-978E-ABF684C790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6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313CD-442D-4004-8021-DEA6A96305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2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A0676-7C06-43BA-805D-E1BB628B0B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6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D2957-8C36-47A3-AF86-C0D15C163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9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79103-E91D-41C1-9E48-18826B867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2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Z:\newtek\_backgrounds_1.02\Tim\pptemp4\truck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5014913"/>
            <a:ext cx="1370012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5929313" y="5016500"/>
            <a:ext cx="1371600" cy="1352550"/>
          </a:xfrm>
          <a:prstGeom prst="ellipse">
            <a:avLst/>
          </a:prstGeom>
          <a:noFill/>
          <a:ln w="76200">
            <a:solidFill>
              <a:srgbClr val="8DED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46" name="Picture 22" descr="Z:\newtek\_backgrounds_1.02\Tim\pptemp4\powerline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3886200"/>
            <a:ext cx="830262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Oval 23"/>
          <p:cNvSpPr>
            <a:spLocks noChangeArrowheads="1"/>
          </p:cNvSpPr>
          <p:nvPr/>
        </p:nvSpPr>
        <p:spPr bwMode="auto">
          <a:xfrm>
            <a:off x="8313738" y="3886200"/>
            <a:ext cx="830262" cy="817563"/>
          </a:xfrm>
          <a:prstGeom prst="ellipse">
            <a:avLst/>
          </a:prstGeom>
          <a:noFill/>
          <a:ln w="76200">
            <a:solidFill>
              <a:srgbClr val="8DED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      </a:t>
            </a:r>
          </a:p>
        </p:txBody>
      </p:sp>
      <p:pic>
        <p:nvPicPr>
          <p:cNvPr id="1048" name="Picture 24" descr="Z:\newtek\_backgrounds_1.02\Tim\pptemp4\power_line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606925"/>
            <a:ext cx="1069975" cy="10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Oval 25"/>
          <p:cNvSpPr>
            <a:spLocks noChangeArrowheads="1"/>
          </p:cNvSpPr>
          <p:nvPr/>
        </p:nvSpPr>
        <p:spPr bwMode="auto">
          <a:xfrm>
            <a:off x="7399338" y="4606925"/>
            <a:ext cx="1066800" cy="1058863"/>
          </a:xfrm>
          <a:prstGeom prst="ellipse">
            <a:avLst/>
          </a:prstGeom>
          <a:noFill/>
          <a:ln w="76200">
            <a:solidFill>
              <a:srgbClr val="8DED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42" name="Picture 18" descr="Z:\newtek\_backgrounds_1.02\Tim\pptemp4\big_power_lines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0"/>
            <a:ext cx="1281113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Oval 21"/>
          <p:cNvSpPr>
            <a:spLocks noChangeArrowheads="1"/>
          </p:cNvSpPr>
          <p:nvPr/>
        </p:nvSpPr>
        <p:spPr bwMode="auto">
          <a:xfrm>
            <a:off x="1201738" y="5357813"/>
            <a:ext cx="1296987" cy="1290637"/>
          </a:xfrm>
          <a:prstGeom prst="ellipse">
            <a:avLst/>
          </a:prstGeom>
          <a:noFill/>
          <a:ln w="76200">
            <a:solidFill>
              <a:srgbClr val="8DED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50" name="Picture 26" descr="Z:\newtek\_backgrounds_1.02\Tim\pptemp4\cell_phon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894263"/>
            <a:ext cx="1101725" cy="11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Oval 27"/>
          <p:cNvSpPr>
            <a:spLocks noChangeArrowheads="1"/>
          </p:cNvSpPr>
          <p:nvPr/>
        </p:nvSpPr>
        <p:spPr bwMode="auto">
          <a:xfrm>
            <a:off x="98425" y="4943475"/>
            <a:ext cx="1039813" cy="1023938"/>
          </a:xfrm>
          <a:prstGeom prst="ellipse">
            <a:avLst/>
          </a:prstGeom>
          <a:noFill/>
          <a:ln w="76200">
            <a:solidFill>
              <a:srgbClr val="8DED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7BAA7A2-41FC-49FD-8E4E-0EAAD7166F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7696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ooper Black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ooper Black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ooper Black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ooper Black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ooper Black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ooper Black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ooper Black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ooper Black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3366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3366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rgbClr val="3366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33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3366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26255"/>
            <a:ext cx="3512984" cy="3226823"/>
            <a:chOff x="395536" y="268458"/>
            <a:chExt cx="3512984" cy="322682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68458"/>
              <a:ext cx="2520280" cy="2476128"/>
            </a:xfrm>
            <a:prstGeom prst="ellipse">
              <a:avLst/>
            </a:prstGeom>
            <a:ln w="190500" cap="rnd">
              <a:solidFill>
                <a:schemeClr val="accent1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711" y="1285916"/>
              <a:ext cx="1375809" cy="1449186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542" y="2149055"/>
              <a:ext cx="1185298" cy="1346226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6" name="Группа 5"/>
          <p:cNvGrpSpPr/>
          <p:nvPr/>
        </p:nvGrpSpPr>
        <p:grpSpPr>
          <a:xfrm>
            <a:off x="7499856" y="4869160"/>
            <a:ext cx="1392624" cy="1800200"/>
            <a:chOff x="7499856" y="4869160"/>
            <a:chExt cx="1392624" cy="1800200"/>
          </a:xfrm>
        </p:grpSpPr>
        <p:sp>
          <p:nvSpPr>
            <p:cNvPr id="7" name="Овал 6"/>
            <p:cNvSpPr/>
            <p:nvPr/>
          </p:nvSpPr>
          <p:spPr>
            <a:xfrm>
              <a:off x="7499856" y="5373216"/>
              <a:ext cx="1248608" cy="1296144"/>
            </a:xfrm>
            <a:prstGeom prst="ellips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4869160"/>
              <a:ext cx="864096" cy="792088"/>
            </a:xfrm>
            <a:prstGeom prst="ellips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28004" y="980728"/>
            <a:ext cx="5156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МБОУ «СОШ №11 имени И. А. </a:t>
            </a:r>
            <a:r>
              <a:rPr lang="ru-RU" sz="2000" b="1" dirty="0" err="1" smtClean="0"/>
              <a:t>Кабалина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08927" y="2204864"/>
            <a:ext cx="50768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Кружок «Основы электротехники»</a:t>
            </a:r>
          </a:p>
          <a:p>
            <a:pPr algn="ctr"/>
            <a:r>
              <a:rPr lang="ru-RU" b="1" dirty="0"/>
              <a:t>д</a:t>
            </a:r>
            <a:r>
              <a:rPr lang="ru-RU" b="1" dirty="0" smtClean="0"/>
              <a:t>ля учащихся 7-8 классов </a:t>
            </a:r>
          </a:p>
          <a:p>
            <a:pPr algn="ctr"/>
            <a:r>
              <a:rPr lang="ru-RU" sz="1800" b="1" dirty="0"/>
              <a:t>н</a:t>
            </a:r>
            <a:r>
              <a:rPr lang="ru-RU" sz="1800" b="1" dirty="0" smtClean="0"/>
              <a:t>а 2017-2018 учебный год</a:t>
            </a:r>
            <a:endParaRPr lang="ru-RU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4293096"/>
            <a:ext cx="4334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Автор: Харисова Татьяна Ивановна</a:t>
            </a:r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           учитель физики</a:t>
            </a:r>
            <a:endParaRPr lang="ru-RU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00274" y="6021288"/>
            <a:ext cx="1203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г. Канаш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7504" y="4869160"/>
            <a:ext cx="2602318" cy="1853952"/>
            <a:chOff x="107504" y="4869160"/>
            <a:chExt cx="2602318" cy="185395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5373216"/>
              <a:ext cx="1522198" cy="1349896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869160"/>
              <a:ext cx="1179004" cy="1179004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5" name="Группа 4"/>
          <p:cNvGrpSpPr/>
          <p:nvPr/>
        </p:nvGrpSpPr>
        <p:grpSpPr>
          <a:xfrm>
            <a:off x="5868144" y="3861048"/>
            <a:ext cx="3275857" cy="2567058"/>
            <a:chOff x="5868144" y="3861048"/>
            <a:chExt cx="3275857" cy="256705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7" y="3861048"/>
              <a:ext cx="827584" cy="836224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5013176"/>
              <a:ext cx="1440160" cy="1414930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Овал 6"/>
            <p:cNvSpPr/>
            <p:nvPr/>
          </p:nvSpPr>
          <p:spPr>
            <a:xfrm>
              <a:off x="7290529" y="4428152"/>
              <a:ext cx="1248608" cy="1296144"/>
            </a:xfrm>
            <a:prstGeom prst="ellips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97007" y="548680"/>
            <a:ext cx="83394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Цели кружка: </a:t>
            </a:r>
            <a:endParaRPr lang="ru-RU" sz="2000" b="1" dirty="0"/>
          </a:p>
          <a:p>
            <a:pPr algn="just"/>
            <a:r>
              <a:rPr lang="ru-RU" sz="2000" dirty="0" smtClean="0"/>
              <a:t>  развитие </a:t>
            </a:r>
            <a:r>
              <a:rPr lang="ru-RU" sz="2000" dirty="0"/>
              <a:t>творческих способностей и индивидуальных дарований детей средствами декоративно - прикладного искусства;</a:t>
            </a:r>
          </a:p>
          <a:p>
            <a:pPr algn="just"/>
            <a:r>
              <a:rPr lang="ru-RU" sz="2000" dirty="0" smtClean="0"/>
              <a:t>  формирование </a:t>
            </a:r>
            <a:r>
              <a:rPr lang="ru-RU" sz="2000" dirty="0"/>
              <a:t>у детей устойчивого интереса к художественно - творческой деятельности; </a:t>
            </a:r>
          </a:p>
          <a:p>
            <a:pPr algn="just"/>
            <a:r>
              <a:rPr lang="ru-RU" sz="2000" dirty="0" smtClean="0"/>
              <a:t> </a:t>
            </a:r>
            <a:r>
              <a:rPr lang="ru-RU" sz="2000" dirty="0"/>
              <a:t>воспитание аккуратности, усидчивости в работе, стремления доводить начатое дело до конца, умения работать в коллективе; </a:t>
            </a:r>
          </a:p>
          <a:p>
            <a:pPr algn="just"/>
            <a:r>
              <a:rPr lang="ru-RU" sz="2000" dirty="0" smtClean="0"/>
              <a:t> развитие </a:t>
            </a:r>
            <a:r>
              <a:rPr lang="ru-RU" sz="2000" dirty="0"/>
              <a:t>фантазии, ассоциативного, образного и логического мышления, художественного </a:t>
            </a:r>
            <a:r>
              <a:rPr lang="ru-RU" sz="2000" dirty="0" smtClean="0"/>
              <a:t>вкуса.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3356992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Задачи кружка</a:t>
            </a:r>
            <a:r>
              <a:rPr lang="ru-RU" sz="2000" dirty="0" smtClean="0"/>
              <a:t>:</a:t>
            </a:r>
          </a:p>
          <a:p>
            <a:pPr algn="just"/>
            <a:r>
              <a:rPr lang="ru-RU" sz="2000" dirty="0" smtClean="0"/>
              <a:t>    Изучение </a:t>
            </a:r>
            <a:r>
              <a:rPr lang="ru-RU" sz="2000" dirty="0"/>
              <a:t>химических источников тока, электрических цепей и </a:t>
            </a:r>
            <a:r>
              <a:rPr lang="ru-RU" sz="2000" dirty="0" smtClean="0"/>
              <a:t>электрических </a:t>
            </a:r>
            <a:r>
              <a:rPr lang="ru-RU" sz="2000" dirty="0"/>
              <a:t>схем, элементов электрических цепей, электродвигателя, генератора, электроизмерительных приборов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4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504" y="4869160"/>
            <a:ext cx="2602318" cy="1853952"/>
            <a:chOff x="107504" y="4869160"/>
            <a:chExt cx="2602318" cy="185395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5373216"/>
              <a:ext cx="1522198" cy="1349896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869160"/>
              <a:ext cx="1179004" cy="1179004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8" name="Группа 7"/>
          <p:cNvGrpSpPr/>
          <p:nvPr/>
        </p:nvGrpSpPr>
        <p:grpSpPr>
          <a:xfrm>
            <a:off x="5868144" y="3861048"/>
            <a:ext cx="3275857" cy="2567058"/>
            <a:chOff x="5868144" y="3861048"/>
            <a:chExt cx="3275857" cy="256705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7" y="3861048"/>
              <a:ext cx="827584" cy="836224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5013176"/>
              <a:ext cx="1440160" cy="1414930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Овал 10"/>
            <p:cNvSpPr/>
            <p:nvPr/>
          </p:nvSpPr>
          <p:spPr>
            <a:xfrm>
              <a:off x="7290529" y="4428152"/>
              <a:ext cx="1248608" cy="1296144"/>
            </a:xfrm>
            <a:prstGeom prst="ellips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27584" y="188641"/>
            <a:ext cx="7758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План работы кружка:</a:t>
            </a:r>
            <a:endParaRPr lang="ru-RU" sz="2800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559665"/>
              </p:ext>
            </p:extLst>
          </p:nvPr>
        </p:nvGraphicFramePr>
        <p:xfrm>
          <a:off x="107504" y="764704"/>
          <a:ext cx="5760640" cy="5958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266"/>
                <a:gridCol w="492021"/>
                <a:gridCol w="4878353"/>
              </a:tblGrid>
              <a:tr h="464780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№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Тип</a:t>
                      </a: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урока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Тема занятия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Т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Вводное занятие. Техника безопасности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П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Вводное занятие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3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Источники электрического тока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4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Источники электрического тока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5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381635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- Химические источники тока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6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381635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 - Химические источники тока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7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381635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- Альтернативные источники тока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8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Электроизмерительные приборы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9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Электроизмерительные приборы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47117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 Использование измерительных приборов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11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47117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 Устройство измерительных приборов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12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47117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 Применение электроизмерительных приборов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13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Проводники и изоляторы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14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Проводники и изоляторы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15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47117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 Проводники. Их  разновидности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16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47117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 Проводники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17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471170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- Изоляторы.  Их разновидности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18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47117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 Изоляторы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19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Электрогенератор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Электрогенератор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21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47117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 Разновидности электрогенераторов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22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47117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 Устройство электрогенератора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23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47117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 Применение электрогенератора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24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47117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 Работа электрогенератора. КПД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25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Электродвигатель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26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Электродвигатель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27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47117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 Разновидности электродвигателей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28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47117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 Устройство электродвигателей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29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47117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 Применение электродвигателя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30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47117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 Работа электродвигателя. КПД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31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Электрические цепи. Потребители электрического тока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32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Электрические цепи. Потребители электрического тока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33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47117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 Разновидности электрических цепей.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34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47117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 Разветвлённые электрические цепи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35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</a:t>
                      </a:r>
                      <a:endParaRPr lang="ru-RU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47117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- Виды потребителей электрического тока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  <a:tr h="1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  <a:tc>
                  <a:txBody>
                    <a:bodyPr/>
                    <a:lstStyle/>
                    <a:p>
                      <a:pPr indent="471170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</a:t>
                      </a:r>
                      <a:r>
                        <a:rPr lang="ru-RU" sz="900" dirty="0" err="1">
                          <a:effectLst/>
                        </a:rPr>
                        <a:t>Неразветвлённые</a:t>
                      </a:r>
                      <a:r>
                        <a:rPr lang="ru-RU" sz="900" dirty="0">
                          <a:effectLst/>
                        </a:rPr>
                        <a:t>  электрические цепи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910" marR="58910" marT="0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68144" y="1196752"/>
            <a:ext cx="2353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Т</a:t>
            </a:r>
            <a:r>
              <a:rPr lang="ru-RU" sz="1600" dirty="0" smtClean="0"/>
              <a:t>-теоретическое занятие</a:t>
            </a:r>
          </a:p>
          <a:p>
            <a:r>
              <a:rPr lang="ru-RU" sz="1600" b="1" dirty="0" smtClean="0"/>
              <a:t>П</a:t>
            </a:r>
            <a:r>
              <a:rPr lang="ru-RU" sz="1600" dirty="0" smtClean="0"/>
              <a:t>-практическое занятие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241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504" y="4869160"/>
            <a:ext cx="2602318" cy="1853952"/>
            <a:chOff x="107504" y="4869160"/>
            <a:chExt cx="2602318" cy="185395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5373216"/>
              <a:ext cx="1522198" cy="1349896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869160"/>
              <a:ext cx="1179004" cy="1179004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7" name="Группа 6"/>
          <p:cNvGrpSpPr/>
          <p:nvPr/>
        </p:nvGrpSpPr>
        <p:grpSpPr>
          <a:xfrm>
            <a:off x="5868144" y="3861048"/>
            <a:ext cx="3275857" cy="2567058"/>
            <a:chOff x="5868144" y="3861048"/>
            <a:chExt cx="3275857" cy="256705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7" y="3861048"/>
              <a:ext cx="827584" cy="836224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5013176"/>
              <a:ext cx="1440160" cy="1414930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Овал 9"/>
            <p:cNvSpPr/>
            <p:nvPr/>
          </p:nvSpPr>
          <p:spPr>
            <a:xfrm>
              <a:off x="7290529" y="4428152"/>
              <a:ext cx="1248608" cy="1296144"/>
            </a:xfrm>
            <a:prstGeom prst="ellips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99592" y="704885"/>
            <a:ext cx="76395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i="1" dirty="0" smtClean="0"/>
              <a:t>     Программа </a:t>
            </a:r>
            <a:r>
              <a:rPr lang="ru-RU" i="1" dirty="0"/>
              <a:t>рассчитана на </a:t>
            </a:r>
            <a:r>
              <a:rPr lang="ru-RU" b="1" i="1" dirty="0"/>
              <a:t>один год обучения</a:t>
            </a:r>
            <a:r>
              <a:rPr lang="ru-RU" i="1" dirty="0"/>
              <a:t>. Количество детей в кружке </a:t>
            </a:r>
            <a:r>
              <a:rPr lang="ru-RU" i="1" dirty="0" smtClean="0"/>
              <a:t>- </a:t>
            </a:r>
            <a:r>
              <a:rPr lang="ru-RU" i="1" dirty="0"/>
              <a:t>15 человек, занятия проводятся </a:t>
            </a:r>
            <a:r>
              <a:rPr lang="ru-RU" b="1" i="1" dirty="0"/>
              <a:t>один раз в неделю по два часа</a:t>
            </a:r>
            <a:r>
              <a:rPr lang="ru-RU" i="1" dirty="0"/>
              <a:t>, продолжительность занятий - </a:t>
            </a:r>
            <a:r>
              <a:rPr lang="ru-RU" i="1" dirty="0" smtClean="0"/>
              <a:t>45 </a:t>
            </a:r>
            <a:r>
              <a:rPr lang="ru-RU" i="1" dirty="0"/>
              <a:t>мин., перерыв 10 </a:t>
            </a:r>
            <a:r>
              <a:rPr lang="ru-RU" i="1" dirty="0" smtClean="0"/>
              <a:t>мин.</a:t>
            </a:r>
          </a:p>
          <a:p>
            <a:pPr algn="just"/>
            <a:endParaRPr lang="ru-RU" i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i="1" dirty="0" smtClean="0"/>
              <a:t>   Материальной </a:t>
            </a:r>
            <a:r>
              <a:rPr lang="ru-RU" i="1" dirty="0"/>
              <a:t>базой для преподавания электронных </a:t>
            </a:r>
            <a:r>
              <a:rPr lang="ru-RU" i="1" dirty="0" smtClean="0"/>
              <a:t>технологий </a:t>
            </a:r>
            <a:r>
              <a:rPr lang="ru-RU" i="1" dirty="0"/>
              <a:t>служить электротехнический конструктор </a:t>
            </a:r>
            <a:r>
              <a:rPr lang="ru-RU" i="1" dirty="0" smtClean="0"/>
              <a:t>“Юный физик”</a:t>
            </a:r>
            <a:endParaRPr lang="ru-RU" i="1" dirty="0"/>
          </a:p>
          <a:p>
            <a:endParaRPr lang="ru-RU" i="1" dirty="0"/>
          </a:p>
          <a:p>
            <a:pPr algn="just"/>
            <a:endParaRPr lang="ru-RU" i="1" dirty="0" smtClean="0"/>
          </a:p>
          <a:p>
            <a:pPr algn="just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058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504" y="4869160"/>
            <a:ext cx="2602318" cy="1853952"/>
            <a:chOff x="107504" y="4869160"/>
            <a:chExt cx="2602318" cy="185395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5373216"/>
              <a:ext cx="1522198" cy="1349896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869160"/>
              <a:ext cx="1179004" cy="1179004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7" name="Группа 6"/>
          <p:cNvGrpSpPr/>
          <p:nvPr/>
        </p:nvGrpSpPr>
        <p:grpSpPr>
          <a:xfrm>
            <a:off x="5868144" y="3861048"/>
            <a:ext cx="3275857" cy="2567058"/>
            <a:chOff x="5868144" y="3861048"/>
            <a:chExt cx="3275857" cy="256705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7" y="3861048"/>
              <a:ext cx="827584" cy="836224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5013176"/>
              <a:ext cx="1440160" cy="1414930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Овал 9"/>
            <p:cNvSpPr/>
            <p:nvPr/>
          </p:nvSpPr>
          <p:spPr>
            <a:xfrm>
              <a:off x="7290529" y="4428152"/>
              <a:ext cx="1248608" cy="1296144"/>
            </a:xfrm>
            <a:prstGeom prst="ellips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017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ons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oper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communications</Template>
  <TotalTime>365</TotalTime>
  <Words>385</Words>
  <Application>Microsoft Office PowerPoint</Application>
  <PresentationFormat>Экран (4:3)</PresentationFormat>
  <Paragraphs>133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communications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admin5</dc:creator>
  <cp:lastModifiedBy>acer</cp:lastModifiedBy>
  <cp:revision>36</cp:revision>
  <dcterms:created xsi:type="dcterms:W3CDTF">2013-03-05T15:15:34Z</dcterms:created>
  <dcterms:modified xsi:type="dcterms:W3CDTF">2018-02-26T18:27:42Z</dcterms:modified>
</cp:coreProperties>
</file>