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4" r:id="rId6"/>
    <p:sldId id="265" r:id="rId7"/>
    <p:sldId id="266" r:id="rId8"/>
    <p:sldId id="267" r:id="rId9"/>
    <p:sldId id="268" r:id="rId10"/>
    <p:sldId id="27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9F0D2F00-D857-431B-A7BF-EF46A353DA70}" type="datetimeFigureOut">
              <a:rPr lang="ru-RU" smtClean="0"/>
              <a:pPr/>
              <a:t>10.02.2022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62468D7-F6E3-40DF-9DD4-873312F0BA1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0D2F00-D857-431B-A7BF-EF46A353DA70}" type="datetimeFigureOut">
              <a:rPr lang="ru-RU" smtClean="0"/>
              <a:pPr/>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2468D7-F6E3-40DF-9DD4-873312F0BA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0D2F00-D857-431B-A7BF-EF46A353DA70}" type="datetimeFigureOut">
              <a:rPr lang="ru-RU" smtClean="0"/>
              <a:pPr/>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2468D7-F6E3-40DF-9DD4-873312F0BA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9F0D2F00-D857-431B-A7BF-EF46A353DA70}" type="datetimeFigureOut">
              <a:rPr lang="ru-RU" smtClean="0"/>
              <a:pPr/>
              <a:t>10.02.2022</a:t>
            </a:fld>
            <a:endParaRPr lang="ru-RU"/>
          </a:p>
        </p:txBody>
      </p:sp>
      <p:sp>
        <p:nvSpPr>
          <p:cNvPr id="9" name="Номер слайда 8"/>
          <p:cNvSpPr>
            <a:spLocks noGrp="1"/>
          </p:cNvSpPr>
          <p:nvPr>
            <p:ph type="sldNum" sz="quarter" idx="15"/>
          </p:nvPr>
        </p:nvSpPr>
        <p:spPr/>
        <p:txBody>
          <a:bodyPr rtlCol="0"/>
          <a:lstStyle/>
          <a:p>
            <a:fld id="{562468D7-F6E3-40DF-9DD4-873312F0BA1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9F0D2F00-D857-431B-A7BF-EF46A353DA70}" type="datetimeFigureOut">
              <a:rPr lang="ru-RU" smtClean="0"/>
              <a:pPr/>
              <a:t>10.02.2022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62468D7-F6E3-40DF-9DD4-873312F0BA1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F0D2F00-D857-431B-A7BF-EF46A353DA70}" type="datetimeFigureOut">
              <a:rPr lang="ru-RU" smtClean="0"/>
              <a:pPr/>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2468D7-F6E3-40DF-9DD4-873312F0BA1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9F0D2F00-D857-431B-A7BF-EF46A353DA70}" type="datetimeFigureOut">
              <a:rPr lang="ru-RU" smtClean="0"/>
              <a:pPr/>
              <a:t>10.02.2022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2468D7-F6E3-40DF-9DD4-873312F0BA1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9F0D2F00-D857-431B-A7BF-EF46A353DA70}" type="datetimeFigureOut">
              <a:rPr lang="ru-RU" smtClean="0"/>
              <a:pPr/>
              <a:t>10.02.2022</a:t>
            </a:fld>
            <a:endParaRPr lang="ru-RU"/>
          </a:p>
        </p:txBody>
      </p:sp>
      <p:sp>
        <p:nvSpPr>
          <p:cNvPr id="7" name="Номер слайда 6"/>
          <p:cNvSpPr>
            <a:spLocks noGrp="1"/>
          </p:cNvSpPr>
          <p:nvPr>
            <p:ph type="sldNum" sz="quarter" idx="11"/>
          </p:nvPr>
        </p:nvSpPr>
        <p:spPr/>
        <p:txBody>
          <a:bodyPr rtlCol="0"/>
          <a:lstStyle/>
          <a:p>
            <a:fld id="{562468D7-F6E3-40DF-9DD4-873312F0BA1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0D2F00-D857-431B-A7BF-EF46A353DA70}" type="datetimeFigureOut">
              <a:rPr lang="ru-RU" smtClean="0"/>
              <a:pPr/>
              <a:t>10.02.2022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2468D7-F6E3-40DF-9DD4-873312F0BA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9F0D2F00-D857-431B-A7BF-EF46A353DA70}" type="datetimeFigureOut">
              <a:rPr lang="ru-RU" smtClean="0"/>
              <a:pPr/>
              <a:t>10.02.2022</a:t>
            </a:fld>
            <a:endParaRPr lang="ru-RU"/>
          </a:p>
        </p:txBody>
      </p:sp>
      <p:sp>
        <p:nvSpPr>
          <p:cNvPr id="22" name="Номер слайда 21"/>
          <p:cNvSpPr>
            <a:spLocks noGrp="1"/>
          </p:cNvSpPr>
          <p:nvPr>
            <p:ph type="sldNum" sz="quarter" idx="15"/>
          </p:nvPr>
        </p:nvSpPr>
        <p:spPr/>
        <p:txBody>
          <a:bodyPr rtlCol="0"/>
          <a:lstStyle/>
          <a:p>
            <a:fld id="{562468D7-F6E3-40DF-9DD4-873312F0BA1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9F0D2F00-D857-431B-A7BF-EF46A353DA70}" type="datetimeFigureOut">
              <a:rPr lang="ru-RU" smtClean="0"/>
              <a:pPr/>
              <a:t>10.02.2022</a:t>
            </a:fld>
            <a:endParaRPr lang="ru-RU"/>
          </a:p>
        </p:txBody>
      </p:sp>
      <p:sp>
        <p:nvSpPr>
          <p:cNvPr id="18" name="Номер слайда 17"/>
          <p:cNvSpPr>
            <a:spLocks noGrp="1"/>
          </p:cNvSpPr>
          <p:nvPr>
            <p:ph type="sldNum" sz="quarter" idx="11"/>
          </p:nvPr>
        </p:nvSpPr>
        <p:spPr/>
        <p:txBody>
          <a:bodyPr rtlCol="0"/>
          <a:lstStyle/>
          <a:p>
            <a:fld id="{562468D7-F6E3-40DF-9DD4-873312F0BA1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F0D2F00-D857-431B-A7BF-EF46A353DA70}" type="datetimeFigureOut">
              <a:rPr lang="ru-RU" smtClean="0"/>
              <a:pPr/>
              <a:t>10.02.2022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62468D7-F6E3-40DF-9DD4-873312F0BA1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548681"/>
            <a:ext cx="7272808" cy="2160239"/>
          </a:xfrm>
        </p:spPr>
        <p:txBody>
          <a:bodyPr>
            <a:noAutofit/>
          </a:bodyPr>
          <a:lstStyle/>
          <a:p>
            <a:pPr algn="ctr"/>
            <a:r>
              <a:rPr lang="ru-RU" sz="2400" b="1" i="1" dirty="0">
                <a:solidFill>
                  <a:schemeClr val="accent1">
                    <a:lumMod val="75000"/>
                  </a:schemeClr>
                </a:solidFill>
                <a:latin typeface="Times New Roman" pitchFamily="18" charset="0"/>
                <a:cs typeface="Times New Roman" pitchFamily="18" charset="0"/>
              </a:rPr>
              <a:t>Муниципальное бюджетное дошкольное образовательное учреждение</a:t>
            </a:r>
            <a:br>
              <a:rPr lang="ru-RU" sz="2400" b="1" i="1" dirty="0">
                <a:solidFill>
                  <a:schemeClr val="accent1">
                    <a:lumMod val="75000"/>
                  </a:schemeClr>
                </a:solidFill>
                <a:latin typeface="Times New Roman" pitchFamily="18" charset="0"/>
                <a:cs typeface="Times New Roman" pitchFamily="18" charset="0"/>
              </a:rPr>
            </a:br>
            <a:r>
              <a:rPr lang="ru-RU" sz="2400" b="1" i="1" dirty="0" smtClean="0">
                <a:solidFill>
                  <a:schemeClr val="accent1">
                    <a:lumMod val="75000"/>
                  </a:schemeClr>
                </a:solidFill>
                <a:latin typeface="Times New Roman" pitchFamily="18" charset="0"/>
                <a:cs typeface="Times New Roman" pitchFamily="18" charset="0"/>
              </a:rPr>
              <a:t>«Батыревский детский </a:t>
            </a:r>
            <a:r>
              <a:rPr lang="ru-RU" sz="2400" b="1" i="1" dirty="0">
                <a:solidFill>
                  <a:schemeClr val="accent1">
                    <a:lumMod val="75000"/>
                  </a:schemeClr>
                </a:solidFill>
                <a:latin typeface="Times New Roman" pitchFamily="18" charset="0"/>
                <a:cs typeface="Times New Roman" pitchFamily="18" charset="0"/>
              </a:rPr>
              <a:t>сад </a:t>
            </a:r>
            <a:r>
              <a:rPr lang="ru-RU" sz="2400" b="1" i="1" dirty="0" smtClean="0">
                <a:solidFill>
                  <a:schemeClr val="accent1">
                    <a:lumMod val="75000"/>
                  </a:schemeClr>
                </a:solidFill>
                <a:latin typeface="Times New Roman" pitchFamily="18" charset="0"/>
                <a:cs typeface="Times New Roman" pitchFamily="18" charset="0"/>
              </a:rPr>
              <a:t>«Солнышко» Батыревского  района Чувашской Республики</a:t>
            </a:r>
            <a:r>
              <a:rPr lang="ru-RU" sz="2400" b="1" i="1" dirty="0">
                <a:latin typeface="Times New Roman" pitchFamily="18" charset="0"/>
                <a:cs typeface="Times New Roman" pitchFamily="18" charset="0"/>
              </a:rPr>
              <a:t/>
            </a:r>
            <a:br>
              <a:rPr lang="ru-RU" sz="2400" b="1" i="1" dirty="0">
                <a:latin typeface="Times New Roman" pitchFamily="18" charset="0"/>
                <a:cs typeface="Times New Roman" pitchFamily="18" charset="0"/>
              </a:rPr>
            </a:br>
            <a:r>
              <a:rPr lang="ru-RU" sz="2400" b="1" i="1" dirty="0" smtClean="0">
                <a:latin typeface="Times New Roman" pitchFamily="18" charset="0"/>
                <a:cs typeface="Times New Roman" pitchFamily="18" charset="0"/>
              </a:rPr>
              <a:t> </a:t>
            </a:r>
            <a:endParaRPr lang="ru-RU" sz="2400" i="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979712" y="2564904"/>
            <a:ext cx="6984776" cy="3810018"/>
          </a:xfrm>
        </p:spPr>
        <p:txBody>
          <a:bodyPr>
            <a:normAutofit/>
          </a:bodyPr>
          <a:lstStyle/>
          <a:p>
            <a:r>
              <a:rPr lang="ru-RU" sz="3600" dirty="0" smtClean="0">
                <a:solidFill>
                  <a:schemeClr val="accent2">
                    <a:lumMod val="75000"/>
                  </a:schemeClr>
                </a:solidFill>
                <a:latin typeface="Century Gothic" pitchFamily="34" charset="0"/>
              </a:rPr>
              <a:t>МИНИ – МУЗЕЙ КУКОЛ</a:t>
            </a:r>
          </a:p>
          <a:p>
            <a:r>
              <a:rPr lang="ru-RU" sz="3600" dirty="0" smtClean="0">
                <a:solidFill>
                  <a:schemeClr val="accent2">
                    <a:lumMod val="75000"/>
                  </a:schemeClr>
                </a:solidFill>
                <a:latin typeface="Century Gothic" pitchFamily="34" charset="0"/>
              </a:rPr>
              <a:t>« Кукольный мир»</a:t>
            </a:r>
          </a:p>
          <a:p>
            <a:endParaRPr lang="ru-RU" dirty="0" smtClean="0"/>
          </a:p>
          <a:p>
            <a:endParaRPr lang="ru-RU" dirty="0" smtClean="0"/>
          </a:p>
          <a:p>
            <a:r>
              <a:rPr lang="ru-RU" sz="2000" i="1" dirty="0" smtClean="0">
                <a:solidFill>
                  <a:srgbClr val="7030A0"/>
                </a:solidFill>
                <a:latin typeface="Comic Sans MS" pitchFamily="66" charset="0"/>
              </a:rPr>
              <a:t>Подготовил: </a:t>
            </a:r>
          </a:p>
          <a:p>
            <a:r>
              <a:rPr lang="ru-RU" sz="2000" i="1" dirty="0" smtClean="0">
                <a:solidFill>
                  <a:srgbClr val="7030A0"/>
                </a:solidFill>
                <a:latin typeface="Comic Sans MS" pitchFamily="66" charset="0"/>
              </a:rPr>
              <a:t>воспитатель</a:t>
            </a:r>
          </a:p>
          <a:p>
            <a:r>
              <a:rPr lang="ru-RU" sz="2000" i="1" dirty="0" smtClean="0">
                <a:solidFill>
                  <a:srgbClr val="7030A0"/>
                </a:solidFill>
                <a:latin typeface="Comic Sans MS" pitchFamily="66" charset="0"/>
              </a:rPr>
              <a:t>МБДОУ « Солнышко»-</a:t>
            </a:r>
          </a:p>
          <a:p>
            <a:r>
              <a:rPr lang="ru-RU" sz="2000" i="1" u="sng" dirty="0" err="1" smtClean="0">
                <a:solidFill>
                  <a:srgbClr val="7030A0"/>
                </a:solidFill>
                <a:latin typeface="Comic Sans MS" pitchFamily="66" charset="0"/>
              </a:rPr>
              <a:t>Узбекова</a:t>
            </a:r>
            <a:r>
              <a:rPr lang="ru-RU" sz="2000" i="1" u="sng" dirty="0" smtClean="0">
                <a:solidFill>
                  <a:srgbClr val="7030A0"/>
                </a:solidFill>
                <a:latin typeface="Comic Sans MS" pitchFamily="66" charset="0"/>
              </a:rPr>
              <a:t> </a:t>
            </a:r>
            <a:r>
              <a:rPr lang="ru-RU" sz="2000" i="1" u="sng" dirty="0" err="1" smtClean="0">
                <a:solidFill>
                  <a:srgbClr val="7030A0"/>
                </a:solidFill>
                <a:latin typeface="Comic Sans MS" pitchFamily="66" charset="0"/>
              </a:rPr>
              <a:t>Ленара</a:t>
            </a:r>
            <a:r>
              <a:rPr lang="ru-RU" sz="2000" i="1" u="sng" dirty="0" smtClean="0">
                <a:solidFill>
                  <a:srgbClr val="7030A0"/>
                </a:solidFill>
                <a:latin typeface="Comic Sans MS" pitchFamily="66" charset="0"/>
              </a:rPr>
              <a:t> </a:t>
            </a:r>
            <a:r>
              <a:rPr lang="ru-RU" sz="2000" i="1" u="sng" dirty="0" err="1" smtClean="0">
                <a:solidFill>
                  <a:srgbClr val="7030A0"/>
                </a:solidFill>
                <a:latin typeface="Comic Sans MS" pitchFamily="66" charset="0"/>
              </a:rPr>
              <a:t>Магьсумовна</a:t>
            </a:r>
            <a:endParaRPr lang="ru-RU" sz="2000" u="sng" dirty="0" smtClean="0">
              <a:solidFill>
                <a:srgbClr val="7030A0"/>
              </a:solidFill>
              <a:latin typeface="Comic Sans MS" pitchFamily="66" charset="0"/>
            </a:endParaRPr>
          </a:p>
        </p:txBody>
      </p:sp>
      <p:pic>
        <p:nvPicPr>
          <p:cNvPr id="6" name="Рисунок 5" descr="4ab1f92e-1d40-47c1-a69c-7d8cb978ebe3.png"/>
          <p:cNvPicPr>
            <a:picLocks noChangeAspect="1"/>
          </p:cNvPicPr>
          <p:nvPr/>
        </p:nvPicPr>
        <p:blipFill>
          <a:blip r:embed="rId2" cstate="print"/>
          <a:stretch>
            <a:fillRect/>
          </a:stretch>
        </p:blipFill>
        <p:spPr>
          <a:xfrm>
            <a:off x="0" y="116632"/>
            <a:ext cx="1308748" cy="1659034"/>
          </a:xfrm>
          <a:prstGeom prst="rect">
            <a:avLst/>
          </a:prstGeom>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464" t="7942" r="14801" b="11721"/>
          <a:stretch/>
        </p:blipFill>
        <p:spPr bwMode="auto">
          <a:xfrm>
            <a:off x="7715272" y="0"/>
            <a:ext cx="1428728" cy="122870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D_sad43\Desktop\куклы\1masterklass1-min.jpg"/>
          <p:cNvPicPr>
            <a:picLocks noChangeAspect="1" noChangeArrowheads="1"/>
          </p:cNvPicPr>
          <p:nvPr/>
        </p:nvPicPr>
        <p:blipFill>
          <a:blip r:embed="rId4" cstate="print"/>
          <a:srcRect/>
          <a:stretch>
            <a:fillRect/>
          </a:stretch>
        </p:blipFill>
        <p:spPr bwMode="auto">
          <a:xfrm>
            <a:off x="6012160" y="4509120"/>
            <a:ext cx="2975049" cy="189560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u="sng" dirty="0" smtClean="0">
                <a:solidFill>
                  <a:srgbClr val="00B050"/>
                </a:solidFill>
                <a:latin typeface="Candara" pitchFamily="34" charset="0"/>
              </a:rPr>
              <a:t>Книги об изготовлении кукол</a:t>
            </a:r>
            <a:br>
              <a:rPr lang="ru-RU" b="1" i="1" u="sng" dirty="0" smtClean="0">
                <a:solidFill>
                  <a:srgbClr val="00B050"/>
                </a:solidFill>
                <a:latin typeface="Candara" pitchFamily="34" charset="0"/>
              </a:rPr>
            </a:br>
            <a:r>
              <a:rPr lang="ru-RU" b="1" i="1" u="sng" dirty="0" smtClean="0">
                <a:solidFill>
                  <a:srgbClr val="00B050"/>
                </a:solidFill>
                <a:latin typeface="Candara" pitchFamily="34" charset="0"/>
              </a:rPr>
              <a:t> и   кукле театральной.</a:t>
            </a:r>
            <a:endParaRPr lang="ru-RU" b="1" i="1" u="sng" dirty="0">
              <a:solidFill>
                <a:srgbClr val="00B050"/>
              </a:solidFill>
              <a:latin typeface="Candara" pitchFamily="34" charset="0"/>
            </a:endParaRPr>
          </a:p>
        </p:txBody>
      </p:sp>
      <p:pic>
        <p:nvPicPr>
          <p:cNvPr id="1026" name="Picture 2" descr="C:\Users\D_sad43\Desktop\20170406_145211.jpg"/>
          <p:cNvPicPr>
            <a:picLocks noGrp="1" noChangeAspect="1" noChangeArrowheads="1"/>
          </p:cNvPicPr>
          <p:nvPr>
            <p:ph sz="quarter" idx="1"/>
          </p:nvPr>
        </p:nvPicPr>
        <p:blipFill>
          <a:blip r:embed="rId2" cstate="print"/>
          <a:srcRect/>
          <a:stretch>
            <a:fillRect/>
          </a:stretch>
        </p:blipFill>
        <p:spPr bwMode="auto">
          <a:xfrm rot="4952074">
            <a:off x="2815862" y="2628045"/>
            <a:ext cx="3406555" cy="1916187"/>
          </a:xfrm>
          <a:prstGeom prst="rect">
            <a:avLst/>
          </a:prstGeom>
          <a:noFill/>
        </p:spPr>
      </p:pic>
      <p:pic>
        <p:nvPicPr>
          <p:cNvPr id="1027" name="Picture 3" descr="C:\Users\D_sad43\Desktop\20170406_145204.jpg"/>
          <p:cNvPicPr>
            <a:picLocks noChangeAspect="1" noChangeArrowheads="1"/>
          </p:cNvPicPr>
          <p:nvPr/>
        </p:nvPicPr>
        <p:blipFill>
          <a:blip r:embed="rId3" cstate="print"/>
          <a:srcRect/>
          <a:stretch>
            <a:fillRect/>
          </a:stretch>
        </p:blipFill>
        <p:spPr bwMode="auto">
          <a:xfrm rot="6012089">
            <a:off x="4986797" y="2489391"/>
            <a:ext cx="4406636" cy="2478733"/>
          </a:xfrm>
          <a:prstGeom prst="rect">
            <a:avLst/>
          </a:prstGeom>
          <a:noFill/>
        </p:spPr>
      </p:pic>
      <p:pic>
        <p:nvPicPr>
          <p:cNvPr id="1028" name="Picture 4" descr="C:\Users\D_sad43\Desktop\20170406_145158.jpg"/>
          <p:cNvPicPr>
            <a:picLocks noChangeAspect="1" noChangeArrowheads="1"/>
          </p:cNvPicPr>
          <p:nvPr/>
        </p:nvPicPr>
        <p:blipFill>
          <a:blip r:embed="rId4" cstate="print"/>
          <a:srcRect/>
          <a:stretch>
            <a:fillRect/>
          </a:stretch>
        </p:blipFill>
        <p:spPr bwMode="auto">
          <a:xfrm rot="5400000">
            <a:off x="-890188" y="2780472"/>
            <a:ext cx="5219235" cy="29358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Autofit/>
          </a:bodyPr>
          <a:lstStyle/>
          <a:p>
            <a:r>
              <a:rPr lang="ru-RU" sz="3600" b="1" i="1" dirty="0" smtClean="0">
                <a:solidFill>
                  <a:srgbClr val="FF0000"/>
                </a:solidFill>
                <a:latin typeface="Monotype Corsiva" pitchFamily="66" charset="0"/>
              </a:rPr>
              <a:t>Мини – музей  « Кукольный мир»</a:t>
            </a:r>
          </a:p>
        </p:txBody>
      </p:sp>
      <p:sp>
        <p:nvSpPr>
          <p:cNvPr id="3" name="Содержимое 2"/>
          <p:cNvSpPr>
            <a:spLocks noGrp="1"/>
          </p:cNvSpPr>
          <p:nvPr>
            <p:ph sz="quarter" idx="1"/>
          </p:nvPr>
        </p:nvSpPr>
        <p:spPr>
          <a:xfrm>
            <a:off x="457200" y="1196752"/>
            <a:ext cx="8291264" cy="1872208"/>
          </a:xfrm>
        </p:spPr>
        <p:txBody>
          <a:bodyPr>
            <a:normAutofit fontScale="77500" lnSpcReduction="20000"/>
          </a:bodyPr>
          <a:lstStyle/>
          <a:p>
            <a:pPr>
              <a:buNone/>
            </a:pPr>
            <a:r>
              <a:rPr lang="ru-RU" b="1" dirty="0" smtClean="0">
                <a:solidFill>
                  <a:schemeClr val="accent4">
                    <a:lumMod val="50000"/>
                  </a:schemeClr>
                </a:solidFill>
                <a:latin typeface="Book Antiqua" pitchFamily="18" charset="0"/>
              </a:rPr>
              <a:t>Создан как – </a:t>
            </a:r>
            <a:r>
              <a:rPr lang="ru-RU" b="1" i="1" dirty="0" smtClean="0">
                <a:solidFill>
                  <a:schemeClr val="accent4">
                    <a:lumMod val="50000"/>
                  </a:schemeClr>
                </a:solidFill>
                <a:latin typeface="Book Antiqua" pitchFamily="18" charset="0"/>
              </a:rPr>
              <a:t>познавательный,</a:t>
            </a:r>
          </a:p>
          <a:p>
            <a:pPr>
              <a:buNone/>
            </a:pPr>
            <a:r>
              <a:rPr lang="ru-RU" dirty="0" smtClean="0">
                <a:solidFill>
                  <a:schemeClr val="accent4">
                    <a:lumMod val="50000"/>
                  </a:schemeClr>
                </a:solidFill>
                <a:latin typeface="Book Antiqua" pitchFamily="18" charset="0"/>
              </a:rPr>
              <a:t>где представлены три вида кукол</a:t>
            </a:r>
            <a:r>
              <a:rPr lang="ru-RU" b="1" dirty="0" smtClean="0">
                <a:solidFill>
                  <a:schemeClr val="accent4">
                    <a:lumMod val="50000"/>
                  </a:schemeClr>
                </a:solidFill>
                <a:latin typeface="Book Antiqua" pitchFamily="18" charset="0"/>
              </a:rPr>
              <a:t>: обрядовые, игровые, </a:t>
            </a:r>
            <a:r>
              <a:rPr lang="ru-RU" b="1" dirty="0" err="1" smtClean="0">
                <a:solidFill>
                  <a:schemeClr val="accent4">
                    <a:lumMod val="50000"/>
                  </a:schemeClr>
                </a:solidFill>
                <a:latin typeface="Book Antiqua" pitchFamily="18" charset="0"/>
              </a:rPr>
              <a:t>обереговые</a:t>
            </a:r>
            <a:r>
              <a:rPr lang="ru-RU" b="1" dirty="0" smtClean="0">
                <a:solidFill>
                  <a:schemeClr val="accent4">
                    <a:lumMod val="50000"/>
                  </a:schemeClr>
                </a:solidFill>
                <a:latin typeface="Book Antiqua" pitchFamily="18" charset="0"/>
              </a:rPr>
              <a:t>.</a:t>
            </a:r>
          </a:p>
          <a:p>
            <a:pPr>
              <a:buNone/>
            </a:pPr>
            <a:r>
              <a:rPr lang="ru-RU" b="1" dirty="0" smtClean="0">
                <a:solidFill>
                  <a:schemeClr val="accent4">
                    <a:lumMod val="50000"/>
                  </a:schemeClr>
                </a:solidFill>
                <a:latin typeface="Book Antiqua" pitchFamily="18" charset="0"/>
              </a:rPr>
              <a:t>Дата открытия музея</a:t>
            </a:r>
            <a:r>
              <a:rPr lang="ru-RU" dirty="0" smtClean="0">
                <a:solidFill>
                  <a:schemeClr val="accent4">
                    <a:lumMod val="50000"/>
                  </a:schemeClr>
                </a:solidFill>
                <a:latin typeface="Book Antiqua" pitchFamily="18" charset="0"/>
              </a:rPr>
              <a:t>: </a:t>
            </a:r>
            <a:r>
              <a:rPr lang="ru-RU" b="1" dirty="0" smtClean="0">
                <a:solidFill>
                  <a:schemeClr val="accent4">
                    <a:lumMod val="50000"/>
                  </a:schemeClr>
                </a:solidFill>
                <a:latin typeface="Book Antiqua" pitchFamily="18" charset="0"/>
              </a:rPr>
              <a:t>декабрь 2016г.</a:t>
            </a:r>
          </a:p>
          <a:p>
            <a:pPr>
              <a:buNone/>
            </a:pPr>
            <a:r>
              <a:rPr lang="ru-RU" b="1" dirty="0" smtClean="0">
                <a:solidFill>
                  <a:schemeClr val="accent4">
                    <a:lumMod val="50000"/>
                  </a:schemeClr>
                </a:solidFill>
                <a:latin typeface="Book Antiqua" pitchFamily="18" charset="0"/>
              </a:rPr>
              <a:t>Развитие мини – музея</a:t>
            </a:r>
            <a:r>
              <a:rPr lang="ru-RU" dirty="0" smtClean="0">
                <a:solidFill>
                  <a:schemeClr val="accent4">
                    <a:lumMod val="50000"/>
                  </a:schemeClr>
                </a:solidFill>
                <a:latin typeface="Book Antiqua" pitchFamily="18" charset="0"/>
              </a:rPr>
              <a:t> мы видим в пополнение его обрядовыми куклами сделанные руками детей и  взрослых на мастер – классах и использование их в театральной деятельности.</a:t>
            </a:r>
            <a:endParaRPr lang="ru-RU" dirty="0">
              <a:solidFill>
                <a:schemeClr val="accent4">
                  <a:lumMod val="50000"/>
                </a:schemeClr>
              </a:solidFill>
              <a:latin typeface="Book Antiqua" pitchFamily="18" charset="0"/>
            </a:endParaRPr>
          </a:p>
        </p:txBody>
      </p:sp>
      <p:pic>
        <p:nvPicPr>
          <p:cNvPr id="4" name="Рисунок 3" descr="Славянские куклы"/>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rot="491342">
            <a:off x="6086505" y="3280225"/>
            <a:ext cx="2185997" cy="3222495"/>
          </a:xfrm>
          <a:prstGeom prst="rect">
            <a:avLst/>
          </a:prstGeom>
          <a:noFill/>
          <a:ln>
            <a:noFill/>
          </a:ln>
        </p:spPr>
      </p:pic>
      <p:pic>
        <p:nvPicPr>
          <p:cNvPr id="5" name="Рисунок 4" descr="http://tmndetsady.ru/upload/news/2016/01/orig_1f161c5811e4027b0a373e5e97af776a.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3528" y="3284984"/>
            <a:ext cx="5486400" cy="28651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467600" cy="1944216"/>
          </a:xfrm>
        </p:spPr>
        <p:txBody>
          <a:bodyPr>
            <a:normAutofit fontScale="90000"/>
          </a:bodyPr>
          <a:lstStyle/>
          <a:p>
            <a:pPr algn="ctr"/>
            <a:r>
              <a:rPr lang="ru-RU" sz="4800" b="1" i="1" dirty="0" smtClean="0">
                <a:latin typeface="Monotype Corsiva" pitchFamily="66" charset="0"/>
              </a:rPr>
              <a:t>               </a:t>
            </a:r>
            <a:br>
              <a:rPr lang="ru-RU" sz="4800" b="1" i="1" dirty="0" smtClean="0">
                <a:latin typeface="Monotype Corsiva" pitchFamily="66" charset="0"/>
              </a:rPr>
            </a:br>
            <a:r>
              <a:rPr lang="ru-RU" sz="4800" b="1" i="1" dirty="0" smtClean="0">
                <a:latin typeface="Monotype Corsiva" pitchFamily="66" charset="0"/>
              </a:rPr>
              <a:t/>
            </a:r>
            <a:br>
              <a:rPr lang="ru-RU" sz="4800" b="1" i="1" dirty="0" smtClean="0">
                <a:latin typeface="Monotype Corsiva" pitchFamily="66" charset="0"/>
              </a:rPr>
            </a:br>
            <a:r>
              <a:rPr lang="ru-RU" sz="4800" b="1" i="1" dirty="0" smtClean="0">
                <a:latin typeface="Monotype Corsiva" pitchFamily="66" charset="0"/>
              </a:rPr>
              <a:t/>
            </a:r>
            <a:br>
              <a:rPr lang="ru-RU" sz="4800" b="1" i="1" dirty="0" smtClean="0">
                <a:latin typeface="Monotype Corsiva" pitchFamily="66" charset="0"/>
              </a:rPr>
            </a:br>
            <a:r>
              <a:rPr lang="ru-RU" sz="4800" b="1" i="1" dirty="0" smtClean="0">
                <a:latin typeface="Monotype Corsiva" pitchFamily="66" charset="0"/>
              </a:rPr>
              <a:t/>
            </a:r>
            <a:br>
              <a:rPr lang="ru-RU" sz="4800" b="1" i="1" dirty="0" smtClean="0">
                <a:latin typeface="Monotype Corsiva" pitchFamily="66" charset="0"/>
              </a:rPr>
            </a:br>
            <a:r>
              <a:rPr lang="ru-RU" sz="4800" b="1" i="1" dirty="0" smtClean="0">
                <a:latin typeface="Monotype Corsiva" pitchFamily="66" charset="0"/>
              </a:rPr>
              <a:t/>
            </a:r>
            <a:br>
              <a:rPr lang="ru-RU" sz="4800" b="1" i="1" dirty="0" smtClean="0">
                <a:latin typeface="Monotype Corsiva" pitchFamily="66" charset="0"/>
              </a:rPr>
            </a:br>
            <a:r>
              <a:rPr lang="ru-RU" sz="4800" b="1" i="1" dirty="0" smtClean="0">
                <a:latin typeface="Monotype Corsiva" pitchFamily="66" charset="0"/>
              </a:rPr>
              <a:t/>
            </a:r>
            <a:br>
              <a:rPr lang="ru-RU" sz="4800" b="1" i="1" dirty="0" smtClean="0">
                <a:latin typeface="Monotype Corsiva" pitchFamily="66" charset="0"/>
              </a:rPr>
            </a:br>
            <a:r>
              <a:rPr lang="ru-RU" sz="4800" b="1" i="1" dirty="0" smtClean="0">
                <a:latin typeface="Monotype Corsiva" pitchFamily="66" charset="0"/>
              </a:rPr>
              <a:t/>
            </a:r>
            <a:br>
              <a:rPr lang="ru-RU" sz="4800" b="1" i="1" dirty="0" smtClean="0">
                <a:latin typeface="Monotype Corsiva" pitchFamily="66" charset="0"/>
              </a:rPr>
            </a:br>
            <a:r>
              <a:rPr lang="ru-RU" sz="4800" b="1" i="1" dirty="0" smtClean="0">
                <a:latin typeface="Monotype Corsiva" pitchFamily="66" charset="0"/>
              </a:rPr>
              <a:t/>
            </a:r>
            <a:br>
              <a:rPr lang="ru-RU" sz="4800" b="1" i="1" dirty="0" smtClean="0">
                <a:latin typeface="Monotype Corsiva" pitchFamily="66" charset="0"/>
              </a:rPr>
            </a:br>
            <a:r>
              <a:rPr lang="ru-RU" sz="4800" b="1" i="1" dirty="0" smtClean="0">
                <a:latin typeface="Monotype Corsiva" pitchFamily="66" charset="0"/>
              </a:rPr>
              <a:t/>
            </a:r>
            <a:br>
              <a:rPr lang="ru-RU" sz="4800" b="1" i="1" dirty="0" smtClean="0">
                <a:latin typeface="Monotype Corsiva" pitchFamily="66" charset="0"/>
              </a:rPr>
            </a:br>
            <a:r>
              <a:rPr lang="ru-RU" sz="3100" b="1" i="1" dirty="0" smtClean="0">
                <a:latin typeface="Monotype Corsiva" pitchFamily="66" charset="0"/>
              </a:rPr>
              <a:t> </a:t>
            </a:r>
            <a:br>
              <a:rPr lang="ru-RU" sz="3100" b="1" i="1" dirty="0" smtClean="0">
                <a:latin typeface="Monotype Corsiva" pitchFamily="66" charset="0"/>
              </a:rPr>
            </a:br>
            <a:r>
              <a:rPr lang="ru-RU" sz="4800" b="1" i="1" dirty="0" smtClean="0">
                <a:solidFill>
                  <a:srgbClr val="0070C0"/>
                </a:solidFill>
                <a:latin typeface="Monotype Corsiva" pitchFamily="66" charset="0"/>
              </a:rPr>
              <a:t/>
            </a:r>
            <a:br>
              <a:rPr lang="ru-RU" sz="4800" b="1" i="1" dirty="0" smtClean="0">
                <a:solidFill>
                  <a:srgbClr val="0070C0"/>
                </a:solidFill>
                <a:latin typeface="Monotype Corsiva" pitchFamily="66" charset="0"/>
              </a:rPr>
            </a:br>
            <a:r>
              <a:rPr lang="ru-RU" sz="4800" b="1" i="1" dirty="0" smtClean="0">
                <a:solidFill>
                  <a:srgbClr val="0070C0"/>
                </a:solidFill>
                <a:latin typeface="Monotype Corsiva" pitchFamily="66" charset="0"/>
              </a:rPr>
              <a:t/>
            </a:r>
            <a:br>
              <a:rPr lang="ru-RU" sz="4800" b="1" i="1" dirty="0" smtClean="0">
                <a:solidFill>
                  <a:srgbClr val="0070C0"/>
                </a:solidFill>
                <a:latin typeface="Monotype Corsiva" pitchFamily="66" charset="0"/>
              </a:rPr>
            </a:br>
            <a:r>
              <a:rPr lang="ru-RU" sz="4800" b="1" i="1" dirty="0" smtClean="0">
                <a:solidFill>
                  <a:srgbClr val="0070C0"/>
                </a:solidFill>
                <a:latin typeface="Monotype Corsiva" pitchFamily="66" charset="0"/>
              </a:rPr>
              <a:t/>
            </a:r>
            <a:br>
              <a:rPr lang="ru-RU" sz="4800" b="1" i="1" dirty="0" smtClean="0">
                <a:solidFill>
                  <a:srgbClr val="0070C0"/>
                </a:solidFill>
                <a:latin typeface="Monotype Corsiva" pitchFamily="66" charset="0"/>
              </a:rPr>
            </a:br>
            <a:r>
              <a:rPr lang="ru-RU" sz="4800" b="1" i="1" dirty="0" smtClean="0">
                <a:solidFill>
                  <a:srgbClr val="0070C0"/>
                </a:solidFill>
                <a:latin typeface="Monotype Corsiva" pitchFamily="66" charset="0"/>
              </a:rPr>
              <a:t/>
            </a:r>
            <a:br>
              <a:rPr lang="ru-RU" sz="4800" b="1" i="1" dirty="0" smtClean="0">
                <a:solidFill>
                  <a:srgbClr val="0070C0"/>
                </a:solidFill>
                <a:latin typeface="Monotype Corsiva" pitchFamily="66" charset="0"/>
              </a:rPr>
            </a:br>
            <a:r>
              <a:rPr lang="ru-RU" sz="2700" b="1" i="1" dirty="0" smtClean="0">
                <a:solidFill>
                  <a:srgbClr val="0070C0"/>
                </a:solidFill>
                <a:latin typeface="Comic Sans MS" pitchFamily="66" charset="0"/>
              </a:rPr>
              <a:t>Создание мини – музея началось с пополнением детского сада дидактическими куклами, их оказалось слишком много. </a:t>
            </a:r>
            <a:r>
              <a:rPr lang="ru-RU" sz="2700" b="1" i="1" dirty="0" smtClean="0">
                <a:latin typeface="Comic Sans MS" pitchFamily="66" charset="0"/>
              </a:rPr>
              <a:t> </a:t>
            </a:r>
            <a:br>
              <a:rPr lang="ru-RU" sz="2700" b="1" i="1" dirty="0" smtClean="0">
                <a:latin typeface="Comic Sans MS" pitchFamily="66" charset="0"/>
              </a:rPr>
            </a:br>
            <a:r>
              <a:rPr lang="ru-RU" sz="2700" b="1" i="1" dirty="0" smtClean="0">
                <a:latin typeface="Comic Sans MS" pitchFamily="66" charset="0"/>
              </a:rPr>
              <a:t>Так пришла идея создать мини – музей </a:t>
            </a:r>
            <a:br>
              <a:rPr lang="ru-RU" sz="2700" b="1" i="1" dirty="0" smtClean="0">
                <a:latin typeface="Comic Sans MS" pitchFamily="66" charset="0"/>
              </a:rPr>
            </a:br>
            <a:r>
              <a:rPr lang="ru-RU" sz="2700" b="1" i="1" dirty="0" smtClean="0">
                <a:latin typeface="Comic Sans MS" pitchFamily="66" charset="0"/>
              </a:rPr>
              <a:t>« Кукольный мир», где главной темой стала:</a:t>
            </a:r>
            <a:endParaRPr lang="ru-RU" sz="2200" b="1" i="1" dirty="0">
              <a:solidFill>
                <a:srgbClr val="0070C0"/>
              </a:solidFill>
              <a:latin typeface="Bookman Old Style" pitchFamily="18" charset="0"/>
            </a:endParaRPr>
          </a:p>
        </p:txBody>
      </p:sp>
      <p:sp>
        <p:nvSpPr>
          <p:cNvPr id="3" name="Содержимое 2"/>
          <p:cNvSpPr>
            <a:spLocks noGrp="1"/>
          </p:cNvSpPr>
          <p:nvPr>
            <p:ph sz="quarter" idx="1"/>
          </p:nvPr>
        </p:nvSpPr>
        <p:spPr>
          <a:xfrm>
            <a:off x="457200" y="2276872"/>
            <a:ext cx="8291264" cy="1512168"/>
          </a:xfrm>
        </p:spPr>
        <p:txBody>
          <a:bodyPr>
            <a:normAutofit fontScale="92500" lnSpcReduction="20000"/>
          </a:bodyPr>
          <a:lstStyle/>
          <a:p>
            <a:r>
              <a:rPr lang="ru-RU" sz="2000" dirty="0" smtClean="0"/>
              <a:t>Приобщение детей и родителей к русской культуре </a:t>
            </a:r>
          </a:p>
          <a:p>
            <a:r>
              <a:rPr lang="ru-RU" sz="2000" dirty="0" smtClean="0"/>
              <a:t>Пополнение знаний  истории своего народа, его традиции, обычаи, промыслов.</a:t>
            </a:r>
          </a:p>
          <a:p>
            <a:r>
              <a:rPr lang="ru-RU" sz="2000" dirty="0" smtClean="0"/>
              <a:t>Развитие чувство гордости за свою страну и чувствовать себя неотъемлемой частью своего народа.</a:t>
            </a:r>
          </a:p>
          <a:p>
            <a:endParaRPr lang="ru-RU" dirty="0" smtClean="0"/>
          </a:p>
          <a:p>
            <a:endParaRPr lang="ru-RU" dirty="0" smtClean="0"/>
          </a:p>
          <a:p>
            <a:endParaRPr lang="ru-RU" dirty="0"/>
          </a:p>
        </p:txBody>
      </p:sp>
      <p:pic>
        <p:nvPicPr>
          <p:cNvPr id="2054" name="Picture 6" descr="C:\Users\D_sad43\Desktop\20170406_090317.jpg"/>
          <p:cNvPicPr>
            <a:picLocks noChangeAspect="1" noChangeArrowheads="1"/>
          </p:cNvPicPr>
          <p:nvPr/>
        </p:nvPicPr>
        <p:blipFill>
          <a:blip r:embed="rId2" cstate="print"/>
          <a:srcRect/>
          <a:stretch>
            <a:fillRect/>
          </a:stretch>
        </p:blipFill>
        <p:spPr bwMode="auto">
          <a:xfrm rot="6199001">
            <a:off x="6219926" y="4209197"/>
            <a:ext cx="2737451" cy="1807901"/>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rot="21070223">
            <a:off x="535102" y="3678818"/>
            <a:ext cx="1600940" cy="2880320"/>
          </a:xfrm>
          <a:prstGeom prst="rect">
            <a:avLst/>
          </a:prstGeom>
          <a:noFill/>
          <a:ln w="9525">
            <a:noFill/>
            <a:miter lim="800000"/>
            <a:headEnd/>
            <a:tailEnd/>
          </a:ln>
        </p:spPr>
      </p:pic>
      <p:pic>
        <p:nvPicPr>
          <p:cNvPr id="1028" name="Picture 4" descr="C:\Users\D_sad43\Desktop\20170414_115624.jpg"/>
          <p:cNvPicPr>
            <a:picLocks noChangeAspect="1" noChangeArrowheads="1"/>
          </p:cNvPicPr>
          <p:nvPr/>
        </p:nvPicPr>
        <p:blipFill>
          <a:blip r:embed="rId4" cstate="print"/>
          <a:srcRect/>
          <a:stretch>
            <a:fillRect/>
          </a:stretch>
        </p:blipFill>
        <p:spPr bwMode="auto">
          <a:xfrm rot="5400000">
            <a:off x="4170611" y="4478461"/>
            <a:ext cx="2822460" cy="1587634"/>
          </a:xfrm>
          <a:prstGeom prst="rect">
            <a:avLst/>
          </a:prstGeom>
          <a:noFill/>
        </p:spPr>
      </p:pic>
      <p:pic>
        <p:nvPicPr>
          <p:cNvPr id="1030" name="Picture 6"/>
          <p:cNvPicPr>
            <a:picLocks noChangeAspect="1" noChangeArrowheads="1"/>
          </p:cNvPicPr>
          <p:nvPr/>
        </p:nvPicPr>
        <p:blipFill>
          <a:blip r:embed="rId5" cstate="print"/>
          <a:srcRect/>
          <a:stretch>
            <a:fillRect/>
          </a:stretch>
        </p:blipFill>
        <p:spPr bwMode="auto">
          <a:xfrm>
            <a:off x="2123728" y="4077072"/>
            <a:ext cx="2430416" cy="136710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Autofit/>
          </a:bodyPr>
          <a:lstStyle/>
          <a:p>
            <a:pPr algn="ctr"/>
            <a:r>
              <a:rPr lang="ru-RU" sz="2400" b="1" dirty="0" smtClean="0">
                <a:solidFill>
                  <a:srgbClr val="0070C0"/>
                </a:solidFill>
                <a:latin typeface="Comic Sans MS" pitchFamily="66" charset="0"/>
              </a:rPr>
              <a:t>Как  вызвать интерес у ребенка дошкольного возраста, при знакомстве с историей и традициями русской культуры?</a:t>
            </a:r>
            <a:endParaRPr lang="ru-RU" sz="2400" b="1" dirty="0">
              <a:solidFill>
                <a:srgbClr val="0070C0"/>
              </a:solidFill>
              <a:latin typeface="Comic Sans MS" pitchFamily="66" charset="0"/>
            </a:endParaRPr>
          </a:p>
        </p:txBody>
      </p:sp>
      <p:sp>
        <p:nvSpPr>
          <p:cNvPr id="3" name="Содержимое 2"/>
          <p:cNvSpPr>
            <a:spLocks noGrp="1"/>
          </p:cNvSpPr>
          <p:nvPr>
            <p:ph sz="quarter" idx="1"/>
          </p:nvPr>
        </p:nvSpPr>
        <p:spPr>
          <a:xfrm>
            <a:off x="457200" y="1268760"/>
            <a:ext cx="8147248" cy="5205192"/>
          </a:xfrm>
        </p:spPr>
        <p:txBody>
          <a:bodyPr>
            <a:normAutofit/>
          </a:bodyPr>
          <a:lstStyle/>
          <a:p>
            <a:pPr>
              <a:buNone/>
            </a:pPr>
            <a:r>
              <a:rPr lang="ru-RU" sz="2000" dirty="0" smtClean="0">
                <a:latin typeface="Comic Sans MS" pitchFamily="66" charset="0"/>
              </a:rPr>
              <a:t> Мы решили создавать куклы своими руками.</a:t>
            </a:r>
          </a:p>
          <a:p>
            <a:pPr>
              <a:buNone/>
            </a:pPr>
            <a:r>
              <a:rPr lang="ru-RU" sz="2000" dirty="0" smtClean="0">
                <a:latin typeface="Comic Sans MS" pitchFamily="66" charset="0"/>
              </a:rPr>
              <a:t>При создании кукольных образов  происходит развитие  фантазии, нестандартного мышления, творческого воображения.</a:t>
            </a:r>
          </a:p>
          <a:p>
            <a:pPr>
              <a:buNone/>
            </a:pPr>
            <a:r>
              <a:rPr lang="ru-RU" sz="2000" dirty="0" smtClean="0">
                <a:latin typeface="Comic Sans MS" pitchFamily="66" charset="0"/>
              </a:rPr>
              <a:t>При ознакомлении с созданием традиционной  куклы и историей культуры народа важно  дать понять ребенку, что ценность этой куклы в том, что бы  «дарить радость»  </a:t>
            </a:r>
            <a:r>
              <a:rPr lang="ru-RU" sz="2000" u="sng" dirty="0" smtClean="0">
                <a:latin typeface="Comic Sans MS" pitchFamily="66" charset="0"/>
              </a:rPr>
              <a:t>не утрачена.</a:t>
            </a:r>
            <a:endParaRPr lang="ru-RU" sz="2000" u="sng" dirty="0">
              <a:latin typeface="Comic Sans MS" pitchFamily="66" charset="0"/>
            </a:endParaRPr>
          </a:p>
        </p:txBody>
      </p:sp>
      <p:pic>
        <p:nvPicPr>
          <p:cNvPr id="2050" name="Picture 2" descr="C:\Users\D_sad43\Desktop\20170414_115641.jpg"/>
          <p:cNvPicPr>
            <a:picLocks noChangeAspect="1" noChangeArrowheads="1"/>
          </p:cNvPicPr>
          <p:nvPr/>
        </p:nvPicPr>
        <p:blipFill>
          <a:blip r:embed="rId2" cstate="print"/>
          <a:srcRect/>
          <a:stretch>
            <a:fillRect/>
          </a:stretch>
        </p:blipFill>
        <p:spPr bwMode="auto">
          <a:xfrm rot="5701686">
            <a:off x="5000373" y="4334774"/>
            <a:ext cx="2497775" cy="1846566"/>
          </a:xfrm>
          <a:prstGeom prst="rect">
            <a:avLst/>
          </a:prstGeom>
          <a:noFill/>
        </p:spPr>
      </p:pic>
      <p:pic>
        <p:nvPicPr>
          <p:cNvPr id="6" name="Рисунок 5" descr="День и Ночь"/>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63688" y="4005064"/>
            <a:ext cx="2860040" cy="2626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568952" cy="2554545"/>
          </a:xfrm>
          <a:prstGeom prst="rect">
            <a:avLst/>
          </a:prstGeom>
        </p:spPr>
        <p:txBody>
          <a:bodyPr wrap="square">
            <a:spAutoFit/>
          </a:bodyPr>
          <a:lstStyle/>
          <a:p>
            <a:r>
              <a:rPr lang="ru-RU" sz="2000" b="1" i="1" u="sng" dirty="0" smtClean="0"/>
              <a:t>Оберег</a:t>
            </a:r>
            <a:r>
              <a:rPr lang="ru-RU" sz="2000" dirty="0" smtClean="0"/>
              <a:t> – амулет или волшебное заклинание, спасающее человека от различных опасностей, а также предмет, на который заклинание наговорено и который носят на теле в качестве талисмана.</a:t>
            </a:r>
            <a:br>
              <a:rPr lang="ru-RU" sz="2000" dirty="0" smtClean="0"/>
            </a:br>
            <a:r>
              <a:rPr lang="ru-RU" sz="2000" b="1" i="1" u="sng" dirty="0" err="1" smtClean="0"/>
              <a:t>Обереговая</a:t>
            </a:r>
            <a:r>
              <a:rPr lang="ru-RU" sz="2000" b="1" i="1" u="sng" dirty="0" smtClean="0"/>
              <a:t> кукла </a:t>
            </a:r>
            <a:r>
              <a:rPr lang="ru-RU" sz="2000" dirty="0" smtClean="0"/>
              <a:t>– древний, загадочный и таинственный символ славян. В стародавние времена кукла была не просто игрушкой, а оберегом и неотъемлемым атрибутом различных обрядов </a:t>
            </a:r>
            <a:br>
              <a:rPr lang="ru-RU" sz="2000" dirty="0" smtClean="0"/>
            </a:br>
            <a:r>
              <a:rPr lang="ru-RU" sz="2000" b="1" i="1" u="sng" dirty="0" err="1" smtClean="0"/>
              <a:t>Обереговые</a:t>
            </a:r>
            <a:r>
              <a:rPr lang="ru-RU" sz="2000" b="1" i="1" u="sng" dirty="0" smtClean="0"/>
              <a:t> куклы </a:t>
            </a:r>
            <a:r>
              <a:rPr lang="en-US" sz="2000" b="1" i="1" u="sng" dirty="0" smtClean="0"/>
              <a:t>- </a:t>
            </a:r>
            <a:r>
              <a:rPr lang="ru-RU" sz="2000" dirty="0" smtClean="0"/>
              <a:t>защищают дом, детей от тёмных сил, ссор, болезней, сглаза. Кукол тщательно берегут.  </a:t>
            </a:r>
            <a:endParaRPr lang="ru-RU" dirty="0"/>
          </a:p>
        </p:txBody>
      </p:sp>
      <p:pic>
        <p:nvPicPr>
          <p:cNvPr id="4" name="Рисунок 3" descr="Лицо обтягивали льняной тканью и одевали в традиционный наряд."/>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652120" y="2852936"/>
            <a:ext cx="2448272" cy="3789040"/>
          </a:xfrm>
          <a:prstGeom prst="rect">
            <a:avLst/>
          </a:prstGeom>
          <a:noFill/>
          <a:ln>
            <a:noFill/>
          </a:ln>
        </p:spPr>
      </p:pic>
      <p:pic>
        <p:nvPicPr>
          <p:cNvPr id="5" name="Рисунок 4" descr="Это обрядовая многорукая кукла &quot;Десятиручка&quot;. Ее делали из лыка или соломы 14 октября на Покров, когда садились за рукоделие. В изготовлении используются нитки красного цвета, который является обережным. На низ сарафана вкруговую привязывается обязательно 9 красных ниточек-бантов.            Куколка предназначалась для помощи девушкам, готовящим свое приданое, и женщинам в разных делах, таких как ткачество, шитье, вышивка, вязание и т.д.             Традиционно после изготовления она почти сразу же сжигалась.             Предлагаем повесить куколку на видное место в комнате, где женщина проводит время в работе."/>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55576" y="3068960"/>
            <a:ext cx="3816424" cy="3431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467600" cy="2232248"/>
          </a:xfrm>
        </p:spPr>
        <p:txBody>
          <a:bodyPr>
            <a:normAutofit fontScale="90000"/>
          </a:bodyPr>
          <a:lstStyle/>
          <a:p>
            <a:r>
              <a:rPr lang="ru-RU" sz="2700" b="1" i="1" u="sng" dirty="0" smtClean="0">
                <a:latin typeface="Cambria" pitchFamily="18" charset="0"/>
              </a:rPr>
              <a:t>Куколка "</a:t>
            </a:r>
            <a:r>
              <a:rPr lang="ru-RU" sz="2700" b="1" i="1" u="sng" dirty="0" err="1" smtClean="0">
                <a:latin typeface="Cambria" pitchFamily="18" charset="0"/>
              </a:rPr>
              <a:t>Крупеничка</a:t>
            </a:r>
            <a:r>
              <a:rPr lang="ru-RU" sz="2700" b="1" i="1" u="sng" dirty="0" smtClean="0">
                <a:latin typeface="Cambria" pitchFamily="18" charset="0"/>
              </a:rPr>
              <a:t>" </a:t>
            </a:r>
            <a:r>
              <a:rPr lang="ru-RU" sz="2700" b="1" i="1" dirty="0" smtClean="0">
                <a:latin typeface="Cambria" pitchFamily="18" charset="0"/>
              </a:rPr>
              <a:t>(другие названия "</a:t>
            </a:r>
            <a:r>
              <a:rPr lang="ru-RU" sz="2700" b="1" i="1" dirty="0" err="1" smtClean="0">
                <a:latin typeface="Cambria" pitchFamily="18" charset="0"/>
              </a:rPr>
              <a:t>Зернушка</a:t>
            </a:r>
            <a:r>
              <a:rPr lang="ru-RU" sz="2700" b="1" i="1" dirty="0" smtClean="0">
                <a:latin typeface="Cambria" pitchFamily="18" charset="0"/>
              </a:rPr>
              <a:t>", "Горошинка") - это оберег на сытость и достаток в семье (на хозяйственность). Традиционно эту куклу наполняли гречишным зерном или пшеницей. </a:t>
            </a:r>
            <a:br>
              <a:rPr lang="ru-RU" sz="2700" b="1" i="1" dirty="0" smtClean="0">
                <a:latin typeface="Cambria" pitchFamily="18" charset="0"/>
              </a:rPr>
            </a:br>
            <a:r>
              <a:rPr lang="ru-RU" sz="2700" b="1" i="1" dirty="0" smtClean="0">
                <a:latin typeface="Cambria" pitchFamily="18" charset="0"/>
              </a:rPr>
              <a:t>Это главная кукла в семье.</a:t>
            </a:r>
            <a:r>
              <a:rPr lang="ru-RU" b="1" i="1" dirty="0" smtClean="0">
                <a:latin typeface="Monotype Corsiva" pitchFamily="66" charset="0"/>
              </a:rPr>
              <a:t/>
            </a:r>
            <a:br>
              <a:rPr lang="ru-RU" b="1" i="1" dirty="0" smtClean="0">
                <a:latin typeface="Monotype Corsiva" pitchFamily="66" charset="0"/>
              </a:rPr>
            </a:br>
            <a:endParaRPr lang="ru-RU" b="1" i="1" dirty="0">
              <a:latin typeface="Monotype Corsiva" pitchFamily="66" charset="0"/>
            </a:endParaRPr>
          </a:p>
        </p:txBody>
      </p:sp>
      <p:pic>
        <p:nvPicPr>
          <p:cNvPr id="4" name="Содержимое 3" descr="Крупеничка"/>
          <p:cNvPicPr>
            <a:picLocks noGrp="1"/>
          </p:cNvPicPr>
          <p:nvPr>
            <p:ph sz="quarter"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39552" y="2348880"/>
            <a:ext cx="2304256" cy="3443856"/>
          </a:xfrm>
          <a:prstGeom prst="rect">
            <a:avLst/>
          </a:prstGeom>
          <a:noFill/>
          <a:ln>
            <a:noFill/>
          </a:ln>
        </p:spPr>
      </p:pic>
      <p:pic>
        <p:nvPicPr>
          <p:cNvPr id="5" name="Рисунок 4" descr="Кубышка-Травница"/>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059832" y="2132856"/>
            <a:ext cx="3024336" cy="3528392"/>
          </a:xfrm>
          <a:prstGeom prst="rect">
            <a:avLst/>
          </a:prstGeom>
          <a:noFill/>
          <a:ln>
            <a:noFill/>
          </a:ln>
        </p:spPr>
      </p:pic>
      <p:pic>
        <p:nvPicPr>
          <p:cNvPr id="6" name="Рисунок 5" descr="Коляда"/>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228184" y="1988840"/>
            <a:ext cx="2232248" cy="38884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154362"/>
          </a:xfrm>
        </p:spPr>
        <p:txBody>
          <a:bodyPr>
            <a:noAutofit/>
          </a:bodyPr>
          <a:lstStyle/>
          <a:p>
            <a:pPr algn="ctr"/>
            <a:r>
              <a:rPr lang="ru-RU" sz="2400" b="1" i="1" u="sng" dirty="0" smtClean="0">
                <a:latin typeface="Cambria" pitchFamily="18" charset="0"/>
              </a:rPr>
              <a:t>Кукла Колокольчик </a:t>
            </a:r>
            <a:r>
              <a:rPr lang="ru-RU" sz="2400" b="1" i="1" dirty="0" smtClean="0">
                <a:latin typeface="Cambria" pitchFamily="18" charset="0"/>
              </a:rPr>
              <a:t>- куколка добрых вестей. </a:t>
            </a:r>
            <a:br>
              <a:rPr lang="ru-RU" sz="2400" b="1" i="1" dirty="0" smtClean="0">
                <a:latin typeface="Cambria" pitchFamily="18" charset="0"/>
              </a:rPr>
            </a:br>
            <a:r>
              <a:rPr lang="ru-RU" sz="2400" b="1" i="1" dirty="0" smtClean="0">
                <a:latin typeface="Cambria" pitchFamily="18" charset="0"/>
              </a:rPr>
              <a:t>Родина куколки - Валдай. Оттуда и пошли валдайские колокольчики.</a:t>
            </a:r>
            <a:br>
              <a:rPr lang="ru-RU" sz="2400" b="1" i="1" dirty="0" smtClean="0">
                <a:latin typeface="Cambria" pitchFamily="18" charset="0"/>
              </a:rPr>
            </a:br>
            <a:r>
              <a:rPr lang="ru-RU" sz="2400" b="1" i="1" dirty="0" smtClean="0">
                <a:latin typeface="Cambria" pitchFamily="18" charset="0"/>
              </a:rPr>
              <a:t>Звон колокола оберегал людей от чумы и других страшных болезней. Колокольчик звенел под дугой на всех праздничных тройках. Колокольчик имеет куполообразную форму, а сверху напоминает солнышко.</a:t>
            </a:r>
            <a:r>
              <a:rPr lang="ru-RU" sz="2400" b="1" dirty="0" smtClean="0"/>
              <a:t/>
            </a:r>
            <a:br>
              <a:rPr lang="ru-RU" sz="2400" b="1" dirty="0" smtClean="0"/>
            </a:br>
            <a:endParaRPr lang="ru-RU" sz="2400" b="1" dirty="0"/>
          </a:p>
        </p:txBody>
      </p:sp>
      <p:pic>
        <p:nvPicPr>
          <p:cNvPr id="4" name="Содержимое 3" descr="Колокольчик"/>
          <p:cNvPicPr>
            <a:picLocks noGrp="1"/>
          </p:cNvPicPr>
          <p:nvPr>
            <p:ph sz="quarter"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75656" y="3212976"/>
            <a:ext cx="5544616" cy="30963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467600" cy="2592288"/>
          </a:xfrm>
        </p:spPr>
        <p:txBody>
          <a:bodyPr>
            <a:normAutofit fontScale="90000"/>
          </a:bodyPr>
          <a:lstStyle/>
          <a:p>
            <a:r>
              <a:rPr lang="en-US" b="1" dirty="0" smtClean="0">
                <a:latin typeface="Cambria" pitchFamily="18" charset="0"/>
              </a:rPr>
              <a:t/>
            </a:r>
            <a:br>
              <a:rPr lang="en-US" b="1" dirty="0" smtClean="0">
                <a:latin typeface="Cambria" pitchFamily="18" charset="0"/>
              </a:rPr>
            </a:br>
            <a:r>
              <a:rPr lang="en-US" b="1" dirty="0" smtClean="0">
                <a:latin typeface="Cambria" pitchFamily="18" charset="0"/>
              </a:rPr>
              <a:t/>
            </a:r>
            <a:br>
              <a:rPr lang="en-US" b="1" dirty="0" smtClean="0">
                <a:latin typeface="Cambria" pitchFamily="18" charset="0"/>
              </a:rPr>
            </a:br>
            <a:r>
              <a:rPr lang="en-US" b="1" dirty="0" smtClean="0">
                <a:latin typeface="Cambria" pitchFamily="18" charset="0"/>
              </a:rPr>
              <a:t/>
            </a:r>
            <a:br>
              <a:rPr lang="en-US" b="1" dirty="0" smtClean="0">
                <a:latin typeface="Cambria" pitchFamily="18" charset="0"/>
              </a:rPr>
            </a:br>
            <a:r>
              <a:rPr lang="en-US" b="1" dirty="0" smtClean="0">
                <a:latin typeface="Cambria" pitchFamily="18" charset="0"/>
              </a:rPr>
              <a:t/>
            </a:r>
            <a:br>
              <a:rPr lang="en-US" b="1" dirty="0" smtClean="0">
                <a:latin typeface="Cambria" pitchFamily="18" charset="0"/>
              </a:rPr>
            </a:br>
            <a:r>
              <a:rPr lang="en-US" b="1" dirty="0" smtClean="0">
                <a:latin typeface="Cambria" pitchFamily="18" charset="0"/>
              </a:rPr>
              <a:t/>
            </a:r>
            <a:br>
              <a:rPr lang="en-US" b="1" dirty="0" smtClean="0">
                <a:latin typeface="Cambria" pitchFamily="18" charset="0"/>
              </a:rPr>
            </a:br>
            <a:r>
              <a:rPr lang="ru-RU" dirty="0" smtClean="0">
                <a:latin typeface="Cambria" pitchFamily="18" charset="0"/>
              </a:rPr>
              <a:t/>
            </a:r>
            <a:br>
              <a:rPr lang="ru-RU" dirty="0" smtClean="0">
                <a:latin typeface="Cambria" pitchFamily="18" charset="0"/>
              </a:rPr>
            </a:b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ru-RU" sz="2700" dirty="0" smtClean="0">
                <a:latin typeface="Arial Narrow" pitchFamily="34" charset="0"/>
              </a:rPr>
              <a:t> </a:t>
            </a:r>
            <a:r>
              <a:rPr lang="en-US" sz="2700" dirty="0" smtClean="0">
                <a:latin typeface="Arial Narrow" pitchFamily="34" charset="0"/>
              </a:rPr>
              <a:t/>
            </a:r>
            <a:br>
              <a:rPr lang="en-US" sz="2700" dirty="0" smtClean="0">
                <a:latin typeface="Arial Narrow" pitchFamily="34" charset="0"/>
              </a:rPr>
            </a:br>
            <a:r>
              <a:rPr lang="en-US" sz="2700" dirty="0" smtClean="0">
                <a:latin typeface="Arial Narrow" pitchFamily="34" charset="0"/>
              </a:rPr>
              <a:t/>
            </a:r>
            <a:br>
              <a:rPr lang="en-US" sz="2700" dirty="0" smtClean="0">
                <a:latin typeface="Arial Narrow" pitchFamily="34" charset="0"/>
              </a:rPr>
            </a:br>
            <a:r>
              <a:rPr lang="en-US" sz="2700" dirty="0" smtClean="0">
                <a:latin typeface="Arial Narrow" pitchFamily="34" charset="0"/>
              </a:rPr>
              <a:t/>
            </a:r>
            <a:br>
              <a:rPr lang="en-US" sz="2700" dirty="0" smtClean="0">
                <a:latin typeface="Arial Narrow" pitchFamily="34" charset="0"/>
              </a:rPr>
            </a:br>
            <a:r>
              <a:rPr lang="en-US" sz="2700" dirty="0" smtClean="0">
                <a:latin typeface="Arial Narrow" pitchFamily="34" charset="0"/>
              </a:rPr>
              <a:t/>
            </a:r>
            <a:br>
              <a:rPr lang="en-US" sz="2700" dirty="0" smtClean="0">
                <a:latin typeface="Arial Narrow" pitchFamily="34" charset="0"/>
              </a:rPr>
            </a:br>
            <a:r>
              <a:rPr lang="en-US" sz="2700" dirty="0" smtClean="0">
                <a:latin typeface="Arial Narrow" pitchFamily="34" charset="0"/>
              </a:rPr>
              <a:t/>
            </a:r>
            <a:br>
              <a:rPr lang="en-US" sz="2700" dirty="0" smtClean="0">
                <a:latin typeface="Arial Narrow" pitchFamily="34" charset="0"/>
              </a:rPr>
            </a:br>
            <a:r>
              <a:rPr lang="en-US" sz="2700" dirty="0" smtClean="0">
                <a:latin typeface="Arial Narrow" pitchFamily="34" charset="0"/>
              </a:rPr>
              <a:t/>
            </a:r>
            <a:br>
              <a:rPr lang="en-US" sz="2700" dirty="0" smtClean="0">
                <a:latin typeface="Arial Narrow" pitchFamily="34" charset="0"/>
              </a:rPr>
            </a:br>
            <a:r>
              <a:rPr lang="en-US" sz="2700" dirty="0" smtClean="0">
                <a:latin typeface="Arial Narrow" pitchFamily="34" charset="0"/>
              </a:rPr>
              <a:t/>
            </a:r>
            <a:br>
              <a:rPr lang="en-US" sz="2700" dirty="0" smtClean="0">
                <a:latin typeface="Arial Narrow" pitchFamily="34" charset="0"/>
              </a:rPr>
            </a:br>
            <a:r>
              <a:rPr lang="en-US" sz="2700" dirty="0" smtClean="0">
                <a:latin typeface="Arial Narrow" pitchFamily="34" charset="0"/>
              </a:rPr>
              <a:t/>
            </a:r>
            <a:br>
              <a:rPr lang="en-US"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2700" dirty="0" smtClean="0">
                <a:latin typeface="Arial Narrow" pitchFamily="34" charset="0"/>
              </a:rPr>
              <a:t/>
            </a:r>
            <a:br>
              <a:rPr lang="ru-RU" sz="2700" dirty="0" smtClean="0">
                <a:latin typeface="Arial Narrow" pitchFamily="34" charset="0"/>
              </a:rPr>
            </a:br>
            <a:r>
              <a:rPr lang="ru-RU" sz="1600" dirty="0" smtClean="0"/>
              <a:t> </a:t>
            </a:r>
            <a:br>
              <a:rPr lang="ru-RU" sz="1600" dirty="0" smtClean="0"/>
            </a:br>
            <a:r>
              <a:rPr lang="ru-RU" sz="2400" dirty="0" smtClean="0"/>
              <a:t/>
            </a:r>
            <a:br>
              <a:rPr lang="ru-RU" sz="2400" dirty="0" smtClean="0"/>
            </a:br>
            <a:r>
              <a:rPr lang="en-US" sz="2400" dirty="0" smtClean="0"/>
              <a:t/>
            </a:r>
            <a:br>
              <a:rPr lang="en-US" sz="2400" dirty="0" smtClean="0"/>
            </a:br>
            <a:r>
              <a:rPr lang="ru-RU" sz="2800" b="1" dirty="0" smtClean="0"/>
              <a:t/>
            </a:r>
            <a:br>
              <a:rPr lang="ru-RU" sz="2800" b="1" dirty="0" smtClean="0"/>
            </a:br>
            <a:r>
              <a:rPr lang="ru-RU" sz="1600" dirty="0" smtClean="0"/>
              <a:t> </a:t>
            </a:r>
            <a:r>
              <a:rPr lang="ru-RU" sz="2200" dirty="0" smtClean="0"/>
              <a:t>На </a:t>
            </a:r>
            <a:r>
              <a:rPr lang="ru-RU" sz="2200" b="1" i="1" u="sng" dirty="0" smtClean="0"/>
              <a:t>Жаворонки</a:t>
            </a:r>
            <a:r>
              <a:rPr lang="ru-RU" sz="2200" dirty="0" smtClean="0"/>
              <a:t> день зима кончается, весна начинается. </a:t>
            </a:r>
            <a:br>
              <a:rPr lang="ru-RU" sz="2200" dirty="0" smtClean="0"/>
            </a:br>
            <a:r>
              <a:rPr lang="ru-RU" sz="2200" dirty="0" smtClean="0"/>
              <a:t>Существовала вера в то, что в этот день из теплых стран прилетают</a:t>
            </a:r>
            <a:br>
              <a:rPr lang="ru-RU" sz="2200" dirty="0" smtClean="0"/>
            </a:br>
            <a:r>
              <a:rPr lang="ru-RU" sz="2200" dirty="0" smtClean="0"/>
              <a:t>сорок разных птиц, и первая из них — жаворонок. На Жаворонки обычно пекли «жаворонков», в большинстве случаев с распростертыми крылышками, как бы летящих, и с хохолками.</a:t>
            </a:r>
            <a:r>
              <a:rPr lang="ru-RU" sz="2200" b="1" dirty="0" smtClean="0"/>
              <a:t> </a:t>
            </a:r>
            <a:r>
              <a:rPr lang="en-US" sz="2200" b="1" dirty="0" smtClean="0"/>
              <a:t/>
            </a:r>
            <a:br>
              <a:rPr lang="en-US" sz="2200" b="1" dirty="0" smtClean="0"/>
            </a:br>
            <a:r>
              <a:rPr lang="en-US" sz="2200" b="1" dirty="0" smtClean="0"/>
              <a:t> </a:t>
            </a:r>
            <a:r>
              <a:rPr lang="ru-RU" dirty="0" smtClean="0"/>
              <a:t/>
            </a:r>
            <a:br>
              <a:rPr lang="ru-RU" dirty="0" smtClean="0"/>
            </a:br>
            <a:endParaRPr lang="ru-RU" dirty="0">
              <a:latin typeface="Cambria" pitchFamily="18" charset="0"/>
            </a:endParaRPr>
          </a:p>
        </p:txBody>
      </p:sp>
      <p:pic>
        <p:nvPicPr>
          <p:cNvPr id="5" name="Содержимое 4" descr="Сороки (Жаворонки)"/>
          <p:cNvPicPr>
            <a:picLocks noGrp="1"/>
          </p:cNvPicPr>
          <p:nvPr>
            <p:ph sz="quarter"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67744" y="2492896"/>
            <a:ext cx="4608512" cy="36004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298378"/>
          </a:xfrm>
        </p:spPr>
        <p:txBody>
          <a:bodyPr>
            <a:normAutofit fontScale="90000"/>
          </a:bodyPr>
          <a:lstStyle/>
          <a:p>
            <a:r>
              <a:rPr lang="ru-RU" sz="2200" b="1" u="sng" dirty="0" err="1" smtClean="0">
                <a:latin typeface="Cambria" pitchFamily="18" charset="0"/>
              </a:rPr>
              <a:t>Пеленашка</a:t>
            </a:r>
            <a:r>
              <a:rPr lang="en-US" sz="2200" u="sng" dirty="0" smtClean="0">
                <a:latin typeface="Cambria" pitchFamily="18" charset="0"/>
              </a:rPr>
              <a:t> </a:t>
            </a:r>
            <a:r>
              <a:rPr lang="en-US" sz="2200" dirty="0" smtClean="0">
                <a:latin typeface="Cambria" pitchFamily="18" charset="0"/>
              </a:rPr>
              <a:t> </a:t>
            </a:r>
            <a:r>
              <a:rPr lang="ru-RU" sz="2200" dirty="0" smtClean="0">
                <a:latin typeface="Cambria" pitchFamily="18" charset="0"/>
              </a:rPr>
              <a:t>В старинной русской деревне крестьяне считали, что злые духи стараются всячески навредить беззащитным людям. Чтобы сбить злых духов с толку, </a:t>
            </a:r>
            <a:r>
              <a:rPr lang="ru-RU" sz="2200" dirty="0" err="1" smtClean="0">
                <a:latin typeface="Cambria" pitchFamily="18" charset="0"/>
              </a:rPr>
              <a:t>спелёнутую</a:t>
            </a:r>
            <a:r>
              <a:rPr lang="ru-RU" sz="2200" dirty="0" smtClean="0">
                <a:latin typeface="Cambria" pitchFamily="18" charset="0"/>
              </a:rPr>
              <a:t> куклу подкладывали к младенцу в колыбель, где она находилась до крещения ребёнка, чтобы принимать на себя все напасти, угрожавшие незащищённому крестом чаду. Только после крещения, которым за младенцем утверждается статус человека, кукла убиралась из колыбели. </a:t>
            </a:r>
            <a:r>
              <a:rPr lang="en-US" sz="2200" dirty="0" smtClean="0">
                <a:latin typeface="Cambria" pitchFamily="18" charset="0"/>
              </a:rPr>
              <a:t/>
            </a:r>
            <a:br>
              <a:rPr lang="en-US" sz="2200" dirty="0" smtClean="0">
                <a:latin typeface="Cambria" pitchFamily="18" charset="0"/>
              </a:rPr>
            </a:br>
            <a:r>
              <a:rPr lang="ru-RU" sz="2200" dirty="0" smtClean="0">
                <a:latin typeface="Cambria" pitchFamily="18" charset="0"/>
              </a:rPr>
              <a:t>Куклу хранили в доме наравне с крестильной рубахой ребёнка.</a:t>
            </a:r>
            <a:r>
              <a:rPr lang="ru-RU" dirty="0" smtClean="0">
                <a:latin typeface="Cambria" pitchFamily="18" charset="0"/>
              </a:rPr>
              <a:t> </a:t>
            </a:r>
            <a:br>
              <a:rPr lang="ru-RU" dirty="0" smtClean="0">
                <a:latin typeface="Cambria" pitchFamily="18" charset="0"/>
              </a:rPr>
            </a:br>
            <a:endParaRPr lang="ru-RU" dirty="0">
              <a:latin typeface="Cambria" pitchFamily="18" charset="0"/>
            </a:endParaRPr>
          </a:p>
        </p:txBody>
      </p:sp>
      <p:pic>
        <p:nvPicPr>
          <p:cNvPr id="3" name="Рисунок 2" descr="Пеленашка"/>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995936" y="3068960"/>
            <a:ext cx="4320480" cy="3528392"/>
          </a:xfrm>
          <a:prstGeom prst="rect">
            <a:avLst/>
          </a:prstGeom>
          <a:noFill/>
          <a:ln>
            <a:noFill/>
          </a:ln>
        </p:spPr>
      </p:pic>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517</TotalTime>
  <Words>329</Words>
  <Application>Microsoft Office PowerPoint</Application>
  <PresentationFormat>Экран (4:3)</PresentationFormat>
  <Paragraphs>29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Эркер</vt:lpstr>
      <vt:lpstr>Муниципальное бюджетное дошкольное образовательное учреждение «Батыревский детский сад «Солнышко» Батыревского  района Чувашской Республики  </vt:lpstr>
      <vt:lpstr>Мини – музей  « Кукольный мир»</vt:lpstr>
      <vt:lpstr>                              Создание мини – музея началось с пополнением детского сада дидактическими куклами, их оказалось слишком много.   Так пришла идея создать мини – музей  « Кукольный мир», где главной темой стала:</vt:lpstr>
      <vt:lpstr>Как  вызвать интерес у ребенка дошкольного возраста, при знакомстве с историей и традициями русской культуры?</vt:lpstr>
      <vt:lpstr>Слайд 5</vt:lpstr>
      <vt:lpstr>Куколка "Крупеничка" (другие названия "Зернушка", "Горошинка") - это оберег на сытость и достаток в семье (на хозяйственность). Традиционно эту куклу наполняли гречишным зерном или пшеницей.  Это главная кукла в семье. </vt:lpstr>
      <vt:lpstr>Кукла Колокольчик - куколка добрых вестей.  Родина куколки - Валдай. Оттуда и пошли валдайские колокольчики. Звон колокола оберегал людей от чумы и других страшных болезней. Колокольчик звенел под дугой на всех праздничных тройках. Колокольчик имеет куполообразную форму, а сверху напоминает солнышко. </vt:lpstr>
      <vt:lpstr>                                  На Жаворонки день зима кончается, весна начинается.  Существовала вера в то, что в этот день из теплых стран прилетают сорок разных птиц, и первая из них — жаворонок. На Жаворонки обычно пекли «жаворонков», в большинстве случаев с распростертыми крылышками, как бы летящих, и с хохолками.    </vt:lpstr>
      <vt:lpstr>Пеленашка  В старинной русской деревне крестьяне считали, что злые духи стараются всячески навредить беззащитным людям. Чтобы сбить злых духов с толку, спелёнутую куклу подкладывали к младенцу в колыбель, где она находилась до крещения ребёнка, чтобы принимать на себя все напасти, угрожавшие незащищённому крестом чаду. Только после крещения, которым за младенцем утверждается статус человека, кукла убиралась из колыбели.  Куклу хранили в доме наравне с крестильной рубахой ребёнка.  </vt:lpstr>
      <vt:lpstr>Книги об изготовлении кукол  и   кукле театральной.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городского округа Балашиха «Детский сад комбинированного вида № 43 «Янтарный островок»</dc:title>
  <dc:creator>D_sad43</dc:creator>
  <cp:lastModifiedBy>2018</cp:lastModifiedBy>
  <cp:revision>28</cp:revision>
  <dcterms:created xsi:type="dcterms:W3CDTF">2017-04-04T13:39:53Z</dcterms:created>
  <dcterms:modified xsi:type="dcterms:W3CDTF">2022-02-10T10:09:55Z</dcterms:modified>
</cp:coreProperties>
</file>