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rimo Bold" panose="020B0604020202020204" charset="0"/>
      <p:regular r:id="rId7"/>
    </p:embeddedFont>
    <p:embeddedFont>
      <p:font typeface="Lato Bold" panose="020B0604020202020204" charset="0"/>
      <p:regular r:id="rId8"/>
    </p:embeddedFont>
    <p:embeddedFont>
      <p:font typeface="Lato" panose="020B0604020202020204" charset="0"/>
      <p:regular r:id="rId9"/>
    </p:embeddedFont>
    <p:embeddedFont>
      <p:font typeface="Arimo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4" d="100"/>
          <a:sy n="34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609938"/>
            <a:ext cx="18288000" cy="2677062"/>
          </a:xfrm>
          <a:prstGeom prst="rect">
            <a:avLst/>
          </a:prstGeom>
          <a:solidFill>
            <a:srgbClr val="927AD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4513" t="2415" b="2415"/>
          <a:stretch>
            <a:fillRect/>
          </a:stretch>
        </p:blipFill>
        <p:spPr>
          <a:xfrm>
            <a:off x="10891069" y="0"/>
            <a:ext cx="7396931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70908" y="4132559"/>
            <a:ext cx="9887652" cy="318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80"/>
              </a:lnSpc>
            </a:pPr>
            <a:r>
              <a:rPr lang="en-US" sz="6000" dirty="0" err="1">
                <a:solidFill>
                  <a:srgbClr val="241452"/>
                </a:solidFill>
                <a:latin typeface="Lato Bold"/>
              </a:rPr>
              <a:t>Народный</a:t>
            </a:r>
            <a:r>
              <a:rPr lang="en-US" sz="60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6000" dirty="0" err="1">
                <a:solidFill>
                  <a:srgbClr val="241452"/>
                </a:solidFill>
                <a:latin typeface="Lato Bold"/>
              </a:rPr>
              <a:t>герой</a:t>
            </a:r>
            <a:r>
              <a:rPr lang="en-US" sz="6000" dirty="0">
                <a:solidFill>
                  <a:srgbClr val="241452"/>
                </a:solidFill>
                <a:latin typeface="Lato Bold"/>
              </a:rPr>
              <a:t> </a:t>
            </a:r>
          </a:p>
          <a:p>
            <a:pPr>
              <a:lnSpc>
                <a:spcPts val="6180"/>
              </a:lnSpc>
            </a:pPr>
            <a:r>
              <a:rPr lang="en-US" sz="6000" dirty="0" err="1">
                <a:solidFill>
                  <a:srgbClr val="241452"/>
                </a:solidFill>
                <a:latin typeface="Lato Bold"/>
              </a:rPr>
              <a:t>Василий</a:t>
            </a:r>
            <a:r>
              <a:rPr lang="en-US" sz="60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6000" dirty="0" err="1">
                <a:solidFill>
                  <a:srgbClr val="241452"/>
                </a:solidFill>
                <a:latin typeface="Lato Bold"/>
              </a:rPr>
              <a:t>Иванович</a:t>
            </a:r>
            <a:r>
              <a:rPr lang="en-US" sz="6000" dirty="0">
                <a:solidFill>
                  <a:srgbClr val="241452"/>
                </a:solidFill>
                <a:latin typeface="Lato Bold"/>
              </a:rPr>
              <a:t> </a:t>
            </a:r>
            <a:endParaRPr lang="ru-RU" sz="6000" dirty="0" smtClean="0">
              <a:solidFill>
                <a:srgbClr val="241452"/>
              </a:solidFill>
              <a:latin typeface="Lato Bold"/>
            </a:endParaRPr>
          </a:p>
          <a:p>
            <a:pPr>
              <a:lnSpc>
                <a:spcPts val="6180"/>
              </a:lnSpc>
            </a:pPr>
            <a:r>
              <a:rPr lang="en-US" sz="6000" dirty="0" err="1" smtClean="0">
                <a:solidFill>
                  <a:srgbClr val="241452"/>
                </a:solidFill>
                <a:latin typeface="Lato Bold"/>
              </a:rPr>
              <a:t>Чапаев</a:t>
            </a:r>
            <a:endParaRPr lang="en-US" sz="6000" dirty="0">
              <a:solidFill>
                <a:srgbClr val="241452"/>
              </a:solidFill>
              <a:latin typeface="Lato Bold"/>
            </a:endParaRPr>
          </a:p>
          <a:p>
            <a:pPr>
              <a:lnSpc>
                <a:spcPts val="6180"/>
              </a:lnSpc>
            </a:pPr>
            <a:endParaRPr lang="en-US" sz="6000" dirty="0">
              <a:solidFill>
                <a:srgbClr val="241452"/>
              </a:solidFill>
              <a:latin typeface="Lat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466725"/>
            <a:ext cx="1089106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Lato"/>
              </a:rPr>
              <a:t>Муниципальный этап республиканского конкурса презентаций </a:t>
            </a:r>
            <a:endParaRPr lang="ru-RU" sz="2000" dirty="0" smtClean="0">
              <a:solidFill>
                <a:srgbClr val="000000"/>
              </a:solidFill>
              <a:latin typeface="Lato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Lato"/>
              </a:rPr>
              <a:t>«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В.И. Чапаев </a:t>
            </a:r>
            <a:r>
              <a:rPr lang="ru-RU" sz="2000" dirty="0" smtClean="0">
                <a:solidFill>
                  <a:srgbClr val="000000"/>
                </a:solidFill>
                <a:latin typeface="Lato"/>
              </a:rPr>
              <a:t>–  герой 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из Чувашии, которого знает весь мир» </a:t>
            </a:r>
            <a:endParaRPr lang="ru-RU" sz="2000" dirty="0" smtClean="0">
              <a:solidFill>
                <a:srgbClr val="000000"/>
              </a:solidFill>
              <a:latin typeface="Lato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Lato"/>
              </a:rPr>
              <a:t>посвящен 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135-летию со дня </a:t>
            </a:r>
            <a:r>
              <a:rPr lang="ru-RU" sz="2000" dirty="0" smtClean="0">
                <a:solidFill>
                  <a:srgbClr val="000000"/>
                </a:solidFill>
                <a:latin typeface="Lato"/>
              </a:rPr>
              <a:t>рождения Василия 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Ивановича Чапаева</a:t>
            </a:r>
            <a:endParaRPr lang="en-US" sz="20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0" y="7942020"/>
            <a:ext cx="67818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  <a:latin typeface="Lato"/>
              </a:rPr>
              <a:t>Работу</a:t>
            </a:r>
            <a:r>
              <a:rPr lang="en-US" sz="2000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Lato"/>
              </a:rPr>
              <a:t>выполнила</a:t>
            </a:r>
            <a:r>
              <a:rPr lang="en-US" sz="2000" dirty="0" smtClean="0">
                <a:solidFill>
                  <a:srgbClr val="FFFFFF"/>
                </a:solidFill>
                <a:latin typeface="Lato"/>
              </a:rPr>
              <a:t>: </a:t>
            </a:r>
          </a:p>
          <a:p>
            <a:r>
              <a:rPr lang="en-US" sz="2000" dirty="0" err="1" smtClean="0">
                <a:solidFill>
                  <a:srgbClr val="FFFFFF"/>
                </a:solidFill>
                <a:latin typeface="Lato"/>
              </a:rPr>
              <a:t>Илларионова</a:t>
            </a:r>
            <a:r>
              <a:rPr lang="en-US" sz="2000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Lato"/>
              </a:rPr>
              <a:t>Екатерина</a:t>
            </a:r>
            <a:r>
              <a:rPr lang="en-US" sz="2000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Lato"/>
              </a:rPr>
              <a:t>Андреевна</a:t>
            </a:r>
            <a:r>
              <a:rPr lang="en-US" sz="2000" dirty="0">
                <a:solidFill>
                  <a:srgbClr val="FFFFFF"/>
                </a:solidFill>
                <a:latin typeface="Lato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Lato"/>
              </a:rPr>
              <a:t>ученица</a:t>
            </a:r>
            <a:r>
              <a:rPr lang="en-US" sz="2000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ru-RU" sz="2000" dirty="0" smtClean="0">
                <a:solidFill>
                  <a:srgbClr val="FFFFFF"/>
                </a:solidFill>
                <a:latin typeface="Lato"/>
              </a:rPr>
              <a:t>5</a:t>
            </a:r>
            <a:r>
              <a:rPr lang="en-US" sz="2000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Lato"/>
              </a:rPr>
              <a:t>класса</a:t>
            </a:r>
            <a:r>
              <a:rPr lang="ru-RU" sz="2000" dirty="0">
                <a:solidFill>
                  <a:srgbClr val="FFFFFF"/>
                </a:solidFill>
                <a:latin typeface="Lato"/>
              </a:rPr>
              <a:t> </a:t>
            </a:r>
            <a:endParaRPr lang="ru-RU" sz="2000" dirty="0" smtClean="0">
              <a:solidFill>
                <a:srgbClr val="FFFFFF"/>
              </a:solidFill>
              <a:latin typeface="Lato"/>
            </a:endParaRPr>
          </a:p>
          <a:p>
            <a:r>
              <a:rPr lang="ru-RU" sz="2000" dirty="0" err="1" smtClean="0">
                <a:solidFill>
                  <a:srgbClr val="FFFFFF"/>
                </a:solidFill>
                <a:latin typeface="Lato"/>
              </a:rPr>
              <a:t>Старовыслинского</a:t>
            </a:r>
            <a:r>
              <a:rPr lang="ru-RU" sz="2000" dirty="0" smtClean="0">
                <a:solidFill>
                  <a:srgbClr val="FFFFFF"/>
                </a:solidFill>
                <a:latin typeface="Lato"/>
              </a:rPr>
              <a:t> ОСП МБОУ «</a:t>
            </a:r>
            <a:r>
              <a:rPr lang="ru-RU" sz="2000" dirty="0" err="1" smtClean="0">
                <a:solidFill>
                  <a:srgbClr val="FFFFFF"/>
                </a:solidFill>
                <a:latin typeface="Lato"/>
              </a:rPr>
              <a:t>Новомуратская</a:t>
            </a:r>
            <a:r>
              <a:rPr lang="ru-RU" sz="2000" dirty="0" smtClean="0">
                <a:solidFill>
                  <a:srgbClr val="FFFFFF"/>
                </a:solidFill>
                <a:latin typeface="Lato"/>
              </a:rPr>
              <a:t> СОШ» Комсомольского района</a:t>
            </a:r>
            <a:endParaRPr lang="en-US" sz="2000" dirty="0" smtClean="0">
              <a:solidFill>
                <a:srgbClr val="FFFFFF"/>
              </a:solidFill>
              <a:latin typeface="Lato"/>
            </a:endParaRPr>
          </a:p>
          <a:p>
            <a:r>
              <a:rPr lang="en-US" sz="2000" dirty="0" err="1" smtClean="0">
                <a:solidFill>
                  <a:srgbClr val="FFFFFF"/>
                </a:solidFill>
                <a:latin typeface="Arimo"/>
              </a:rPr>
              <a:t>Руководитель</a:t>
            </a:r>
            <a:r>
              <a:rPr lang="en-US" sz="2000" dirty="0" smtClean="0">
                <a:solidFill>
                  <a:srgbClr val="FFFFFF"/>
                </a:solidFill>
                <a:latin typeface="Arimo"/>
              </a:rPr>
              <a:t>: </a:t>
            </a:r>
            <a:r>
              <a:rPr lang="en-US" sz="2000" dirty="0" err="1" smtClean="0">
                <a:solidFill>
                  <a:srgbClr val="FFFFFF"/>
                </a:solidFill>
                <a:latin typeface="Arimo"/>
              </a:rPr>
              <a:t>Коновалова</a:t>
            </a:r>
            <a:r>
              <a:rPr lang="en-US" sz="2000" dirty="0" smtClean="0">
                <a:solidFill>
                  <a:srgbClr val="FFFFFF"/>
                </a:solidFill>
                <a:latin typeface="Arimo"/>
              </a:rPr>
              <a:t> Л.П., </a:t>
            </a:r>
            <a:r>
              <a:rPr lang="en-US" sz="2000" dirty="0" err="1" smtClean="0">
                <a:solidFill>
                  <a:srgbClr val="FFFFFF"/>
                </a:solidFill>
                <a:latin typeface="Arimo"/>
              </a:rPr>
              <a:t>учитель</a:t>
            </a:r>
            <a:r>
              <a:rPr lang="en-US" sz="20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mo"/>
              </a:rPr>
              <a:t>математики</a:t>
            </a:r>
            <a:r>
              <a:rPr lang="en-US" sz="2000" dirty="0" smtClean="0">
                <a:solidFill>
                  <a:srgbClr val="FFFFFF"/>
                </a:solidFill>
                <a:latin typeface="Arimo"/>
              </a:rPr>
              <a:t>. </a:t>
            </a:r>
            <a:endParaRPr lang="en-US" sz="2000" dirty="0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  <p:sndAc>
          <p:stSnd>
            <p:snd r:embed="rId2" name="arrow.wav"/>
          </p:stSnd>
        </p:sndAc>
      </p:transition>
    </mc:Choice>
    <mc:Fallback xmlns="">
      <p:transition spd="slow" advTm="7000">
        <p:split orient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664109"/>
            <a:ext cx="18649922" cy="2622891"/>
          </a:xfrm>
          <a:prstGeom prst="rect">
            <a:avLst/>
          </a:prstGeom>
          <a:solidFill>
            <a:srgbClr val="927AD4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2171700"/>
            <a:ext cx="16230600" cy="7086600"/>
            <a:chOff x="0" y="0"/>
            <a:chExt cx="5490351" cy="23971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397196"/>
            </a:xfrm>
            <a:custGeom>
              <a:avLst/>
              <a:gdLst/>
              <a:ahLst/>
              <a:cxnLst/>
              <a:rect l="l" t="t" r="r" b="b"/>
              <a:pathLst>
                <a:path w="5490351" h="2397196">
                  <a:moveTo>
                    <a:pt x="5365891" y="2397196"/>
                  </a:moveTo>
                  <a:lnTo>
                    <a:pt x="124460" y="2397196"/>
                  </a:lnTo>
                  <a:cubicBezTo>
                    <a:pt x="55880" y="2397196"/>
                    <a:pt x="0" y="2341316"/>
                    <a:pt x="0" y="22727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272736"/>
                  </a:lnTo>
                  <a:cubicBezTo>
                    <a:pt x="5490351" y="2341316"/>
                    <a:pt x="5434471" y="2397196"/>
                    <a:pt x="5365891" y="239719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447675"/>
            <a:ext cx="14075094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241452"/>
                </a:solidFill>
                <a:latin typeface="Lato Bold"/>
              </a:rPr>
              <a:t>Биография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46859" y="1600200"/>
            <a:ext cx="3597259" cy="35433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487272" y="3171825"/>
            <a:ext cx="15804028" cy="502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9"/>
              </a:lnSpc>
            </a:pPr>
            <a:r>
              <a:rPr lang="en-US" sz="2921">
                <a:solidFill>
                  <a:srgbClr val="000000"/>
                </a:solidFill>
                <a:latin typeface="Lato"/>
              </a:rPr>
              <a:t>(9 </a:t>
            </a:r>
            <a:r>
              <a:rPr lang="en-US" sz="2921">
                <a:solidFill>
                  <a:srgbClr val="000000"/>
                </a:solidFill>
                <a:latin typeface="Arimo"/>
              </a:rPr>
              <a:t>февраля 1887 — 5 сентября 1919)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41986" y="3986285"/>
            <a:ext cx="15804028" cy="449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921" dirty="0" err="1">
                <a:solidFill>
                  <a:srgbClr val="000000"/>
                </a:solidFill>
                <a:latin typeface="Lato"/>
              </a:rPr>
              <a:t>Герой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Гражданской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войны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родился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в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Казанской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губернии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в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крестьянской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семье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. </a:t>
            </a:r>
            <a:endParaRPr lang="ru-RU" sz="2921" dirty="0" smtClean="0">
              <a:solidFill>
                <a:srgbClr val="000000"/>
              </a:solidFill>
              <a:latin typeface="Lato"/>
            </a:endParaRPr>
          </a:p>
          <a:p>
            <a:r>
              <a:rPr lang="en-US" sz="2921" dirty="0" smtClean="0">
                <a:solidFill>
                  <a:srgbClr val="000000"/>
                </a:solidFill>
                <a:latin typeface="Lato"/>
              </a:rPr>
              <a:t>В 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1908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году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он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был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призван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на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военную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службу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и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направлен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в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Киев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однако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на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следующий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год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его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уволили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в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запас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.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До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Первой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мировой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войны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Чапаев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работал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плотником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, а с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ее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началом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был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призван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на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военную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службу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и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направлен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в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пехоту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.</a:t>
            </a:r>
          </a:p>
          <a:p>
            <a:r>
              <a:rPr lang="en-US" sz="2921" dirty="0" err="1">
                <a:solidFill>
                  <a:srgbClr val="000000"/>
                </a:solidFill>
                <a:latin typeface="Lato"/>
              </a:rPr>
              <a:t>Во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время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Первой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мировой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Чапаев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служил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на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Волыни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и в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Галиции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. В 1915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году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после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обучения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он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получил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звание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младшего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, а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затем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старшего</a:t>
            </a:r>
            <a:r>
              <a:rPr lang="en-US" sz="292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Lato"/>
              </a:rPr>
              <a:t>унтер-о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фицера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Войну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он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закончил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чине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фельдфебеля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, с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Георгиевской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медалью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и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крестами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трех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степеней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.</a:t>
            </a:r>
          </a:p>
          <a:p>
            <a:r>
              <a:rPr lang="en-US" sz="2921" dirty="0" err="1">
                <a:solidFill>
                  <a:srgbClr val="000000"/>
                </a:solidFill>
                <a:latin typeface="Arimo"/>
              </a:rPr>
              <a:t>Во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время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Февральской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революции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Чапаев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лежал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саратовском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госпитале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, в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сентябре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он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вступил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партию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большевиков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и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был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избран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командиром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пехотного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полка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стоявшего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Николаевке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затем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—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военным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комиссаром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Николаевского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уезда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.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32394" y="2324100"/>
            <a:ext cx="7725094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241452"/>
                </a:solidFill>
                <a:latin typeface="Lato Bold"/>
              </a:rPr>
              <a:t>Василий Иванович Чапаев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  <p:sndAc>
          <p:stSnd>
            <p:snd r:embed="rId2" name="arrow.wav"/>
          </p:stSnd>
        </p:sndAc>
      </p:transition>
    </mc:Choice>
    <mc:Fallback xmlns="">
      <p:transition spd="slow" advTm="10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2669" y="638132"/>
            <a:ext cx="9676026" cy="8620168"/>
            <a:chOff x="0" y="0"/>
            <a:chExt cx="5029661" cy="44808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9661" cy="4480820"/>
            </a:xfrm>
            <a:custGeom>
              <a:avLst/>
              <a:gdLst/>
              <a:ahLst/>
              <a:cxnLst/>
              <a:rect l="l" t="t" r="r" b="b"/>
              <a:pathLst>
                <a:path w="5029661" h="4480820">
                  <a:moveTo>
                    <a:pt x="4905201" y="4480819"/>
                  </a:moveTo>
                  <a:lnTo>
                    <a:pt x="124460" y="4480819"/>
                  </a:lnTo>
                  <a:cubicBezTo>
                    <a:pt x="55880" y="4480819"/>
                    <a:pt x="0" y="4424939"/>
                    <a:pt x="0" y="43563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05201" y="0"/>
                  </a:lnTo>
                  <a:cubicBezTo>
                    <a:pt x="4973781" y="0"/>
                    <a:pt x="5029661" y="55880"/>
                    <a:pt x="5029661" y="124460"/>
                  </a:cubicBezTo>
                  <a:lnTo>
                    <a:pt x="5029661" y="4356359"/>
                  </a:lnTo>
                  <a:cubicBezTo>
                    <a:pt x="5029661" y="4424939"/>
                    <a:pt x="4973781" y="4480820"/>
                    <a:pt x="4905201" y="448082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419608" y="5488052"/>
            <a:ext cx="6839692" cy="3770248"/>
            <a:chOff x="0" y="0"/>
            <a:chExt cx="3555317" cy="19597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55317" cy="1959800"/>
            </a:xfrm>
            <a:custGeom>
              <a:avLst/>
              <a:gdLst/>
              <a:ahLst/>
              <a:cxnLst/>
              <a:rect l="l" t="t" r="r" b="b"/>
              <a:pathLst>
                <a:path w="3555317" h="1959800">
                  <a:moveTo>
                    <a:pt x="3430856" y="1959799"/>
                  </a:moveTo>
                  <a:lnTo>
                    <a:pt x="124460" y="1959799"/>
                  </a:lnTo>
                  <a:cubicBezTo>
                    <a:pt x="55880" y="1959799"/>
                    <a:pt x="0" y="1903919"/>
                    <a:pt x="0" y="1835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30856" y="0"/>
                  </a:lnTo>
                  <a:cubicBezTo>
                    <a:pt x="3499437" y="0"/>
                    <a:pt x="3555317" y="55880"/>
                    <a:pt x="3555317" y="124460"/>
                  </a:cubicBezTo>
                  <a:lnTo>
                    <a:pt x="3555317" y="1835340"/>
                  </a:lnTo>
                  <a:cubicBezTo>
                    <a:pt x="3555317" y="1903919"/>
                    <a:pt x="3499437" y="1959800"/>
                    <a:pt x="3430856" y="195980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419608" y="638132"/>
            <a:ext cx="6839692" cy="4310084"/>
            <a:chOff x="0" y="0"/>
            <a:chExt cx="3555317" cy="22404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55317" cy="2240410"/>
            </a:xfrm>
            <a:custGeom>
              <a:avLst/>
              <a:gdLst/>
              <a:ahLst/>
              <a:cxnLst/>
              <a:rect l="l" t="t" r="r" b="b"/>
              <a:pathLst>
                <a:path w="3555317" h="2240410">
                  <a:moveTo>
                    <a:pt x="3430856" y="2240410"/>
                  </a:moveTo>
                  <a:lnTo>
                    <a:pt x="124460" y="2240410"/>
                  </a:lnTo>
                  <a:cubicBezTo>
                    <a:pt x="55880" y="2240410"/>
                    <a:pt x="0" y="2184530"/>
                    <a:pt x="0" y="21159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30856" y="0"/>
                  </a:lnTo>
                  <a:cubicBezTo>
                    <a:pt x="3499437" y="0"/>
                    <a:pt x="3555317" y="55880"/>
                    <a:pt x="3555317" y="124460"/>
                  </a:cubicBezTo>
                  <a:lnTo>
                    <a:pt x="3555317" y="2115950"/>
                  </a:lnTo>
                  <a:cubicBezTo>
                    <a:pt x="3555317" y="2184530"/>
                    <a:pt x="3499437" y="2240410"/>
                    <a:pt x="3430856" y="224041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2073" t="4312" r="2073"/>
          <a:stretch>
            <a:fillRect/>
          </a:stretch>
        </p:blipFill>
        <p:spPr>
          <a:xfrm>
            <a:off x="10419608" y="638132"/>
            <a:ext cx="6839692" cy="45053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19608" y="5488052"/>
            <a:ext cx="6839692" cy="374733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32367" y="971550"/>
            <a:ext cx="8868833" cy="7879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Arimo"/>
              </a:rPr>
              <a:t>Вскоре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Чапаев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сумел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организовать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уездную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Красную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гвардию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куда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собрал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14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отрядов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Под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Царицыном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он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воевал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против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генерала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Каледина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затем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участвовал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походе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Особой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армии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на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Уральск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бился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с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белочехами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и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Народной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армией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. В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сентябре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1918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года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Чапаев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был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назначен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командиром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2-й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Николаевской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дивизии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затем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служил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академии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Генштаба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был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комбригом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Особой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Александрово-Гайской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бригады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и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занимал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другие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руководящие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должности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.</a:t>
            </a:r>
          </a:p>
          <a:p>
            <a:endParaRPr lang="en-US" sz="3200" dirty="0">
              <a:solidFill>
                <a:srgbClr val="000000"/>
              </a:solidFill>
              <a:latin typeface="Arimo"/>
            </a:endParaRPr>
          </a:p>
          <a:p>
            <a:r>
              <a:rPr lang="en-US" sz="3200" dirty="0" err="1">
                <a:solidFill>
                  <a:srgbClr val="000000"/>
                </a:solidFill>
                <a:latin typeface="Arimo"/>
              </a:rPr>
              <a:t>Чапаев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погиб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в 1919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году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в 32-летнем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возрасте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во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время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рейда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казачьего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полковника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Бородина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на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город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Лбищенск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ныне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село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Чапаев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  <p:sndAc>
          <p:stSnd>
            <p:snd r:embed="rId2" name="arrow.wav"/>
          </p:stSnd>
        </p:sndAc>
      </p:transition>
    </mc:Choice>
    <mc:Fallback xmlns="">
      <p:transition spd="slow" advTm="10000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49669" y="638132"/>
            <a:ext cx="4680692" cy="4810168"/>
            <a:chOff x="0" y="0"/>
            <a:chExt cx="2433054" cy="25003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3054" cy="2500356"/>
            </a:xfrm>
            <a:custGeom>
              <a:avLst/>
              <a:gdLst/>
              <a:ahLst/>
              <a:cxnLst/>
              <a:rect l="l" t="t" r="r" b="b"/>
              <a:pathLst>
                <a:path w="2433054" h="3134207">
                  <a:moveTo>
                    <a:pt x="2308594" y="3134206"/>
                  </a:moveTo>
                  <a:lnTo>
                    <a:pt x="124460" y="3134206"/>
                  </a:lnTo>
                  <a:cubicBezTo>
                    <a:pt x="55880" y="3134206"/>
                    <a:pt x="0" y="3078326"/>
                    <a:pt x="0" y="30097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08594" y="0"/>
                  </a:lnTo>
                  <a:cubicBezTo>
                    <a:pt x="2377174" y="0"/>
                    <a:pt x="2433054" y="55880"/>
                    <a:pt x="2433054" y="124460"/>
                  </a:cubicBezTo>
                  <a:lnTo>
                    <a:pt x="2433054" y="3009747"/>
                  </a:lnTo>
                  <a:cubicBezTo>
                    <a:pt x="2433054" y="3078326"/>
                    <a:pt x="2377174" y="3134207"/>
                    <a:pt x="2308594" y="3134207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2945" y="638132"/>
            <a:ext cx="12373125" cy="924606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409303" y="971550"/>
            <a:ext cx="4143995" cy="4045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921" dirty="0">
                <a:solidFill>
                  <a:srgbClr val="000000"/>
                </a:solidFill>
                <a:latin typeface="Arimo"/>
              </a:rPr>
              <a:t>В 1923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году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писатель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Дмитрий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Фурманов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служивший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комиссаром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его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дивизии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написал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о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нем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роман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«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Чапаев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», с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успехом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экранизированный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братьями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Васильевыми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 в 1934 </a:t>
            </a:r>
            <a:r>
              <a:rPr lang="en-US" sz="2921" dirty="0" err="1">
                <a:solidFill>
                  <a:srgbClr val="000000"/>
                </a:solidFill>
                <a:latin typeface="Arimo"/>
              </a:rPr>
              <a:t>году</a:t>
            </a:r>
            <a:r>
              <a:rPr lang="en-US" sz="2921" dirty="0">
                <a:solidFill>
                  <a:srgbClr val="000000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  <p:sndAc>
          <p:stSnd>
            <p:snd r:embed="rId2" name="arrow.wav"/>
          </p:stSnd>
        </p:sndAc>
      </p:transition>
    </mc:Choice>
    <mc:Fallback xmlns="">
      <p:transition spd="slow" advTm="10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67971" y="2336813"/>
            <a:ext cx="5461027" cy="3071789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6892" b="-162494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377778" y="2336813"/>
            <a:ext cx="5461027" cy="3071789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4550" b="-455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564973" y="5769890"/>
            <a:ext cx="5464025" cy="4153609"/>
            <a:chOff x="0" y="0"/>
            <a:chExt cx="2982741" cy="22674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82742" cy="2267402"/>
            </a:xfrm>
            <a:custGeom>
              <a:avLst/>
              <a:gdLst/>
              <a:ahLst/>
              <a:cxnLst/>
              <a:rect l="l" t="t" r="r" b="b"/>
              <a:pathLst>
                <a:path w="2982742" h="2267402">
                  <a:moveTo>
                    <a:pt x="2858281" y="2267402"/>
                  </a:moveTo>
                  <a:lnTo>
                    <a:pt x="124460" y="2267402"/>
                  </a:lnTo>
                  <a:cubicBezTo>
                    <a:pt x="55880" y="2267402"/>
                    <a:pt x="0" y="2211522"/>
                    <a:pt x="0" y="21429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8282" y="0"/>
                  </a:lnTo>
                  <a:cubicBezTo>
                    <a:pt x="2926862" y="0"/>
                    <a:pt x="2982742" y="55880"/>
                    <a:pt x="2982742" y="124460"/>
                  </a:cubicBezTo>
                  <a:lnTo>
                    <a:pt x="2982742" y="2142942"/>
                  </a:lnTo>
                  <a:cubicBezTo>
                    <a:pt x="2982742" y="2211522"/>
                    <a:pt x="2926862" y="2267402"/>
                    <a:pt x="2858282" y="226740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413486" y="2336813"/>
            <a:ext cx="5461027" cy="3071789"/>
            <a:chOff x="0" y="0"/>
            <a:chExt cx="1128903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57503" b="-79557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6413486" y="5769890"/>
            <a:ext cx="5464025" cy="4153609"/>
            <a:chOff x="0" y="0"/>
            <a:chExt cx="2982741" cy="226740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82742" cy="2267402"/>
            </a:xfrm>
            <a:custGeom>
              <a:avLst/>
              <a:gdLst/>
              <a:ahLst/>
              <a:cxnLst/>
              <a:rect l="l" t="t" r="r" b="b"/>
              <a:pathLst>
                <a:path w="2982742" h="2267402">
                  <a:moveTo>
                    <a:pt x="2858281" y="2267402"/>
                  </a:moveTo>
                  <a:lnTo>
                    <a:pt x="124460" y="2267402"/>
                  </a:lnTo>
                  <a:cubicBezTo>
                    <a:pt x="55880" y="2267402"/>
                    <a:pt x="0" y="2211522"/>
                    <a:pt x="0" y="21429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8282" y="0"/>
                  </a:lnTo>
                  <a:cubicBezTo>
                    <a:pt x="2926862" y="0"/>
                    <a:pt x="2982742" y="55880"/>
                    <a:pt x="2982742" y="124460"/>
                  </a:cubicBezTo>
                  <a:lnTo>
                    <a:pt x="2982742" y="2142942"/>
                  </a:lnTo>
                  <a:cubicBezTo>
                    <a:pt x="2982742" y="2211522"/>
                    <a:pt x="2926862" y="2267402"/>
                    <a:pt x="2858282" y="226740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2374780" y="5769890"/>
            <a:ext cx="5464025" cy="4153609"/>
            <a:chOff x="0" y="0"/>
            <a:chExt cx="2982741" cy="22674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82742" cy="2267402"/>
            </a:xfrm>
            <a:custGeom>
              <a:avLst/>
              <a:gdLst/>
              <a:ahLst/>
              <a:cxnLst/>
              <a:rect l="l" t="t" r="r" b="b"/>
              <a:pathLst>
                <a:path w="2982742" h="2267402">
                  <a:moveTo>
                    <a:pt x="2858281" y="2267402"/>
                  </a:moveTo>
                  <a:lnTo>
                    <a:pt x="124460" y="2267402"/>
                  </a:lnTo>
                  <a:cubicBezTo>
                    <a:pt x="55880" y="2267402"/>
                    <a:pt x="0" y="2211522"/>
                    <a:pt x="0" y="21429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8282" y="0"/>
                  </a:lnTo>
                  <a:cubicBezTo>
                    <a:pt x="2926862" y="0"/>
                    <a:pt x="2982742" y="55880"/>
                    <a:pt x="2982742" y="124460"/>
                  </a:cubicBezTo>
                  <a:lnTo>
                    <a:pt x="2982742" y="2142942"/>
                  </a:lnTo>
                  <a:cubicBezTo>
                    <a:pt x="2982742" y="2211522"/>
                    <a:pt x="2926862" y="2267402"/>
                    <a:pt x="2858282" y="226740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28700" y="6003290"/>
            <a:ext cx="4536571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200" dirty="0">
                <a:solidFill>
                  <a:srgbClr val="241452"/>
                </a:solidFill>
                <a:latin typeface="Lato Bold"/>
              </a:rPr>
              <a:t>В 1923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году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писатель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Дмитрий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Фурманов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,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служивший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комиссаром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в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его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дивизии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,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написал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о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нем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роман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«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Чапаев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».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7971" y="631340"/>
            <a:ext cx="14075094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241452"/>
                </a:solidFill>
                <a:latin typeface="Lato Bold"/>
              </a:rPr>
              <a:t>Память о В.И. Чапаеве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75715" y="6003290"/>
            <a:ext cx="4536571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200" dirty="0" smtClean="0">
                <a:solidFill>
                  <a:srgbClr val="241452"/>
                </a:solidFill>
                <a:latin typeface="Lato Bold"/>
              </a:rPr>
              <a:t>П́</a:t>
            </a:r>
            <a:r>
              <a:rPr lang="ru-RU" sz="3200" dirty="0" smtClean="0">
                <a:solidFill>
                  <a:srgbClr val="241452"/>
                </a:solidFill>
                <a:latin typeface="Lato Bold"/>
              </a:rPr>
              <a:t>а</a:t>
            </a:r>
            <a:r>
              <a:rPr lang="en-US" sz="3200" dirty="0" err="1" smtClean="0">
                <a:solidFill>
                  <a:srgbClr val="241452"/>
                </a:solidFill>
                <a:latin typeface="Lato Bold"/>
              </a:rPr>
              <a:t>мятник</a:t>
            </a:r>
            <a:r>
              <a:rPr lang="en-US" sz="3200" dirty="0" smtClean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Чапаеву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расположен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в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одноимённом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сквере</a:t>
            </a:r>
            <a:r>
              <a:rPr lang="en-US" sz="3200" dirty="0">
                <a:solidFill>
                  <a:srgbClr val="241452"/>
                </a:solidFill>
                <a:latin typeface="Lato"/>
              </a:rPr>
              <a:t> и </a:t>
            </a:r>
            <a:r>
              <a:rPr lang="en-US" sz="3200" dirty="0" err="1">
                <a:solidFill>
                  <a:srgbClr val="241452"/>
                </a:solidFill>
                <a:latin typeface="Lato"/>
              </a:rPr>
              <a:t>я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вляется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частью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мемориального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комплекса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Музея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В. И.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Чапаева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38507" y="6003290"/>
            <a:ext cx="4536571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200" dirty="0" err="1">
                <a:solidFill>
                  <a:srgbClr val="241452"/>
                </a:solidFill>
                <a:latin typeface="Lato Bold"/>
              </a:rPr>
              <a:t>Мемориальный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музей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Чапаева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был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Lato Bold"/>
              </a:rPr>
              <a:t>открыт</a:t>
            </a:r>
            <a:r>
              <a:rPr lang="en-US" sz="3200" dirty="0">
                <a:solidFill>
                  <a:srgbClr val="241452"/>
                </a:solidFill>
                <a:latin typeface="Lato Bold"/>
              </a:rPr>
              <a:t> в</a:t>
            </a:r>
            <a:r>
              <a:rPr lang="en-US" sz="3200" dirty="0">
                <a:solidFill>
                  <a:srgbClr val="241452"/>
                </a:solidFill>
                <a:latin typeface="Arimo Bold"/>
              </a:rPr>
              <a:t> 1986 </a:t>
            </a:r>
            <a:r>
              <a:rPr lang="en-US" sz="3200" dirty="0" err="1">
                <a:solidFill>
                  <a:srgbClr val="241452"/>
                </a:solidFill>
                <a:latin typeface="Arimo Bold"/>
              </a:rPr>
              <a:t>году</a:t>
            </a:r>
            <a:r>
              <a:rPr lang="en-US" sz="3200" dirty="0">
                <a:solidFill>
                  <a:srgbClr val="241452"/>
                </a:solidFill>
                <a:latin typeface="Arimo Bold"/>
              </a:rPr>
              <a:t> в </a:t>
            </a:r>
            <a:r>
              <a:rPr lang="en-US" sz="3200" dirty="0" err="1">
                <a:solidFill>
                  <a:srgbClr val="241452"/>
                </a:solidFill>
                <a:latin typeface="Arimo Bold"/>
              </a:rPr>
              <a:t>Чебоксарах</a:t>
            </a:r>
            <a:r>
              <a:rPr lang="en-US" sz="3200" dirty="0">
                <a:solidFill>
                  <a:srgbClr val="241452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Arimo Bold"/>
              </a:rPr>
              <a:t>вблизи</a:t>
            </a:r>
            <a:r>
              <a:rPr lang="en-US" sz="3200" dirty="0">
                <a:solidFill>
                  <a:srgbClr val="241452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Arimo Bold"/>
              </a:rPr>
              <a:t>места</a:t>
            </a:r>
            <a:r>
              <a:rPr lang="en-US" sz="3200" dirty="0">
                <a:solidFill>
                  <a:srgbClr val="241452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Arimo Bold"/>
              </a:rPr>
              <a:t>его</a:t>
            </a:r>
            <a:r>
              <a:rPr lang="en-US" sz="3200" dirty="0">
                <a:solidFill>
                  <a:srgbClr val="241452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241452"/>
                </a:solidFill>
                <a:latin typeface="Arimo Bold"/>
              </a:rPr>
              <a:t>рождения</a:t>
            </a:r>
            <a:r>
              <a:rPr lang="en-US" sz="3200" dirty="0">
                <a:solidFill>
                  <a:srgbClr val="241452"/>
                </a:solidFill>
                <a:latin typeface="Arimo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  <p:sndAc>
          <p:stSnd>
            <p:snd r:embed="rId2" name="arrow.wav"/>
          </p:stSnd>
        </p:sndAc>
      </p:transition>
    </mc:Choice>
    <mc:Fallback xmlns="">
      <p:transition spd="slow" advTm="10000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382</Words>
  <Application>Microsoft Office PowerPoint</Application>
  <PresentationFormat>Произвольный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Arimo Bold</vt:lpstr>
      <vt:lpstr>Lato Bold</vt:lpstr>
      <vt:lpstr>Lato</vt:lpstr>
      <vt:lpstr>Arimo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Сообщество учеников Доброграда</dc:title>
  <cp:lastModifiedBy>Анастасия</cp:lastModifiedBy>
  <cp:revision>6</cp:revision>
  <dcterms:created xsi:type="dcterms:W3CDTF">2006-08-16T00:00:00Z</dcterms:created>
  <dcterms:modified xsi:type="dcterms:W3CDTF">2022-02-06T18:25:49Z</dcterms:modified>
  <dc:identifier>DAE3mBltbS0</dc:identifier>
</cp:coreProperties>
</file>