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AD45-5A78-4C97-AFE2-6E9F59A87C8A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6D4A5-D97C-43AE-B825-6DB447494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D4A5-D97C-43AE-B825-6DB4474948C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5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D4A5-D97C-43AE-B825-6DB4474948C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5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D4A5-D97C-43AE-B825-6DB4474948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5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D4A5-D97C-43AE-B825-6DB4474948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5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F9F-0793-4F0F-B6B4-233640D3E7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E8EF-AE2A-48C3-9841-FE4016017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F9F-0793-4F0F-B6B4-233640D3E7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E8EF-AE2A-48C3-9841-FE4016017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0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F9F-0793-4F0F-B6B4-233640D3E7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E8EF-AE2A-48C3-9841-FE4016017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0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F9F-0793-4F0F-B6B4-233640D3E7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E8EF-AE2A-48C3-9841-FE4016017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5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F9F-0793-4F0F-B6B4-233640D3E7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E8EF-AE2A-48C3-9841-FE4016017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F9F-0793-4F0F-B6B4-233640D3E7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E8EF-AE2A-48C3-9841-FE4016017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8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F9F-0793-4F0F-B6B4-233640D3E7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E8EF-AE2A-48C3-9841-FE4016017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3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F9F-0793-4F0F-B6B4-233640D3E7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E8EF-AE2A-48C3-9841-FE4016017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4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F9F-0793-4F0F-B6B4-233640D3E7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E8EF-AE2A-48C3-9841-FE4016017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7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F9F-0793-4F0F-B6B4-233640D3E7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E8EF-AE2A-48C3-9841-FE4016017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9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F9F-0793-4F0F-B6B4-233640D3E7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E8EF-AE2A-48C3-9841-FE4016017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9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CF9F-0793-4F0F-B6B4-233640D3E7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E8EF-AE2A-48C3-9841-FE4016017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1.mp3" Type="http://schemas.microsoft.com/office/2007/relationships/media"/><Relationship Id="rId1" Target="NULL" TargetMode="External" Type="http://schemas.openxmlformats.org/officeDocument/2006/relationships/audio"/><Relationship Id="rId6" Target="../media/image3.png" Type="http://schemas.openxmlformats.org/officeDocument/2006/relationships/image"/><Relationship Id="rId5" Target="../media/image2.jpe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1.jpeg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Мальвина\Desktop\1.jpg" id="1026" name="Picture 2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r="-23"/>
          <a:stretch/>
        </p:blipFill>
        <p:spPr bwMode="auto">
          <a:xfrm>
            <a:off x="1" y="24135"/>
            <a:ext cx="9177406" cy="683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J:\чапаев\чапаев\5.png" id="1028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" r="55"/>
          <a:stretch/>
        </p:blipFill>
        <p:spPr bwMode="auto">
          <a:xfrm>
            <a:off x="456901" y="2748903"/>
            <a:ext cx="3338819" cy="3893233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080246" y="4872006"/>
            <a:ext cx="2822824" cy="181588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9pPr>
          </a:lstStyle>
          <a:p>
            <a:pPr eaLnBrk="1" hangingPunct="1"/>
            <a:r>
              <a:rPr dirty="0" lang="ru-RU" smtClean="0" sz="16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  <a:cs charset="0" pitchFamily="18" typeface="Times New Roman"/>
              </a:rPr>
              <a:t>Автор:</a:t>
            </a:r>
            <a:endParaRPr dirty="0" lang="ru-RU" sz="1600">
              <a:solidFill>
                <a:srgbClr val="002060"/>
              </a:solidFill>
              <a:latin charset="0" pitchFamily="18" typeface="Cambria Math"/>
              <a:ea charset="0" pitchFamily="18" typeface="Cambria Math"/>
              <a:cs charset="0" pitchFamily="18" typeface="Times New Roman"/>
            </a:endParaRPr>
          </a:p>
          <a:p>
            <a:pPr eaLnBrk="1" hangingPunct="1"/>
            <a:r>
              <a:rPr dirty="0" lang="ru-RU" sz="16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  <a:cs charset="0" pitchFamily="18" typeface="Times New Roman"/>
              </a:rPr>
              <a:t>ученица 10 класса </a:t>
            </a:r>
          </a:p>
          <a:p>
            <a:pPr eaLnBrk="1" hangingPunct="1"/>
            <a:r>
              <a:rPr dirty="0" lang="ru-RU" sz="16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  <a:cs charset="0" pitchFamily="18" typeface="Times New Roman"/>
              </a:rPr>
              <a:t>МБОУ «</a:t>
            </a:r>
            <a:r>
              <a:rPr dirty="0" err="1" lang="ru-RU" sz="16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  <a:cs charset="0" pitchFamily="18" typeface="Times New Roman"/>
              </a:rPr>
              <a:t>Нюргечинская</a:t>
            </a:r>
            <a:r>
              <a:rPr dirty="0" lang="ru-RU" sz="16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  <a:cs charset="0" pitchFamily="18" typeface="Times New Roman"/>
              </a:rPr>
              <a:t> СОШ»</a:t>
            </a:r>
          </a:p>
          <a:p>
            <a:pPr eaLnBrk="1" hangingPunct="1"/>
            <a:r>
              <a:rPr dirty="0" lang="ru-RU" sz="16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  <a:cs charset="0" pitchFamily="18" typeface="Times New Roman"/>
              </a:rPr>
              <a:t>Комсомольского района</a:t>
            </a:r>
          </a:p>
          <a:p>
            <a:pPr eaLnBrk="1" hangingPunct="1"/>
            <a:r>
              <a:rPr b="1" dirty="0" lang="ru-RU" sz="16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  <a:cs charset="0" pitchFamily="18" typeface="Times New Roman"/>
              </a:rPr>
              <a:t>Головина Ольга</a:t>
            </a:r>
          </a:p>
          <a:p>
            <a:pPr eaLnBrk="1" hangingPunct="1"/>
            <a:r>
              <a:rPr dirty="0" lang="ru-RU" sz="16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  <a:cs charset="0" pitchFamily="18" typeface="Times New Roman"/>
              </a:rPr>
              <a:t>Руководитель:</a:t>
            </a:r>
          </a:p>
          <a:p>
            <a:pPr eaLnBrk="1" hangingPunct="1"/>
            <a:r>
              <a:rPr b="1" dirty="0" lang="ru-RU" sz="16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  <a:cs charset="0" pitchFamily="18" typeface="Times New Roman"/>
              </a:rPr>
              <a:t>Петрова Вера Васильевна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68357" y="1040743"/>
            <a:ext cx="4120869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/>
            <a:r>
              <a:rPr b="1" dirty="0" lang="ru-RU" smtClean="0" sz="2400">
                <a:solidFill>
                  <a:srgbClr val="C00000"/>
                </a:solidFill>
                <a:latin charset="0" pitchFamily="18" typeface="Cambria"/>
              </a:rPr>
              <a:t>    Конкурс </a:t>
            </a:r>
            <a:r>
              <a:rPr b="1" dirty="0" lang="ru-RU" sz="2400">
                <a:solidFill>
                  <a:srgbClr val="C00000"/>
                </a:solidFill>
                <a:latin charset="0" pitchFamily="18" typeface="Cambria"/>
              </a:rPr>
              <a:t>презентаций </a:t>
            </a:r>
          </a:p>
          <a:p>
            <a:pPr algn="ctr" eaLnBrk="0" hangingPunct="0"/>
            <a:r>
              <a:rPr b="1" dirty="0" lang="ru-RU" smtClean="0" spc="50" sz="32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itchFamily="18" typeface="Bookman Old Style"/>
                <a:ea charset="0" pitchFamily="34" typeface="Calibri"/>
                <a:cs charset="0" pitchFamily="18" typeface="Times New Roman"/>
              </a:rPr>
              <a:t>«В.И</a:t>
            </a:r>
            <a:r>
              <a:rPr b="1" dirty="0" lang="ru-RU" spc="50" sz="32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itchFamily="18" typeface="Bookman Old Style"/>
                <a:ea charset="0" pitchFamily="34" typeface="Calibri"/>
                <a:cs charset="0" pitchFamily="18" typeface="Times New Roman"/>
              </a:rPr>
              <a:t>. Чапаев </a:t>
            </a:r>
            <a:r>
              <a:rPr b="1" dirty="0" lang="ru-RU" smtClean="0" spc="50" sz="32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itchFamily="18" typeface="Bookman Old Style"/>
                <a:ea charset="0" pitchFamily="34" typeface="Calibri"/>
                <a:cs charset="0" pitchFamily="18" typeface="Times New Roman"/>
              </a:rPr>
              <a:t>– </a:t>
            </a:r>
            <a:r>
              <a:rPr b="1" dirty="0" lang="ru-RU" spc="50" sz="32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itchFamily="18" typeface="Bookman Old Style"/>
                <a:ea charset="0" pitchFamily="34" typeface="Calibri"/>
                <a:cs charset="0" pitchFamily="18" typeface="Times New Roman"/>
              </a:rPr>
              <a:t>герой из Чувашии, которого </a:t>
            </a:r>
            <a:endParaRPr b="1" dirty="0" lang="ru-RU" smtClean="0" spc="50" sz="32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itchFamily="18" typeface="Bookman Old Style"/>
              <a:ea charset="0" pitchFamily="34" typeface="Calibri"/>
              <a:cs charset="0" pitchFamily="18" typeface="Times New Roman"/>
            </a:endParaRPr>
          </a:p>
          <a:p>
            <a:pPr algn="ctr" eaLnBrk="0" hangingPunct="0"/>
            <a:r>
              <a:rPr b="1" dirty="0" lang="ru-RU" smtClean="0" spc="50" sz="32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itchFamily="18" typeface="Bookman Old Style"/>
                <a:ea charset="0" pitchFamily="34" typeface="Calibri"/>
                <a:cs charset="0" pitchFamily="18" typeface="Times New Roman"/>
              </a:rPr>
              <a:t>знает</a:t>
            </a:r>
          </a:p>
          <a:p>
            <a:pPr algn="ctr" eaLnBrk="0" hangingPunct="0"/>
            <a:r>
              <a:rPr b="1" dirty="0" lang="ru-RU" smtClean="0" spc="50" sz="32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itchFamily="18" typeface="Bookman Old Style"/>
                <a:ea charset="0" pitchFamily="34" typeface="Calibri"/>
                <a:cs charset="0" pitchFamily="18" typeface="Times New Roman"/>
              </a:rPr>
              <a:t> весь мир».</a:t>
            </a:r>
            <a:endParaRPr b="1" dirty="0" lang="ru-RU" spc="50" sz="32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itchFamily="18" typeface="Bookman Old Style"/>
              <a:ea charset="0" pitchFamily="34" typeface="Calibri"/>
              <a:cs charset="0" pitchFamily="18"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093" y="966259"/>
            <a:ext cx="4076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dirty="0" lang="ru-RU" smtClean="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…Вдохновляясь </a:t>
            </a:r>
            <a:r>
              <a:rPr dirty="0" lang="ru-RU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нашим богатым прошлым, подвигами земляков, мы продолжим уверенно двигаться вперед по решению тех задач, которые сегодня стоят перед нами</a:t>
            </a:r>
            <a:r>
              <a:rPr dirty="0" lang="ru-RU" smtClean="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.</a:t>
            </a:r>
          </a:p>
          <a:p>
            <a:pPr algn="just"/>
            <a:r>
              <a:rPr dirty="0" lang="ru-RU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 </a:t>
            </a:r>
            <a:r>
              <a:rPr dirty="0" lang="ru-RU" smtClean="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                                                  О. Николаев</a:t>
            </a:r>
            <a:endParaRPr dirty="0" lang="ru-RU">
              <a:solidFill>
                <a:srgbClr val="002060"/>
              </a:solidFill>
              <a:latin charset="0" pitchFamily="18" typeface="Cambria Math"/>
              <a:ea charset="0" pitchFamily="18" typeface="Cambria Mat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5003" y="-32501"/>
            <a:ext cx="65527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lstStyle/>
          <a:p>
            <a:pPr algn="ctr"/>
            <a:r>
              <a:rPr b="1" dirty="0" lang="en-US" smtClean="0" sz="2400">
                <a:solidFill>
                  <a:srgbClr val="C00000"/>
                </a:solidFill>
                <a:latin charset="-128" pitchFamily="18" typeface="Adobe Myungjo Std M"/>
                <a:ea charset="-128" pitchFamily="18" typeface="Adobe Myungjo Std M"/>
                <a:cs charset="0" pitchFamily="34" typeface="Aparajita"/>
              </a:rPr>
              <a:t>    </a:t>
            </a:r>
            <a:r>
              <a:rPr b="1" dirty="0" lang="ru-RU" smtClean="0" sz="2400">
                <a:solidFill>
                  <a:srgbClr val="C00000"/>
                </a:solidFill>
                <a:latin charset="-128" pitchFamily="18" typeface="Adobe Myungjo Std M"/>
                <a:ea charset="-128" pitchFamily="18" typeface="Adobe Myungjo Std M"/>
                <a:cs charset="0" pitchFamily="34" typeface="Aparajita"/>
              </a:rPr>
              <a:t>2022 – Год </a:t>
            </a:r>
            <a:r>
              <a:rPr b="1" dirty="0" lang="ru-RU" smtClean="0" sz="2400">
                <a:solidFill>
                  <a:srgbClr val="C00000"/>
                </a:solidFill>
                <a:latin charset="-128" pitchFamily="18" typeface="Adobe Myungjo Std M"/>
                <a:ea charset="-128" pitchFamily="18" typeface="Adobe Myungjo Std M"/>
                <a:cs charset="0" pitchFamily="34" typeface="Aparajita"/>
              </a:rPr>
              <a:t>выдающихся </a:t>
            </a:r>
            <a:r>
              <a:rPr b="1" dirty="0" lang="ru-RU" smtClean="0" sz="2400">
                <a:solidFill>
                  <a:srgbClr val="C00000"/>
                </a:solidFill>
                <a:latin charset="-128" pitchFamily="18" typeface="Adobe Myungjo Std M"/>
                <a:ea charset="-128" pitchFamily="18" typeface="Adobe Myungjo Std M"/>
                <a:cs charset="0" pitchFamily="34" typeface="Aparajita"/>
              </a:rPr>
              <a:t>земляков</a:t>
            </a:r>
            <a:endParaRPr b="1" dirty="0" lang="ru-RU" sz="2400">
              <a:solidFill>
                <a:srgbClr val="C00000"/>
              </a:solidFill>
              <a:latin charset="-128" pitchFamily="18" typeface="Adobe Myungjo Std M"/>
              <a:ea charset="-128" pitchFamily="18" typeface="Adobe Myungjo Std M"/>
              <a:cs charset="0" pitchFamily="34" typeface="Aparajita"/>
            </a:endParaRPr>
          </a:p>
        </p:txBody>
      </p:sp>
      <p:pic>
        <p:nvPicPr>
          <p:cNvPr id="11" name="Гулял.mp3">
            <a:hlinkClick action="ppaction://media" r:id="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625"/>
                </p14:media>
              </p:ext>
            </p:extLst>
          </p:nvPr>
        </p:nvPicPr>
        <p:blipFill>
          <a:blip cstate="print" r:embed="rId6"/>
          <a:stretch>
            <a:fillRect/>
          </a:stretch>
        </p:blipFill>
        <p:spPr>
          <a:xfrm>
            <a:off x="4336567" y="5475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1918" p14:dur="2000" spd="slow"/>
    </mc:Choice>
    <mc:Fallback xmlns="">
      <p:transition advTm="21918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numSld="999" vol="80000">
                <p:cTn display="0" fill="hold" id="7" repeatCount="indefinite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objId="11" time="0"/>
      </p14:showEvtLst>
    </p:ext>
  </p:extLst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Мальвина\Desktop\1.jpg" id="1026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r="-23"/>
          <a:stretch/>
        </p:blipFill>
        <p:spPr bwMode="auto">
          <a:xfrm>
            <a:off x="0" y="-22746"/>
            <a:ext cx="9144000" cy="68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7353" y="3420576"/>
            <a:ext cx="886929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i="1" lang="ru-RU">
                <a:solidFill>
                  <a:srgbClr val="0033CC"/>
                </a:solidFill>
                <a:ea charset="0" pitchFamily="18" typeface="Cambria Math"/>
              </a:rPr>
              <a:t>История человечества – как огромная записная книга, где каждое имя связано с интересными фактами, высокими достижениями, приятными </a:t>
            </a:r>
            <a:r>
              <a:rPr b="1" dirty="0" i="1" lang="ru-RU" smtClean="0">
                <a:solidFill>
                  <a:srgbClr val="0033CC"/>
                </a:solidFill>
                <a:ea charset="0" pitchFamily="18" typeface="Cambria Math"/>
              </a:rPr>
              <a:t>воспоминаниями.</a:t>
            </a:r>
            <a:endParaRPr b="1" dirty="0" i="1" lang="ru-RU">
              <a:solidFill>
                <a:srgbClr val="0033CC"/>
              </a:solidFill>
              <a:ea charset="0" pitchFamily="18" typeface="Cambria Math"/>
            </a:endParaRPr>
          </a:p>
        </p:txBody>
      </p:sp>
      <p:pic>
        <p:nvPicPr>
          <p:cNvPr descr="C:\Documents and Settings\RASTAFARI\Мои документы\4A Games\Cheboksary_Chapaev's_Log_House_Museum.JPG" id="17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2" y="836712"/>
            <a:ext cx="4717324" cy="256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6061" y="951932"/>
            <a:ext cx="3847274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rgbClr val="FF0000"/>
                </a:solidFill>
                <a:latin charset="0" pitchFamily="18" typeface="Cambria Math"/>
                <a:ea charset="0" pitchFamily="18" typeface="Cambria Math"/>
              </a:rPr>
              <a:t> Василий Иванович Чапаев </a:t>
            </a:r>
            <a:r>
              <a:rPr dirty="0" lang="ru-RU" smtClean="0">
                <a:latin charset="0" pitchFamily="18" typeface="Cambria Math"/>
                <a:ea charset="0" pitchFamily="18" typeface="Cambria Math"/>
              </a:rPr>
              <a:t>родился   9 февраля 1887 года в деревне Будайка, Чебоксарского уезда Казанской губернии (сейчас Будайка в черте города Чебоксары), в семье небогатых крестьян. Василий был шестым ребёнком в семье.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86690" y="4129049"/>
            <a:ext cx="6362908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dirty="0" lang="ru-RU">
                <a:latin charset="0" pitchFamily="18" typeface="Cambria Math"/>
                <a:ea charset="0" pitchFamily="18" typeface="Cambria Math"/>
              </a:rPr>
              <a:t>Некоторое время спустя, в поисках лучшей доли семья </a:t>
            </a:r>
            <a:r>
              <a:rPr dirty="0" err="1" lang="ru-RU" smtClean="0">
                <a:latin charset="0" pitchFamily="18" typeface="Cambria Math"/>
                <a:ea charset="0" pitchFamily="18" typeface="Cambria Math"/>
              </a:rPr>
              <a:t>Чепаевых</a:t>
            </a:r>
            <a:r>
              <a:rPr dirty="0" lang="ru-RU" smtClean="0">
                <a:latin charset="0" pitchFamily="18" typeface="Cambria Math"/>
                <a:ea charset="0" pitchFamily="18" typeface="Cambria Math"/>
              </a:rPr>
              <a:t> (настоящая </a:t>
            </a:r>
            <a:r>
              <a:rPr dirty="0" lang="ru-RU">
                <a:latin charset="0" pitchFamily="18" typeface="Cambria Math"/>
                <a:ea charset="0" pitchFamily="18" typeface="Cambria Math"/>
              </a:rPr>
              <a:t>фамилия Василия Ивановича была </a:t>
            </a:r>
            <a:r>
              <a:rPr dirty="0" err="1" lang="ru-RU">
                <a:latin charset="0" pitchFamily="18" typeface="Cambria Math"/>
                <a:ea charset="0" pitchFamily="18" typeface="Cambria Math"/>
              </a:rPr>
              <a:t>Чепаев</a:t>
            </a:r>
            <a:r>
              <a:rPr dirty="0" lang="ru-RU">
                <a:latin charset="0" pitchFamily="18" typeface="Cambria Math"/>
                <a:ea charset="0" pitchFamily="18" typeface="Cambria Math"/>
              </a:rPr>
              <a:t>, а не </a:t>
            </a:r>
            <a:r>
              <a:rPr dirty="0" lang="ru-RU" smtClean="0">
                <a:latin charset="0" pitchFamily="18" typeface="Cambria Math"/>
                <a:ea charset="0" pitchFamily="18" typeface="Cambria Math"/>
              </a:rPr>
              <a:t>Чапаев) </a:t>
            </a:r>
            <a:r>
              <a:rPr dirty="0" lang="ru-RU">
                <a:latin charset="0" pitchFamily="18" typeface="Cambria Math"/>
                <a:ea charset="0" pitchFamily="18" typeface="Cambria Math"/>
              </a:rPr>
              <a:t>переселилась в село Балаково Николаевского уезда Самарской губернии. Отец определил сына в местную церковноприходскую школу, меценатом которой был его зажиточный двоюродный брат. В семье Чапаевых уже были священники, и родители хотели, чтобы Василий стал священнослужителем, но жизнь распорядилась иначе.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-3401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FF0000"/>
                </a:solidFill>
                <a:latin charset="0" pitchFamily="18" typeface="Cambria Math"/>
                <a:ea charset="0" pitchFamily="18" typeface="Cambria Math"/>
              </a:rPr>
              <a:t>В. Чапаев – </a:t>
            </a:r>
            <a:r>
              <a:rPr b="1" dirty="0" lang="ru-RU" smtClean="0" sz="2400">
                <a:solidFill>
                  <a:srgbClr val="FF0000"/>
                </a:solidFill>
                <a:latin charset="0" pitchFamily="18" typeface="Cambria Math"/>
                <a:ea charset="0" pitchFamily="18" typeface="Cambria Math"/>
              </a:rPr>
              <a:t>кавалер трех </a:t>
            </a:r>
            <a:r>
              <a:rPr b="1" dirty="0" lang="ru-RU" sz="2400">
                <a:solidFill>
                  <a:srgbClr val="FF0000"/>
                </a:solidFill>
                <a:latin charset="0" pitchFamily="18" typeface="Cambria Math"/>
                <a:ea charset="0" pitchFamily="18" typeface="Cambria Math"/>
              </a:rPr>
              <a:t>Георгиевских крестов и Георгиевской медали, кавалер ордена Красного </a:t>
            </a:r>
            <a:r>
              <a:rPr b="1" dirty="0" lang="ru-RU" smtClean="0" sz="2400">
                <a:solidFill>
                  <a:srgbClr val="FF0000"/>
                </a:solidFill>
                <a:latin charset="0" pitchFamily="18" typeface="Cambria Math"/>
                <a:ea charset="0" pitchFamily="18" typeface="Cambria Math"/>
              </a:rPr>
              <a:t>Знамени</a:t>
            </a:r>
            <a:endParaRPr b="1" dirty="0" lang="ru-RU" sz="2400">
              <a:solidFill>
                <a:srgbClr val="FF0000"/>
              </a:solidFill>
              <a:latin charset="0" pitchFamily="18" typeface="Cambria Math"/>
              <a:ea charset="0" pitchFamily="18" typeface="Cambria Math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965" y="6123149"/>
            <a:ext cx="2519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>
                <a:latin charset="0" pitchFamily="18" typeface="Cambria Math"/>
                <a:ea charset="0" pitchFamily="18" typeface="Cambria Math"/>
              </a:rPr>
              <a:t>Дом-музей В.И. Чапаева в г. Балаково</a:t>
            </a:r>
          </a:p>
        </p:txBody>
      </p:sp>
      <p:pic>
        <p:nvPicPr>
          <p:cNvPr descr="C:\Users\Мальвина\Desktop\9.jpg" id="5122" name="Picture 2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"/>
          <a:stretch/>
        </p:blipFill>
        <p:spPr bwMode="auto">
          <a:xfrm>
            <a:off x="179512" y="4172844"/>
            <a:ext cx="2507178" cy="1950730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4451" y="3036922"/>
            <a:ext cx="438254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b="1" dirty="0" lang="ru-RU" smtClean="0" sz="1600">
                <a:solidFill>
                  <a:schemeClr val="tx1"/>
                </a:solidFill>
                <a:latin charset="0" pitchFamily="18" typeface="Cambria Math"/>
                <a:ea charset="0" pitchFamily="18" typeface="Cambria Math"/>
              </a:rPr>
              <a:t>Мемориальный </a:t>
            </a:r>
            <a:r>
              <a:rPr b="1" dirty="0" lang="ru-RU" sz="1600">
                <a:solidFill>
                  <a:schemeClr val="tx1"/>
                </a:solidFill>
                <a:latin charset="0" pitchFamily="18" typeface="Cambria Math"/>
                <a:ea charset="0" pitchFamily="18" typeface="Cambria Math"/>
              </a:rPr>
              <a:t>дом </a:t>
            </a:r>
            <a:r>
              <a:rPr b="1" dirty="0" lang="ru-RU" smtClean="0" sz="1600">
                <a:solidFill>
                  <a:schemeClr val="tx1"/>
                </a:solidFill>
                <a:latin charset="0" pitchFamily="18" typeface="Cambria Math"/>
                <a:ea charset="0" pitchFamily="18" typeface="Cambria Math"/>
              </a:rPr>
              <a:t>Чапаевых в г. Чебоксары</a:t>
            </a:r>
            <a:endParaRPr b="1" dirty="0" lang="ru-RU" sz="1600">
              <a:solidFill>
                <a:schemeClr val="tx1"/>
              </a:solidFill>
              <a:latin charset="0" pitchFamily="18" typeface="Cambria Math"/>
              <a:ea charset="0" pitchFamily="18"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5606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2635" p14:dur="2000" spd="slow"/>
    </mc:Choice>
    <mc:Fallback xmlns="">
      <p:transition advTm="22635" spd="slow"/>
    </mc:Fallback>
  </mc:AlternateContent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Мальвина\Desktop\1.jpg" id="1026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r="-23"/>
          <a:stretch/>
        </p:blipFill>
        <p:spPr bwMode="auto">
          <a:xfrm>
            <a:off x="7415" y="0"/>
            <a:ext cx="9144001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Мальвина\Desktop\5.png" id="1027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326"/>
            <a:ext cx="2267742" cy="13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Мальвина\Desktop\5.png" id="6" name="Picture 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0"/>
            <a:ext cx="2395773" cy="130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Мальвина\Desktop\5.png" id="5" name="Picture 3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-19327"/>
            <a:ext cx="2272156" cy="13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Мальвина\Desktop\5.png" id="9" name="Picture 3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" y="5633865"/>
            <a:ext cx="3059831" cy="14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Мальвина\Desktop\5.png" id="11" name="Picture 3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46" y="5630905"/>
            <a:ext cx="2945306" cy="14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Мальвина\Desktop\5.png" id="12" name="Picture 3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52" y="5633863"/>
            <a:ext cx="314652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Мальвина\Desktop\5.png" id="18" name="Picture 3"/>
          <p:cNvPicPr>
            <a:picLocks noChangeArrowheads="1"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76" y="-17622"/>
            <a:ext cx="2232679" cy="13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9116" y="1742063"/>
            <a:ext cx="912059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buFont charset="2" pitchFamily="2" typeface="Wingdings"/>
              <a:buChar char="§"/>
            </a:pP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Осень </a:t>
            </a:r>
            <a:r>
              <a:rPr dirty="0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1908 года </a:t>
            </a: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- </a:t>
            </a:r>
            <a:r>
              <a:rPr dirty="0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был призван на службу в армию и направлен в Киев</a:t>
            </a: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.</a:t>
            </a:r>
          </a:p>
          <a:p>
            <a:pPr algn="just" indent="-285750" marL="285750">
              <a:buFont charset="2" pitchFamily="2" typeface="Wingdings"/>
              <a:buChar char="§"/>
            </a:pP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Январь 1915 года  - попал на фронт. </a:t>
            </a:r>
            <a:r>
              <a:rPr dirty="0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 </a:t>
            </a: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 </a:t>
            </a:r>
          </a:p>
          <a:p>
            <a:pPr algn="just" indent="-285750" marL="285750">
              <a:buFont charset="2" pitchFamily="2" typeface="Wingdings"/>
              <a:buChar char="§"/>
            </a:pP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1917 год- был  избран </a:t>
            </a:r>
            <a:r>
              <a:rPr dirty="0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командиром пехотного запасного полка, стоявшего в Николаевске</a:t>
            </a: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.</a:t>
            </a:r>
          </a:p>
          <a:p>
            <a:pPr algn="just" indent="-285750" marL="285750">
              <a:buFont charset="2" pitchFamily="2" typeface="Wingdings"/>
              <a:buChar char="§"/>
            </a:pP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18 декабря-  избран </a:t>
            </a:r>
            <a:r>
              <a:rPr dirty="0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военным комиссаром Николаевского уезда. </a:t>
            </a: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Организует уездную Красную гвардию из 14 отрядов. </a:t>
            </a:r>
          </a:p>
          <a:p>
            <a:pPr algn="just" indent="-285750" marL="285750">
              <a:buFont charset="2" pitchFamily="2" typeface="Wingdings"/>
              <a:buChar char="§"/>
            </a:pP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Участвует в походе против генерала </a:t>
            </a:r>
            <a:r>
              <a:rPr dirty="0" err="1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Каледина</a:t>
            </a: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 (под Царицыном), затем в походе Особой армии на Уральск,  в боях с </a:t>
            </a:r>
            <a:r>
              <a:rPr dirty="0" err="1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чехословаками</a:t>
            </a: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 и Народной Армией.</a:t>
            </a:r>
          </a:p>
          <a:p>
            <a:pPr algn="just" indent="-285750" marL="285750">
              <a:buFont charset="2" pitchFamily="2" typeface="Wingdings"/>
              <a:buChar char="§"/>
            </a:pP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 В 1918 году назначен командиром 2-й Николаевкой дивизии. </a:t>
            </a:r>
          </a:p>
          <a:p>
            <a:pPr algn="just" indent="-285750" marL="285750">
              <a:buFont charset="2" pitchFamily="2" typeface="Wingdings"/>
              <a:buChar char="§"/>
            </a:pP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С ноября 1918 года по февраль 1919 - в академии Генерального штаба,  затем – комиссар против армии Колчака. </a:t>
            </a:r>
          </a:p>
          <a:p>
            <a:pPr algn="just" indent="-285750" marL="285750">
              <a:buFont charset="2" pitchFamily="2" typeface="Wingdings"/>
              <a:buChar char="§"/>
            </a:pP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С </a:t>
            </a:r>
            <a:r>
              <a:rPr dirty="0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мая 1919 года - комбриг Особой </a:t>
            </a:r>
            <a:r>
              <a:rPr dirty="0" err="1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Александрово</a:t>
            </a:r>
            <a:r>
              <a:rPr dirty="0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-Гайской </a:t>
            </a: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бригады.  </a:t>
            </a:r>
          </a:p>
          <a:p>
            <a:pPr algn="just" indent="-285750" marL="285750">
              <a:buFont charset="2" pitchFamily="2" typeface="Wingdings"/>
              <a:buChar char="§"/>
            </a:pP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С июня </a:t>
            </a:r>
            <a:r>
              <a:rPr dirty="0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– начальник 25-й стрелковой </a:t>
            </a: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дивизии,</a:t>
            </a:r>
            <a:r>
              <a:rPr b="1" dirty="0" lang="ru-RU" sz="1650"/>
              <a:t> </a:t>
            </a:r>
            <a:r>
              <a:rPr dirty="0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участвовавшей в </a:t>
            </a:r>
            <a:r>
              <a:rPr dirty="0" err="1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Бугульминской</a:t>
            </a:r>
            <a:r>
              <a:rPr dirty="0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 и </a:t>
            </a:r>
            <a:r>
              <a:rPr dirty="0" err="1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Белебеевской</a:t>
            </a:r>
            <a:r>
              <a:rPr dirty="0" lang="ru-RU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 операциях против армии Колчака. </a:t>
            </a:r>
            <a:endParaRPr dirty="0" lang="ru-RU" smtClean="0" sz="1650">
              <a:solidFill>
                <a:srgbClr val="002060"/>
              </a:solidFill>
              <a:latin charset="0" pitchFamily="18" typeface="Cambria Math"/>
              <a:ea charset="0" pitchFamily="18" typeface="Cambria Math"/>
            </a:endParaRPr>
          </a:p>
          <a:p>
            <a:pPr algn="just" indent="-285750" marL="285750">
              <a:buFont charset="2" pitchFamily="2" typeface="Wingdings"/>
              <a:buChar char="§"/>
            </a:pPr>
            <a:r>
              <a:rPr dirty="0" lang="ru-RU" smtClean="0" sz="165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9 июня 1919 под руководством Чапаева эта дивизия года заняла Уфу, а 11 июля –Уральск.</a:t>
            </a:r>
          </a:p>
        </p:txBody>
      </p:sp>
      <p:pic>
        <p:nvPicPr>
          <p:cNvPr id="2054" name="Picture 6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4" y="210822"/>
            <a:ext cx="672915" cy="81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rrowheads="1" noChangeAspect="1"/>
          </p:cNvPicPr>
          <p:nvPr/>
        </p:nvPicPr>
        <p:blipFill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29" y="264712"/>
            <a:ext cx="1040314" cy="7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rrowheads="1"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6" y="5889091"/>
            <a:ext cx="1289026" cy="9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rrowheads="1" noChangeAspect="1"/>
          </p:cNvPicPr>
          <p:nvPr/>
        </p:nvPicPr>
        <p:blipFill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16" y="264712"/>
            <a:ext cx="961951" cy="74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rrowheads="1"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4712"/>
            <a:ext cx="681038" cy="70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rrowheads="1"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07" y="5921894"/>
            <a:ext cx="120607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rrowheads="1"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98" y="5921894"/>
            <a:ext cx="1265869" cy="76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rrowheads="1" noChangeAspect="1"/>
          </p:cNvPicPr>
          <p:nvPr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725" y="5924636"/>
            <a:ext cx="1436771" cy="81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rrowheads="1" noChangeAspect="1"/>
          </p:cNvPicPr>
          <p:nvPr/>
        </p:nvPicPr>
        <p:blipFill>
          <a:blip cstate="print"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2" y="5921894"/>
            <a:ext cx="1396189" cy="76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rrowheads="1" noChangeAspect="1"/>
          </p:cNvPicPr>
          <p:nvPr/>
        </p:nvPicPr>
        <p:blipFill>
          <a:blip cstate="print"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20" y="211954"/>
            <a:ext cx="696574" cy="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rrowheads="1" noChangeAspect="1"/>
          </p:cNvPicPr>
          <p:nvPr/>
        </p:nvPicPr>
        <p:blipFill>
          <a:blip cstate="print"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75" y="240679"/>
            <a:ext cx="787982" cy="72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Мальвина\Desktop\111.jpeg" id="2067" name="Picture 19"/>
          <p:cNvPicPr>
            <a:picLocks noChangeArrowheads="1" noChangeAspect="1"/>
          </p:cNvPicPr>
          <p:nvPr/>
        </p:nvPicPr>
        <p:blipFill>
          <a:blip cstate="print"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810"/>
            <a:ext cx="676054" cy="8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Мальвина\Desktop\22.jpg" id="2068" name="Picture 20"/>
          <p:cNvPicPr>
            <a:picLocks noChangeArrowheads="1" noChangeAspect="1"/>
          </p:cNvPicPr>
          <p:nvPr/>
        </p:nvPicPr>
        <p:blipFill>
          <a:blip cstate="print"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16" y="5921894"/>
            <a:ext cx="1305067" cy="7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Мальвина\Desktop\333.jpg" id="2069" name="Picture 21"/>
          <p:cNvPicPr>
            <a:picLocks noChangeArrowheads="1" noChangeAspect="1"/>
          </p:cNvPicPr>
          <p:nvPr/>
        </p:nvPicPr>
        <p:blipFill rotWithShape="1">
          <a:blip cstate="print"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"/>
          <a:stretch/>
        </p:blipFill>
        <p:spPr bwMode="auto">
          <a:xfrm>
            <a:off x="8034575" y="246451"/>
            <a:ext cx="1001921" cy="7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360411" y="1280398"/>
            <a:ext cx="4146200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400">
                <a:solidFill>
                  <a:srgbClr val="FF0000"/>
                </a:solidFill>
                <a:latin charset="0" pitchFamily="18" typeface="Cambria Math"/>
                <a:ea charset="0" pitchFamily="18" typeface="Cambria Math"/>
              </a:rPr>
              <a:t>Боевой путь нашего земляка</a:t>
            </a:r>
            <a:endParaRPr b="1" dirty="0" lang="ru-RU" sz="2400">
              <a:solidFill>
                <a:srgbClr val="FF0000"/>
              </a:solidFill>
              <a:latin charset="0" pitchFamily="18" typeface="Cambria Math"/>
              <a:ea charset="0" pitchFamily="18"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0091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3463" p14:dur="2000" spd="slow"/>
    </mc:Choice>
    <mc:Fallback xmlns="">
      <p:transition advTm="23463" spd="slow"/>
    </mc:Fallback>
  </mc:AlternateContent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Мальвина\Desktop\1.jpg" id="1026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r="-23"/>
          <a:stretch/>
        </p:blipFill>
        <p:spPr bwMode="auto">
          <a:xfrm>
            <a:off x="1" y="-34497"/>
            <a:ext cx="9214332" cy="68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4341" y="104574"/>
            <a:ext cx="4500354" cy="5632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b="1" dirty="0" lang="ru-RU"/>
              <a:t> </a:t>
            </a:r>
            <a:r>
              <a:rPr b="1" dirty="0" lang="ru-RU" smtClean="0">
                <a:latin charset="0" pitchFamily="18" typeface="Cambria Math"/>
                <a:ea charset="0" pitchFamily="18" typeface="Cambria Math"/>
              </a:rPr>
              <a:t>Василий </a:t>
            </a:r>
            <a:r>
              <a:rPr b="1" dirty="0" lang="ru-RU">
                <a:latin charset="0" pitchFamily="18" typeface="Cambria Math"/>
                <a:ea charset="0" pitchFamily="18" typeface="Cambria Math"/>
              </a:rPr>
              <a:t>Иванович Чапаев погиб 5 сентября 1919 года в результате глубокого </a:t>
            </a:r>
            <a:r>
              <a:rPr b="1" dirty="0" lang="ru-RU" smtClean="0">
                <a:latin charset="0" pitchFamily="18" typeface="Cambria Math"/>
                <a:ea charset="0" pitchFamily="18" typeface="Cambria Math"/>
              </a:rPr>
              <a:t>рейда, увенчавшегося </a:t>
            </a:r>
            <a:r>
              <a:rPr b="1" dirty="0" lang="ru-RU">
                <a:latin charset="0" pitchFamily="18" typeface="Cambria Math"/>
                <a:ea charset="0" pitchFamily="18" typeface="Cambria Math"/>
              </a:rPr>
              <a:t>неожиданным нападением на хорошо охраняемый </a:t>
            </a:r>
            <a:r>
              <a:rPr b="1" dirty="0" lang="ru-RU" smtClean="0">
                <a:latin charset="0" pitchFamily="18" typeface="Cambria Math"/>
                <a:ea charset="0" pitchFamily="18" typeface="Cambria Math"/>
              </a:rPr>
              <a:t> и </a:t>
            </a:r>
            <a:r>
              <a:rPr b="1" dirty="0" lang="ru-RU">
                <a:latin charset="0" pitchFamily="18" typeface="Cambria Math"/>
                <a:ea charset="0" pitchFamily="18" typeface="Cambria Math"/>
              </a:rPr>
              <a:t>находившийся в глубоком тылу г. </a:t>
            </a:r>
            <a:r>
              <a:rPr b="1" dirty="0" err="1" lang="ru-RU">
                <a:latin charset="0" pitchFamily="18" typeface="Cambria Math"/>
                <a:ea charset="0" pitchFamily="18" typeface="Cambria Math"/>
              </a:rPr>
              <a:t>Лбищенск</a:t>
            </a:r>
            <a:r>
              <a:rPr b="1" dirty="0" lang="ru-RU">
                <a:latin charset="0" pitchFamily="18" typeface="Cambria Math"/>
                <a:ea charset="0" pitchFamily="18" typeface="Cambria Math"/>
              </a:rPr>
              <a:t> (ныне село Чапаев Западно-Казахстанской области Казахстана), где находился штаб 25-й </a:t>
            </a:r>
            <a:r>
              <a:rPr b="1" dirty="0" lang="ru-RU" smtClean="0">
                <a:latin charset="0" pitchFamily="18" typeface="Cambria Math"/>
                <a:ea charset="0" pitchFamily="18" typeface="Cambria Math"/>
              </a:rPr>
              <a:t>дивизии. </a:t>
            </a:r>
            <a:r>
              <a:rPr b="1" dirty="0" lang="ru-RU">
                <a:latin charset="0" pitchFamily="18" typeface="Cambria Math"/>
                <a:ea charset="0" pitchFamily="18" typeface="Cambria Math"/>
              </a:rPr>
              <a:t>Согласно общепринятой версии, раненный Чапаев утонул, пытаясь переплыть реку Урал, уходя от погони. Альтернативные версии предполагает пленение и казнь, а также смерть от ранения в ходе переправы на другой берег на плоту и последующее тайное захоронение. Как   на самом деле погиб Чапаев, равно как и местонахождение его могилы (если таковая существует), до настоящего времени достоверно неизвестно. </a:t>
            </a:r>
            <a:endParaRPr dirty="0" lang="ru-RU">
              <a:latin charset="0" pitchFamily="18" typeface="Cambria Math"/>
              <a:ea charset="0" pitchFamily="18" typeface="Cambria Mat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13" y="128271"/>
            <a:ext cx="4386394" cy="193899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0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Чапаев,  удача рассталась с тобой.</a:t>
            </a:r>
          </a:p>
          <a:p>
            <a:r>
              <a:rPr b="1" dirty="0" lang="ru-RU" smtClean="0" sz="20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Везде и всегда ты выигрывал бой,</a:t>
            </a:r>
          </a:p>
          <a:p>
            <a:r>
              <a:rPr b="1" dirty="0" lang="ru-RU" smtClean="0" sz="20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Но в этом бою погибают друзья,</a:t>
            </a:r>
          </a:p>
          <a:p>
            <a:r>
              <a:rPr b="1" dirty="0" lang="ru-RU" smtClean="0" sz="20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Враги окружают, и медлить нельзя…</a:t>
            </a:r>
          </a:p>
          <a:p>
            <a:r>
              <a:rPr b="1" dirty="0" lang="ru-RU" sz="20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 </a:t>
            </a:r>
            <a:r>
              <a:rPr b="1" dirty="0" lang="ru-RU" smtClean="0" sz="20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      Урал. Урал – река,</a:t>
            </a:r>
          </a:p>
          <a:p>
            <a:r>
              <a:rPr b="1" dirty="0" lang="ru-RU" smtClean="0" sz="20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       Вода холодней штыка.</a:t>
            </a:r>
            <a:endParaRPr b="1" dirty="0" lang="ru-RU" sz="2000">
              <a:solidFill>
                <a:srgbClr val="002060"/>
              </a:solidFill>
              <a:latin charset="0" pitchFamily="18" typeface="Cambria Math"/>
              <a:ea charset="0" pitchFamily="18" typeface="Cambria Math"/>
            </a:endParaRPr>
          </a:p>
        </p:txBody>
      </p:sp>
      <p:pic>
        <p:nvPicPr>
          <p:cNvPr descr="C:\Users\Мальвина\Desktop\10.jpg" id="4099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0" y="2708920"/>
            <a:ext cx="4678024" cy="2818364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3362" y="5910000"/>
            <a:ext cx="868760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b="1" dirty="0" lang="ru-RU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В 1923 году писатель </a:t>
            </a:r>
            <a:r>
              <a:rPr b="1" dirty="0" lang="ru-RU" u="sng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Дмитрий Фурманов</a:t>
            </a:r>
            <a:r>
              <a:rPr b="1" dirty="0" lang="ru-RU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, служивший комиссаром в дивизии Чапаева, </a:t>
            </a:r>
            <a:r>
              <a:rPr b="1" dirty="0" lang="ru-RU" smtClean="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написал о </a:t>
            </a:r>
            <a:r>
              <a:rPr b="1" dirty="0" lang="ru-RU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нём роман «Чапаев». В 1934 году по материалам этой книги режиссеры </a:t>
            </a:r>
            <a:r>
              <a:rPr b="1" dirty="0" lang="ru-RU" u="sng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братья Васильевы </a:t>
            </a:r>
            <a:r>
              <a:rPr b="1" dirty="0" lang="ru-RU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поставили одноименный </a:t>
            </a:r>
            <a:r>
              <a:rPr b="1" dirty="0" lang="ru-RU" smtClean="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фильм.</a:t>
            </a:r>
            <a:endParaRPr dirty="0" lang="ru-RU">
              <a:solidFill>
                <a:srgbClr val="002060"/>
              </a:solidFill>
              <a:latin charset="0" pitchFamily="18" typeface="Cambria Math"/>
              <a:ea charset="0" pitchFamily="18"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7834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6172" p14:dur="2000" spd="slow"/>
    </mc:Choice>
    <mc:Fallback xmlns="">
      <p:transition advTm="26172" spd="slow"/>
    </mc:Fallback>
  </mc:AlternateContent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Мальвина\Desktop\1.jpg" id="1026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r="-23"/>
          <a:stretch/>
        </p:blipFill>
        <p:spPr bwMode="auto">
          <a:xfrm>
            <a:off x="7415" y="1146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Мальвина\Desktop\1.jpg" id="3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r="-23"/>
          <a:stretch/>
        </p:blipFill>
        <p:spPr bwMode="auto">
          <a:xfrm>
            <a:off x="21581" y="166702"/>
            <a:ext cx="9144001" cy="44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8743" y="3524232"/>
            <a:ext cx="40270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dirty="0" lang="ru-RU">
                <a:latin charset="0" pitchFamily="18" typeface="Cambria Math"/>
                <a:ea charset="0" pitchFamily="18" typeface="Cambria Math"/>
              </a:rPr>
              <a:t>Василий Чапаев и Пелагея </a:t>
            </a:r>
            <a:r>
              <a:rPr dirty="0" err="1" lang="ru-RU">
                <a:latin charset="0" pitchFamily="18" typeface="Cambria Math"/>
                <a:ea charset="0" pitchFamily="18" typeface="Cambria Math"/>
              </a:rPr>
              <a:t>Метлина</a:t>
            </a:r>
            <a:r>
              <a:rPr dirty="0" lang="ru-RU">
                <a:latin charset="0" pitchFamily="18" typeface="Cambria Math"/>
                <a:ea charset="0" pitchFamily="18" typeface="Cambria Math"/>
              </a:rPr>
              <a:t> - единственная законная жена героя.</a:t>
            </a:r>
            <a:endParaRPr dirty="0" lang="ru-RU">
              <a:solidFill>
                <a:srgbClr val="002060"/>
              </a:solidFill>
              <a:latin charset="0" pitchFamily="18" typeface="Cambria Math"/>
              <a:ea charset="0" pitchFamily="18" typeface="Cambria Math"/>
            </a:endParaRPr>
          </a:p>
        </p:txBody>
      </p:sp>
      <p:pic>
        <p:nvPicPr>
          <p:cNvPr descr="C:\Documents and Settings\RASTAFARI\Мои документы\4A Games\00031.jpg" id="10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9" y="225150"/>
            <a:ext cx="1957711" cy="3032533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:\чапаев\чапаев\6.jpg" id="3075" name="Picture 3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"/>
          <a:stretch/>
        </p:blipFill>
        <p:spPr bwMode="auto">
          <a:xfrm>
            <a:off x="2373301" y="374320"/>
            <a:ext cx="1801263" cy="2883363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15640" y="105716"/>
            <a:ext cx="4896544" cy="923330"/>
          </a:xfrm>
          <a:prstGeom prst="rect">
            <a:avLst/>
          </a:prstGeom>
          <a:scene3d>
            <a:camera prst="perspectiveLeft"/>
            <a:lightRig dir="t" rig="threeP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bIns="45720" lIns="91440" rIns="91440" tIns="4572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cap="none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Личная жизнь</a:t>
            </a:r>
            <a:endParaRPr b="1" cap="none" dirty="0" lang="ru-RU" spc="50" sz="54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712192" y="1149376"/>
            <a:ext cx="5309996" cy="2454211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spcBef>
                <a:spcPct val="20000"/>
              </a:spcBef>
              <a:buFont charset="0" pitchFamily="34" typeface="Arial"/>
              <a:buNone/>
              <a:defRPr kern="1200"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spcBef>
                <a:spcPct val="20000"/>
              </a:spcBef>
              <a:buFont charset="0" pitchFamily="34" typeface="Arial"/>
              <a:buNone/>
              <a:defRPr kern="1200"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-457200" marL="594360">
              <a:buClr>
                <a:schemeClr val="tx1">
                  <a:shade val="95000"/>
                </a:schemeClr>
              </a:buClr>
              <a:buFont charset="2" pitchFamily="2" typeface="Wingdings"/>
              <a:buChar char="§"/>
              <a:defRPr/>
            </a:pPr>
            <a:r>
              <a:rPr b="1" dirty="0" lang="ru-RU" smtClean="0" sz="18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Александр Васильевич </a:t>
            </a:r>
            <a:r>
              <a:rPr dirty="0" lang="ru-RU" smtClean="0" sz="18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(1910—1985) — офицер, прошёл всю Великую Отечественную войну. В отставку вышел в звании генерал-майора. Последняя должность — заместитель начальника артиллерии Московского военного округа. </a:t>
            </a:r>
          </a:p>
          <a:p>
            <a:pPr algn="just" indent="-457200" marL="594360">
              <a:buClr>
                <a:schemeClr val="tx1">
                  <a:shade val="95000"/>
                </a:schemeClr>
              </a:buClr>
              <a:buFont charset="2" pitchFamily="2" typeface="Wingdings"/>
              <a:buChar char="§"/>
              <a:defRPr/>
            </a:pPr>
            <a:r>
              <a:rPr b="1" dirty="0" lang="ru-RU" smtClean="0" sz="18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Клавдия Васильевна </a:t>
            </a:r>
            <a:r>
              <a:rPr dirty="0" lang="ru-RU" smtClean="0" sz="18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(1912—1999) — советский партийный работник, известна как собиратель материалов о своём отце.</a:t>
            </a:r>
          </a:p>
          <a:p>
            <a:pPr algn="just" indent="-457200" marL="594360">
              <a:buClr>
                <a:schemeClr val="tx1">
                  <a:shade val="95000"/>
                </a:schemeClr>
              </a:buClr>
              <a:buFont charset="2" pitchFamily="2" typeface="Wingdings"/>
              <a:buChar char="§"/>
              <a:defRPr/>
            </a:pPr>
            <a:r>
              <a:rPr b="1" dirty="0" lang="ru-RU" smtClean="0" sz="18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Аркадий Васильевич </a:t>
            </a:r>
            <a:r>
              <a:rPr dirty="0" lang="ru-RU" smtClean="0" sz="1800">
                <a:solidFill>
                  <a:srgbClr val="002060"/>
                </a:solidFill>
                <a:latin charset="0" pitchFamily="18" typeface="Cambria Math"/>
                <a:ea charset="0" pitchFamily="18" typeface="Cambria Math"/>
              </a:rPr>
              <a:t>(1914—1939) — военный лётчик, погиб при испытаниях истребителя.</a:t>
            </a:r>
            <a:endParaRPr dirty="0" lang="ru-RU" sz="1800">
              <a:solidFill>
                <a:srgbClr val="002060"/>
              </a:solidFill>
              <a:latin charset="0" pitchFamily="18" typeface="Cambria Math"/>
              <a:ea charset="0" pitchFamily="18" typeface="Cambria Math"/>
            </a:endParaRPr>
          </a:p>
        </p:txBody>
      </p:sp>
      <p:pic>
        <p:nvPicPr>
          <p:cNvPr descr="C:\Users\Мальвина\Desktop\0.jpg" id="3076" name="Picture 4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"/>
          <a:stretch/>
        </p:blipFill>
        <p:spPr bwMode="auto">
          <a:xfrm>
            <a:off x="5129597" y="4753796"/>
            <a:ext cx="3902075" cy="20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2253" y="4437112"/>
            <a:ext cx="408726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dirty="0" lang="ru-RU">
                <a:latin charset="0" pitchFamily="18" typeface="Cambria Math"/>
                <a:ea charset="0" pitchFamily="18" typeface="Cambria Math"/>
              </a:rPr>
              <a:t>На данный момент живы два внука и внучка, 6 правнуков и правнучек, 9 праправнуков и праправнучек Василия Ивановича Чапаева.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5169" y="6001381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b="1" dirty="0" lang="ru-RU">
                <a:solidFill>
                  <a:srgbClr val="0033CC"/>
                </a:solidFill>
                <a:latin charset="0" pitchFamily="18" typeface="Cambria Math"/>
                <a:ea charset="0" pitchFamily="18" typeface="Cambria Math"/>
              </a:rPr>
              <a:t>Музей В. И. Чапаева - живая история героя и его подвигов, сохраненная для потомков </a:t>
            </a:r>
          </a:p>
        </p:txBody>
      </p:sp>
    </p:spTree>
    <p:extLst>
      <p:ext uri="{BB962C8B-B14F-4D97-AF65-F5344CB8AC3E}">
        <p14:creationId xmlns:p14="http://schemas.microsoft.com/office/powerpoint/2010/main" val="12492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3987" p14:dur="2000" spd="slow"/>
    </mc:Choice>
    <mc:Fallback xmlns="">
      <p:transition advTm="23987" spd="slow"/>
    </mc:Fallback>
  </mc:AlternateContent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358</Words>
  <Application>Microsoft Office PowerPoint</Application>
  <PresentationFormat>Экран (4:3)</PresentationFormat>
  <Paragraphs>50</Paragraphs>
  <Slides>5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Adobe Myungjo Std M</vt:lpstr>
      <vt:lpstr>Aparajita</vt:lpstr>
      <vt:lpstr>Arial</vt:lpstr>
      <vt:lpstr>Bookman Old Style</vt:lpstr>
      <vt:lpstr>Calibri</vt:lpstr>
      <vt:lpstr>Cambria</vt:lpstr>
      <vt:lpstr>Cambria Math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Мальвина</dc:creator>
  <cp:lastModifiedBy>User</cp:lastModifiedBy>
  <cp:revision>52</cp:revision>
  <dcterms:created xsi:type="dcterms:W3CDTF">2022-02-06T15:28:32Z</dcterms:created>
  <dcterms:modified xsi:type="dcterms:W3CDTF">2022-02-07T11:36:02Z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2654644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