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2"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DADCA7-7ACC-4F18-8F72-940BA3A4308D}"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A18622-1823-45BC-956A-6F09B124597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ADCA7-7ACC-4F18-8F72-940BA3A4308D}" type="datetimeFigureOut">
              <a:rPr lang="ru-RU" smtClean="0"/>
              <a:pPr/>
              <a:t>07.02.2022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18622-1823-45BC-956A-6F09B12459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atherineasquithgallery.com/uploads/posts/2021-02/1613680705_49-p-fon-dlya-prezentatsii-tekstura-77.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4" name="TextBox 3"/>
          <p:cNvSpPr txBox="1"/>
          <p:nvPr/>
        </p:nvSpPr>
        <p:spPr>
          <a:xfrm>
            <a:off x="323528" y="116632"/>
            <a:ext cx="8640960" cy="584775"/>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Муниципальное бюджетное общеобразовательное учреждение "</a:t>
            </a:r>
            <a:r>
              <a:rPr lang="ru-RU" sz="1600" b="1" dirty="0" err="1" smtClean="0">
                <a:solidFill>
                  <a:schemeClr val="bg1"/>
                </a:solidFill>
                <a:latin typeface="Times New Roman" pitchFamily="18" charset="0"/>
                <a:cs typeface="Times New Roman" pitchFamily="18" charset="0"/>
              </a:rPr>
              <a:t>Чурачикская</a:t>
            </a:r>
            <a:r>
              <a:rPr lang="ru-RU" sz="1600" b="1" dirty="0" smtClean="0">
                <a:solidFill>
                  <a:schemeClr val="bg1"/>
                </a:solidFill>
                <a:latin typeface="Times New Roman" pitchFamily="18" charset="0"/>
                <a:cs typeface="Times New Roman" pitchFamily="18" charset="0"/>
              </a:rPr>
              <a:t> средняя общеобразовательная школа " Комсомольского района Чувашской Республики </a:t>
            </a:r>
            <a:endParaRPr lang="ru-RU" sz="1600" b="1" i="1" dirty="0">
              <a:solidFill>
                <a:schemeClr val="bg1"/>
              </a:solidFill>
              <a:latin typeface="Times New Roman" pitchFamily="18" charset="0"/>
              <a:cs typeface="Times New Roman" pitchFamily="18" charset="0"/>
            </a:endParaRPr>
          </a:p>
        </p:txBody>
      </p:sp>
      <p:sp>
        <p:nvSpPr>
          <p:cNvPr id="5" name="TextBox 4"/>
          <p:cNvSpPr txBox="1"/>
          <p:nvPr/>
        </p:nvSpPr>
        <p:spPr>
          <a:xfrm>
            <a:off x="5747856" y="4705307"/>
            <a:ext cx="3419872" cy="2062103"/>
          </a:xfrm>
          <a:prstGeom prst="rect">
            <a:avLst/>
          </a:prstGeom>
          <a:noFill/>
        </p:spPr>
        <p:txBody>
          <a:bodyPr wrap="square" rtlCol="0">
            <a:spAutoFit/>
          </a:bodyPr>
          <a:lstStyle/>
          <a:p>
            <a:r>
              <a:rPr lang="ru-RU" sz="1600" u="sng" dirty="0">
                <a:latin typeface="Times New Roman" pitchFamily="18" charset="0"/>
                <a:cs typeface="Times New Roman" pitchFamily="18" charset="0"/>
              </a:rPr>
              <a:t>В</a:t>
            </a:r>
            <a:r>
              <a:rPr lang="ru-RU" sz="1600" u="sng" dirty="0" smtClean="0">
                <a:latin typeface="Times New Roman" pitchFamily="18" charset="0"/>
                <a:cs typeface="Times New Roman" pitchFamily="18" charset="0"/>
              </a:rPr>
              <a:t>ыполнила</a:t>
            </a:r>
            <a:r>
              <a:rPr lang="ru-RU" sz="1600" u="sng" dirty="0" smtClean="0">
                <a:latin typeface="Times New Roman" pitchFamily="18" charset="0"/>
                <a:cs typeface="Times New Roman" pitchFamily="18" charset="0"/>
              </a:rPr>
              <a:t>:</a:t>
            </a:r>
          </a:p>
          <a:p>
            <a:r>
              <a:rPr lang="ru-RU" sz="1600" dirty="0">
                <a:latin typeface="Times New Roman" pitchFamily="18" charset="0"/>
                <a:cs typeface="Times New Roman" pitchFamily="18" charset="0"/>
              </a:rPr>
              <a:t>Морозова Ксения </a:t>
            </a:r>
            <a:endParaRPr lang="ru-RU" sz="1600" dirty="0" smtClean="0">
              <a:latin typeface="Times New Roman" pitchFamily="18" charset="0"/>
              <a:cs typeface="Times New Roman" pitchFamily="18" charset="0"/>
            </a:endParaRPr>
          </a:p>
          <a:p>
            <a:r>
              <a:rPr lang="ru-RU" sz="1600" dirty="0">
                <a:latin typeface="Times New Roman" pitchFamily="18" charset="0"/>
                <a:cs typeface="Times New Roman" pitchFamily="18" charset="0"/>
              </a:rPr>
              <a:t>у</a:t>
            </a:r>
            <a:r>
              <a:rPr lang="ru-RU" sz="1600" dirty="0" smtClean="0">
                <a:latin typeface="Times New Roman" pitchFamily="18" charset="0"/>
                <a:cs typeface="Times New Roman" pitchFamily="18" charset="0"/>
              </a:rPr>
              <a:t>ченица 7 «Б» класса </a:t>
            </a:r>
          </a:p>
          <a:p>
            <a:r>
              <a:rPr lang="ru-RU" sz="1600" dirty="0" smtClean="0">
                <a:latin typeface="Times New Roman" pitchFamily="18" charset="0"/>
                <a:cs typeface="Times New Roman" pitchFamily="18" charset="0"/>
              </a:rPr>
              <a:t>МБОУ «</a:t>
            </a:r>
            <a:r>
              <a:rPr lang="ru-RU" sz="1600" dirty="0" err="1" smtClean="0">
                <a:latin typeface="Times New Roman" pitchFamily="18" charset="0"/>
                <a:cs typeface="Times New Roman" pitchFamily="18" charset="0"/>
              </a:rPr>
              <a:t>Чурачикская</a:t>
            </a:r>
            <a:r>
              <a:rPr lang="ru-RU" sz="1600" dirty="0" smtClean="0">
                <a:latin typeface="Times New Roman" pitchFamily="18" charset="0"/>
                <a:cs typeface="Times New Roman" pitchFamily="18" charset="0"/>
              </a:rPr>
              <a:t> СОШ»</a:t>
            </a:r>
          </a:p>
          <a:p>
            <a:r>
              <a:rPr lang="ru-RU" sz="1600" u="sng" dirty="0" smtClean="0">
                <a:latin typeface="Times New Roman" pitchFamily="18" charset="0"/>
                <a:cs typeface="Times New Roman" pitchFamily="18" charset="0"/>
              </a:rPr>
              <a:t>Руководитель:</a:t>
            </a:r>
          </a:p>
          <a:p>
            <a:r>
              <a:rPr lang="ru-RU" sz="1600" dirty="0">
                <a:latin typeface="Times New Roman" pitchFamily="18" charset="0"/>
                <a:cs typeface="Times New Roman" pitchFamily="18" charset="0"/>
              </a:rPr>
              <a:t>у</a:t>
            </a:r>
            <a:r>
              <a:rPr lang="ru-RU" sz="1600" dirty="0" smtClean="0">
                <a:latin typeface="Times New Roman" pitchFamily="18" charset="0"/>
                <a:cs typeface="Times New Roman" pitchFamily="18" charset="0"/>
              </a:rPr>
              <a:t>читель истории и обществознания</a:t>
            </a:r>
          </a:p>
          <a:p>
            <a:r>
              <a:rPr lang="ru-RU" sz="1600" dirty="0" smtClean="0">
                <a:latin typeface="Times New Roman" pitchFamily="18" charset="0"/>
                <a:cs typeface="Times New Roman" pitchFamily="18" charset="0"/>
              </a:rPr>
              <a:t>Арсентьева Венера Николаевна </a:t>
            </a:r>
          </a:p>
          <a:p>
            <a:endParaRPr lang="ru-RU" sz="1600" dirty="0">
              <a:solidFill>
                <a:srgbClr val="FF0000"/>
              </a:solidFill>
              <a:latin typeface="Times New Roman" pitchFamily="18" charset="0"/>
              <a:cs typeface="Times New Roman" pitchFamily="18" charset="0"/>
            </a:endParaRPr>
          </a:p>
        </p:txBody>
      </p:sp>
      <p:pic>
        <p:nvPicPr>
          <p:cNvPr id="6146" name="Picture 2" descr="https://i.pinimg.com/736x/b3/99/aa/b399aa84dbc1cef897cb1af9a6bc1317.jpg"/>
          <p:cNvPicPr>
            <a:picLocks noChangeAspect="1" noChangeArrowheads="1"/>
          </p:cNvPicPr>
          <p:nvPr/>
        </p:nvPicPr>
        <p:blipFill>
          <a:blip r:embed="rId3" cstate="print"/>
          <a:srcRect/>
          <a:stretch>
            <a:fillRect/>
          </a:stretch>
        </p:blipFill>
        <p:spPr bwMode="auto">
          <a:xfrm rot="20659464">
            <a:off x="456965" y="898833"/>
            <a:ext cx="1843515" cy="2307528"/>
          </a:xfrm>
          <a:prstGeom prst="rect">
            <a:avLst/>
          </a:prstGeom>
          <a:ln>
            <a:noFill/>
          </a:ln>
          <a:effectLst>
            <a:outerShdw blurRad="292100" dist="139700" dir="2700000" algn="tl" rotWithShape="0">
              <a:srgbClr val="333333">
                <a:alpha val="65000"/>
              </a:srgbClr>
            </a:outerShdw>
          </a:effectLst>
        </p:spPr>
      </p:pic>
      <p:pic>
        <p:nvPicPr>
          <p:cNvPr id="6148" name="Picture 4" descr="http://russkievesti.ru/assets/images/resources/32027/kem-na-samom-dele-byil-chapaev-1.jpg"/>
          <p:cNvPicPr>
            <a:picLocks noChangeAspect="1" noChangeArrowheads="1"/>
          </p:cNvPicPr>
          <p:nvPr/>
        </p:nvPicPr>
        <p:blipFill>
          <a:blip r:embed="rId4" cstate="print"/>
          <a:srcRect/>
          <a:stretch>
            <a:fillRect/>
          </a:stretch>
        </p:blipFill>
        <p:spPr bwMode="auto">
          <a:xfrm>
            <a:off x="3203848" y="1052736"/>
            <a:ext cx="2440438" cy="1944216"/>
          </a:xfrm>
          <a:prstGeom prst="rect">
            <a:avLst/>
          </a:prstGeom>
          <a:ln>
            <a:noFill/>
          </a:ln>
          <a:effectLst>
            <a:outerShdw blurRad="292100" dist="139700" dir="2700000" algn="tl" rotWithShape="0">
              <a:srgbClr val="333333">
                <a:alpha val="65000"/>
              </a:srgbClr>
            </a:outerShdw>
          </a:effectLst>
        </p:spPr>
      </p:pic>
      <p:pic>
        <p:nvPicPr>
          <p:cNvPr id="6150" name="Picture 6" descr="https://pbs.twimg.com/media/C4KlIegXAAAiA6f.jpg"/>
          <p:cNvPicPr>
            <a:picLocks noChangeAspect="1" noChangeArrowheads="1"/>
          </p:cNvPicPr>
          <p:nvPr/>
        </p:nvPicPr>
        <p:blipFill>
          <a:blip r:embed="rId5" cstate="print"/>
          <a:srcRect/>
          <a:stretch>
            <a:fillRect/>
          </a:stretch>
        </p:blipFill>
        <p:spPr bwMode="auto">
          <a:xfrm rot="393052">
            <a:off x="873503" y="4443611"/>
            <a:ext cx="1499524" cy="2153162"/>
          </a:xfrm>
          <a:prstGeom prst="rect">
            <a:avLst/>
          </a:prstGeom>
          <a:ln>
            <a:noFill/>
          </a:ln>
          <a:effectLst>
            <a:outerShdw blurRad="292100" dist="139700" dir="2700000" algn="tl" rotWithShape="0">
              <a:srgbClr val="333333">
                <a:alpha val="65000"/>
              </a:srgbClr>
            </a:outerShdw>
          </a:effectLst>
        </p:spPr>
      </p:pic>
      <p:sp>
        <p:nvSpPr>
          <p:cNvPr id="6152" name="AutoShape 8" descr="https://cdn1.ozone.ru/s3/multimedia-5/600188878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4" name="AutoShape 10" descr="https://cdn1.ozone.ru/s3/multimedia-5/600188878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6" name="AutoShape 12" descr="https://cdn1.ozone.ru/s3/multimedia-5/600188878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158" name="Picture 14" descr="https://u.9111s.ru/uploads/202109/05/481194e0bad5ab6ca429178e7d376c37.jpg"/>
          <p:cNvPicPr>
            <a:picLocks noChangeAspect="1" noChangeArrowheads="1"/>
          </p:cNvPicPr>
          <p:nvPr/>
        </p:nvPicPr>
        <p:blipFill>
          <a:blip r:embed="rId6" cstate="print"/>
          <a:srcRect/>
          <a:stretch>
            <a:fillRect/>
          </a:stretch>
        </p:blipFill>
        <p:spPr bwMode="auto">
          <a:xfrm rot="590456" flipH="1">
            <a:off x="6342442" y="907476"/>
            <a:ext cx="1872209" cy="2340832"/>
          </a:xfrm>
          <a:prstGeom prst="rect">
            <a:avLst/>
          </a:prstGeom>
          <a:ln>
            <a:noFill/>
          </a:ln>
          <a:effectLst>
            <a:outerShdw blurRad="292100" dist="139700" dir="2700000" algn="tl" rotWithShape="0">
              <a:srgbClr val="333333">
                <a:alpha val="65000"/>
              </a:srgbClr>
            </a:outerShdw>
          </a:effectLst>
        </p:spPr>
      </p:pic>
      <p:pic>
        <p:nvPicPr>
          <p:cNvPr id="6160" name="Picture 16" descr="https://xn----7sbbaazuatxpyidedi7gqh.xn--p1ai/i/personalii/Chapaev/19.jpg"/>
          <p:cNvPicPr>
            <a:picLocks noChangeAspect="1" noChangeArrowheads="1"/>
          </p:cNvPicPr>
          <p:nvPr/>
        </p:nvPicPr>
        <p:blipFill>
          <a:blip r:embed="rId7" cstate="print"/>
          <a:srcRect/>
          <a:stretch>
            <a:fillRect/>
          </a:stretch>
        </p:blipFill>
        <p:spPr bwMode="auto">
          <a:xfrm rot="20855519">
            <a:off x="3251608" y="4637992"/>
            <a:ext cx="1410233" cy="1938321"/>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899592" y="3212976"/>
            <a:ext cx="7200800"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В. И. Чапаев – герой из Чувашии, </a:t>
            </a:r>
          </a:p>
          <a:p>
            <a:pPr algn="ctr"/>
            <a:r>
              <a:rPr lang="ru-RU" sz="36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которого знают весь мир</a:t>
            </a:r>
            <a:endParaRPr lang="ru-RU" sz="36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advTm="12807">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s://ramki-vsem.ru/fon/zheltyj-fon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79512" y="211331"/>
            <a:ext cx="8568952"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indent="361950" algn="just"/>
            <a:r>
              <a:rPr lang="ru-RU" dirty="0" smtClean="0">
                <a:solidFill>
                  <a:schemeClr val="tx1"/>
                </a:solidFill>
                <a:latin typeface="Times New Roman" pitchFamily="18" charset="0"/>
                <a:cs typeface="Times New Roman" pitchFamily="18" charset="0"/>
              </a:rPr>
              <a:t>Народный герой гражданской войны Василий Иванович Чапаев еще при жизни стал легендой. О его подвигах написаны книги и сложены стихи.</a:t>
            </a:r>
          </a:p>
          <a:p>
            <a:pPr indent="361950" algn="just"/>
            <a:r>
              <a:rPr lang="ru-RU" dirty="0" smtClean="0">
                <a:solidFill>
                  <a:schemeClr val="tx1"/>
                </a:solidFill>
                <a:latin typeface="Times New Roman" pitchFamily="18" charset="0"/>
                <a:cs typeface="Times New Roman" pitchFamily="18" charset="0"/>
              </a:rPr>
              <a:t>Родился В. И. Чапаев 9 февраля 1887 года в деревне </a:t>
            </a:r>
            <a:r>
              <a:rPr lang="ru-RU" dirty="0" err="1" smtClean="0">
                <a:solidFill>
                  <a:schemeClr val="tx1"/>
                </a:solidFill>
                <a:latin typeface="Times New Roman" pitchFamily="18" charset="0"/>
                <a:cs typeface="Times New Roman" pitchFamily="18" charset="0"/>
              </a:rPr>
              <a:t>Будайке</a:t>
            </a:r>
            <a:r>
              <a:rPr lang="ru-RU" dirty="0" smtClean="0">
                <a:solidFill>
                  <a:schemeClr val="tx1"/>
                </a:solidFill>
                <a:latin typeface="Times New Roman" pitchFamily="18" charset="0"/>
                <a:cs typeface="Times New Roman" pitchFamily="18" charset="0"/>
              </a:rPr>
              <a:t> (теперь в черте города Чебоксары) в семье крестьянина- бедняка. Василий стал шестым ребенком в семье. В 1896 году его родители Екатерина Семеновна и Иван Степанович  переехали в село </a:t>
            </a:r>
            <a:r>
              <a:rPr lang="ru-RU" dirty="0" err="1" smtClean="0">
                <a:solidFill>
                  <a:schemeClr val="tx1"/>
                </a:solidFill>
                <a:latin typeface="Times New Roman" pitchFamily="18" charset="0"/>
                <a:cs typeface="Times New Roman" pitchFamily="18" charset="0"/>
              </a:rPr>
              <a:t>Белакова</a:t>
            </a:r>
            <a:r>
              <a:rPr lang="ru-RU" dirty="0" smtClean="0">
                <a:solidFill>
                  <a:schemeClr val="tx1"/>
                </a:solidFill>
                <a:latin typeface="Times New Roman" pitchFamily="18" charset="0"/>
                <a:cs typeface="Times New Roman" pitchFamily="18" charset="0"/>
              </a:rPr>
              <a:t> Николаевского уезда Самарской губернии, где прошла юность будущего легендарного начдива. Здесь он учился в школе, с 12 лет стал работать, освоил плотницкое дело. В 1908 году Чапаев познакомился с Пелагей </a:t>
            </a:r>
            <a:r>
              <a:rPr lang="ru-RU" dirty="0" err="1" smtClean="0">
                <a:solidFill>
                  <a:schemeClr val="tx1"/>
                </a:solidFill>
                <a:latin typeface="Times New Roman" pitchFamily="18" charset="0"/>
                <a:cs typeface="Times New Roman" pitchFamily="18" charset="0"/>
              </a:rPr>
              <a:t>Метлиной</a:t>
            </a:r>
            <a:r>
              <a:rPr lang="ru-RU" dirty="0" smtClean="0">
                <a:solidFill>
                  <a:schemeClr val="tx1"/>
                </a:solidFill>
                <a:latin typeface="Times New Roman" pitchFamily="18" charset="0"/>
                <a:cs typeface="Times New Roman" pitchFamily="18" charset="0"/>
              </a:rPr>
              <a:t> и в итоге женился на ней. У них родились трое детей: Александр, Клавдия, Аркадий. Затем началась первая мировая война, и Василий Иванович ушел на фронт.</a:t>
            </a:r>
          </a:p>
        </p:txBody>
      </p:sp>
      <p:pic>
        <p:nvPicPr>
          <p:cNvPr id="5" name="Picture 2" descr="https://static.tildacdn.com/tild3062-6261-4137-b162-623661356364/chapaev_039.jpg"/>
          <p:cNvPicPr>
            <a:picLocks noChangeAspect="1" noChangeArrowheads="1"/>
          </p:cNvPicPr>
          <p:nvPr/>
        </p:nvPicPr>
        <p:blipFill>
          <a:blip r:embed="rId3" cstate="print"/>
          <a:srcRect/>
          <a:stretch>
            <a:fillRect/>
          </a:stretch>
        </p:blipFill>
        <p:spPr bwMode="auto">
          <a:xfrm>
            <a:off x="153981" y="3301852"/>
            <a:ext cx="3606807" cy="2005385"/>
          </a:xfrm>
          <a:prstGeom prst="rect">
            <a:avLst/>
          </a:prstGeom>
          <a:ln>
            <a:noFill/>
          </a:ln>
          <a:effectLst>
            <a:softEdge rad="112500"/>
          </a:effectLst>
        </p:spPr>
      </p:pic>
      <p:sp>
        <p:nvSpPr>
          <p:cNvPr id="6" name="TextBox 5"/>
          <p:cNvSpPr txBox="1"/>
          <p:nvPr/>
        </p:nvSpPr>
        <p:spPr>
          <a:xfrm>
            <a:off x="179512" y="5279868"/>
            <a:ext cx="3384376" cy="584775"/>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Родные дети </a:t>
            </a:r>
            <a:r>
              <a:rPr lang="ru-RU" sz="1600" b="1" dirty="0" err="1" smtClean="0">
                <a:latin typeface="Times New Roman" pitchFamily="18" charset="0"/>
                <a:cs typeface="Times New Roman" pitchFamily="18" charset="0"/>
              </a:rPr>
              <a:t>В.И.Чапаева</a:t>
            </a:r>
            <a:endParaRPr lang="ru-RU" sz="1600" b="1" dirty="0" smtClean="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Александр, Клавдия, Аркадий</a:t>
            </a:r>
            <a:endParaRPr lang="ru-RU" sz="1600" b="1" dirty="0">
              <a:latin typeface="Times New Roman" pitchFamily="18" charset="0"/>
              <a:cs typeface="Times New Roman" pitchFamily="18" charset="0"/>
            </a:endParaRPr>
          </a:p>
        </p:txBody>
      </p:sp>
      <p:pic>
        <p:nvPicPr>
          <p:cNvPr id="7" name="Picture 4" descr="https://cs.pikabu.ru/post_img/2013/02/09/9/1360415039_1592558980.jpg"/>
          <p:cNvPicPr>
            <a:picLocks noChangeAspect="1" noChangeArrowheads="1"/>
          </p:cNvPicPr>
          <p:nvPr/>
        </p:nvPicPr>
        <p:blipFill>
          <a:blip r:embed="rId4" cstate="print"/>
          <a:srcRect/>
          <a:stretch>
            <a:fillRect/>
          </a:stretch>
        </p:blipFill>
        <p:spPr bwMode="auto">
          <a:xfrm>
            <a:off x="3855325" y="3268468"/>
            <a:ext cx="1918282" cy="3140968"/>
          </a:xfrm>
          <a:prstGeom prst="rect">
            <a:avLst/>
          </a:prstGeom>
          <a:ln>
            <a:noFill/>
          </a:ln>
          <a:effectLst>
            <a:softEdge rad="112500"/>
          </a:effectLst>
        </p:spPr>
      </p:pic>
      <p:sp>
        <p:nvSpPr>
          <p:cNvPr id="8" name="TextBox 7"/>
          <p:cNvSpPr txBox="1"/>
          <p:nvPr/>
        </p:nvSpPr>
        <p:spPr>
          <a:xfrm>
            <a:off x="3089920" y="6351298"/>
            <a:ext cx="3024336" cy="338554"/>
          </a:xfrm>
          <a:prstGeom prst="rect">
            <a:avLst/>
          </a:prstGeom>
          <a:noFill/>
        </p:spPr>
        <p:txBody>
          <a:bodyPr wrap="square" rtlCol="0">
            <a:spAutoFit/>
          </a:bodyPr>
          <a:lstStyle/>
          <a:p>
            <a:r>
              <a:rPr lang="ru-RU" sz="1600" b="1" dirty="0" smtClean="0">
                <a:latin typeface="Times New Roman" pitchFamily="18" charset="0"/>
                <a:cs typeface="Times New Roman" pitchFamily="18" charset="0"/>
              </a:rPr>
              <a:t>В. И. Чапаев с женой Пелагеей</a:t>
            </a:r>
            <a:endParaRPr lang="ru-RU" sz="1600" b="1" dirty="0">
              <a:latin typeface="Times New Roman" pitchFamily="18" charset="0"/>
              <a:cs typeface="Times New Roman" pitchFamily="18" charset="0"/>
            </a:endParaRPr>
          </a:p>
        </p:txBody>
      </p:sp>
      <p:pic>
        <p:nvPicPr>
          <p:cNvPr id="8198" name="Picture 6" descr="https://vlast.kz/media/upload/longrid/11e7534c73008cda94647bf078a8b31c_autox1809.jpg"/>
          <p:cNvPicPr>
            <a:picLocks noChangeAspect="1" noChangeArrowheads="1"/>
          </p:cNvPicPr>
          <p:nvPr/>
        </p:nvPicPr>
        <p:blipFill>
          <a:blip r:embed="rId5" cstate="print"/>
          <a:srcRect/>
          <a:stretch>
            <a:fillRect/>
          </a:stretch>
        </p:blipFill>
        <p:spPr bwMode="auto">
          <a:xfrm>
            <a:off x="5868144" y="3268468"/>
            <a:ext cx="1611338" cy="2376264"/>
          </a:xfrm>
          <a:prstGeom prst="rect">
            <a:avLst/>
          </a:prstGeom>
          <a:ln>
            <a:noFill/>
          </a:ln>
          <a:effectLst>
            <a:softEdge rad="112500"/>
          </a:effectLst>
        </p:spPr>
      </p:pic>
      <p:pic>
        <p:nvPicPr>
          <p:cNvPr id="8200" name="Picture 8" descr="https://litvek.com/icl/i/57/406257/i_002.jpg"/>
          <p:cNvPicPr>
            <a:picLocks noChangeAspect="1" noChangeArrowheads="1"/>
          </p:cNvPicPr>
          <p:nvPr/>
        </p:nvPicPr>
        <p:blipFill>
          <a:blip r:embed="rId6" cstate="print"/>
          <a:srcRect/>
          <a:stretch>
            <a:fillRect/>
          </a:stretch>
        </p:blipFill>
        <p:spPr bwMode="auto">
          <a:xfrm>
            <a:off x="7383218" y="3268468"/>
            <a:ext cx="1653278" cy="2304256"/>
          </a:xfrm>
          <a:prstGeom prst="rect">
            <a:avLst/>
          </a:prstGeom>
          <a:ln>
            <a:noFill/>
          </a:ln>
          <a:effectLst>
            <a:softEdge rad="112500"/>
          </a:effectLst>
        </p:spPr>
      </p:pic>
      <p:sp>
        <p:nvSpPr>
          <p:cNvPr id="11" name="TextBox 10"/>
          <p:cNvSpPr txBox="1"/>
          <p:nvPr/>
        </p:nvSpPr>
        <p:spPr>
          <a:xfrm>
            <a:off x="6057070" y="5572255"/>
            <a:ext cx="2952328" cy="830997"/>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Родители Василия </a:t>
            </a:r>
            <a:r>
              <a:rPr lang="ru-RU" sz="1600" b="1" dirty="0" smtClean="0">
                <a:latin typeface="Times New Roman" pitchFamily="18" charset="0"/>
                <a:cs typeface="Times New Roman" pitchFamily="18" charset="0"/>
              </a:rPr>
              <a:t>Чапаева</a:t>
            </a:r>
          </a:p>
          <a:p>
            <a:pPr algn="ctr"/>
            <a:r>
              <a:rPr lang="ru-RU" sz="1600" b="1" dirty="0" smtClean="0">
                <a:latin typeface="Times New Roman" pitchFamily="18" charset="0"/>
                <a:cs typeface="Times New Roman" pitchFamily="18" charset="0"/>
              </a:rPr>
              <a:t>Иван Степанович</a:t>
            </a:r>
          </a:p>
          <a:p>
            <a:pPr algn="ctr"/>
            <a:r>
              <a:rPr lang="ru-RU" sz="1600" b="1" dirty="0" smtClean="0">
                <a:latin typeface="Times New Roman" pitchFamily="18" charset="0"/>
                <a:cs typeface="Times New Roman" pitchFamily="18" charset="0"/>
              </a:rPr>
              <a:t> Екатерина Семёновна</a:t>
            </a:r>
            <a:r>
              <a:rPr lang="ru-RU" sz="1600" b="1"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t.depositphotos.com/1470939/3802/i/950/depositphotos_38027031-stock-photo-vintage-texture-with-space-for.jpg"/>
          <p:cNvPicPr>
            <a:picLocks noChangeAspect="1" noChangeArrowheads="1"/>
          </p:cNvPicPr>
          <p:nvPr/>
        </p:nvPicPr>
        <p:blipFill>
          <a:blip r:embed="rId2" cstate="print">
            <a:lum contrast="-20000"/>
          </a:blip>
          <a:srcRect/>
          <a:stretch>
            <a:fillRect/>
          </a:stretch>
        </p:blipFill>
        <p:spPr bwMode="auto">
          <a:xfrm>
            <a:off x="0" y="1"/>
            <a:ext cx="9144000" cy="6858000"/>
          </a:xfrm>
          <a:prstGeom prst="rect">
            <a:avLst/>
          </a:prstGeom>
          <a:noFill/>
        </p:spPr>
      </p:pic>
      <p:sp>
        <p:nvSpPr>
          <p:cNvPr id="6" name="TextBox 5"/>
          <p:cNvSpPr txBox="1"/>
          <p:nvPr/>
        </p:nvSpPr>
        <p:spPr>
          <a:xfrm>
            <a:off x="3779912" y="116632"/>
            <a:ext cx="5184576" cy="60016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indent="361950" algn="just"/>
            <a:r>
              <a:rPr lang="ru-RU" sz="1600" dirty="0" smtClean="0">
                <a:solidFill>
                  <a:schemeClr val="tx1"/>
                </a:solidFill>
                <a:latin typeface="Times New Roman" pitchFamily="18" charset="0"/>
                <a:cs typeface="Times New Roman" pitchFamily="18" charset="0"/>
              </a:rPr>
              <a:t>В январе 1915 года В. И. Чапаев прибыл с пополнением в 326-й </a:t>
            </a:r>
            <a:r>
              <a:rPr lang="ru-RU" sz="1600" dirty="0" err="1" smtClean="0">
                <a:solidFill>
                  <a:schemeClr val="tx1"/>
                </a:solidFill>
                <a:latin typeface="Times New Roman" pitchFamily="18" charset="0"/>
                <a:cs typeface="Times New Roman" pitchFamily="18" charset="0"/>
              </a:rPr>
              <a:t>Белгорайский</a:t>
            </a:r>
            <a:r>
              <a:rPr lang="ru-RU" sz="1600" dirty="0" smtClean="0">
                <a:solidFill>
                  <a:schemeClr val="tx1"/>
                </a:solidFill>
                <a:latin typeface="Times New Roman" pitchFamily="18" charset="0"/>
                <a:cs typeface="Times New Roman" pitchFamily="18" charset="0"/>
              </a:rPr>
              <a:t> полк  под Перемышлем. В боях был четырежды ранен. За смелость и находчивость был награжден Георгиевскими крестами, медалью и получил звания подпрапорщика. </a:t>
            </a:r>
          </a:p>
          <a:p>
            <a:pPr indent="361950" algn="just"/>
            <a:r>
              <a:rPr lang="ru-RU" sz="1600" dirty="0" smtClean="0">
                <a:solidFill>
                  <a:schemeClr val="tx1"/>
                </a:solidFill>
                <a:latin typeface="Times New Roman" pitchFamily="18" charset="0"/>
                <a:cs typeface="Times New Roman" pitchFamily="18" charset="0"/>
              </a:rPr>
              <a:t>После госпиталя летом 1917 году В. И. Чапаева направили в 138-й запасной полк. Здесь его избрали в солдатский комитет. Он сблизился с большевиками и 28 сентября вступил ряды в ленинской партии. Это был решающий шаг в жизни В. И. Чапаева. Через месяц свершилась Великая Октябрьская социалистическая революция, и Чапаев встал на защиту Советской республики. В  декабре по решению ревкома Василий принял командование 138-м полком, в январе 1918 года назначен военным комиссаром Николаевского уезда . Сформированной им отряд провел решительную борьбу против кулаков и эсеров. </a:t>
            </a:r>
          </a:p>
          <a:p>
            <a:pPr indent="361950" algn="just"/>
            <a:r>
              <a:rPr lang="ru-RU" sz="1600" dirty="0" smtClean="0">
                <a:solidFill>
                  <a:schemeClr val="tx1"/>
                </a:solidFill>
                <a:latin typeface="Times New Roman" pitchFamily="18" charset="0"/>
                <a:cs typeface="Times New Roman" pitchFamily="18" charset="0"/>
              </a:rPr>
              <a:t>Весной  и летом 1918 года Чапаев сражался против уральского </a:t>
            </a:r>
            <a:r>
              <a:rPr lang="ru-RU" sz="1600" dirty="0" err="1" smtClean="0">
                <a:solidFill>
                  <a:schemeClr val="tx1"/>
                </a:solidFill>
                <a:latin typeface="Times New Roman" pitchFamily="18" charset="0"/>
                <a:cs typeface="Times New Roman" pitchFamily="18" charset="0"/>
              </a:rPr>
              <a:t>белоказачества</a:t>
            </a:r>
            <a:r>
              <a:rPr lang="ru-RU" sz="1600" dirty="0" smtClean="0">
                <a:solidFill>
                  <a:schemeClr val="tx1"/>
                </a:solidFill>
                <a:latin typeface="Times New Roman" pitchFamily="18" charset="0"/>
                <a:cs typeface="Times New Roman" pitchFamily="18" charset="0"/>
              </a:rPr>
              <a:t>, мятежных </a:t>
            </a:r>
            <a:r>
              <a:rPr lang="ru-RU" sz="1600" dirty="0" err="1" smtClean="0">
                <a:solidFill>
                  <a:schemeClr val="tx1"/>
                </a:solidFill>
                <a:latin typeface="Times New Roman" pitchFamily="18" charset="0"/>
                <a:cs typeface="Times New Roman" pitchFamily="18" charset="0"/>
              </a:rPr>
              <a:t>белочехов</a:t>
            </a:r>
            <a:r>
              <a:rPr lang="ru-RU" sz="1600" dirty="0" smtClean="0">
                <a:solidFill>
                  <a:schemeClr val="tx1"/>
                </a:solidFill>
                <a:latin typeface="Times New Roman" pitchFamily="18" charset="0"/>
                <a:cs typeface="Times New Roman" pitchFamily="18" charset="0"/>
              </a:rPr>
              <a:t>, самарских белогвардейцев. Его бригаде удалась отбить у белогвардейцев захваченный ими Николаевск. Оценив подвиг красных бойцов и командиров был дан приказ вручить Почетное знамя и занести Чапаева в «анналы революционной борьбы».</a:t>
            </a:r>
          </a:p>
        </p:txBody>
      </p:sp>
      <p:pic>
        <p:nvPicPr>
          <p:cNvPr id="7176" name="Picture 8" descr="https://mtdata.ru/u3/photo8679/20766690893-0/original.jpg"/>
          <p:cNvPicPr>
            <a:picLocks noChangeAspect="1" noChangeArrowheads="1"/>
          </p:cNvPicPr>
          <p:nvPr/>
        </p:nvPicPr>
        <p:blipFill>
          <a:blip r:embed="rId3" cstate="print"/>
          <a:srcRect/>
          <a:stretch>
            <a:fillRect/>
          </a:stretch>
        </p:blipFill>
        <p:spPr bwMode="auto">
          <a:xfrm>
            <a:off x="323528" y="0"/>
            <a:ext cx="2914867" cy="1944216"/>
          </a:xfrm>
          <a:prstGeom prst="rect">
            <a:avLst/>
          </a:prstGeom>
          <a:ln>
            <a:noFill/>
          </a:ln>
          <a:effectLst>
            <a:softEdge rad="112500"/>
          </a:effectLst>
        </p:spPr>
      </p:pic>
      <p:pic>
        <p:nvPicPr>
          <p:cNvPr id="7178" name="Picture 10" descr="https://i2.wp.com/xn----7sbbaazuatxpyidedi7gqh.xn--p1ai/i/personalii/Chapaev/4.jpg"/>
          <p:cNvPicPr>
            <a:picLocks noChangeAspect="1" noChangeArrowheads="1"/>
          </p:cNvPicPr>
          <p:nvPr/>
        </p:nvPicPr>
        <p:blipFill>
          <a:blip r:embed="rId4" cstate="print"/>
          <a:srcRect/>
          <a:stretch>
            <a:fillRect/>
          </a:stretch>
        </p:blipFill>
        <p:spPr bwMode="auto">
          <a:xfrm>
            <a:off x="1979712" y="2348880"/>
            <a:ext cx="1748642" cy="3744416"/>
          </a:xfrm>
          <a:prstGeom prst="rect">
            <a:avLst/>
          </a:prstGeom>
          <a:noFill/>
        </p:spPr>
      </p:pic>
      <p:sp>
        <p:nvSpPr>
          <p:cNvPr id="9" name="TextBox 8"/>
          <p:cNvSpPr txBox="1"/>
          <p:nvPr/>
        </p:nvSpPr>
        <p:spPr>
          <a:xfrm>
            <a:off x="1835696" y="6119336"/>
            <a:ext cx="2088232" cy="738664"/>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В. И. </a:t>
            </a:r>
            <a:r>
              <a:rPr lang="ru-RU" sz="1400" b="1" dirty="0" err="1" smtClean="0">
                <a:latin typeface="Times New Roman" pitchFamily="18" charset="0"/>
                <a:cs typeface="Times New Roman" pitchFamily="18" charset="0"/>
              </a:rPr>
              <a:t>Чараев</a:t>
            </a:r>
            <a:r>
              <a:rPr lang="ru-RU" sz="1400" b="1" dirty="0" smtClean="0">
                <a:latin typeface="Times New Roman" pitchFamily="18" charset="0"/>
                <a:cs typeface="Times New Roman" pitchFamily="18" charset="0"/>
              </a:rPr>
              <a:t> во время службы в старой русской армии 1916г.</a:t>
            </a:r>
            <a:endParaRPr lang="ru-RU" sz="1400" b="1" dirty="0">
              <a:latin typeface="Times New Roman" pitchFamily="18" charset="0"/>
              <a:cs typeface="Times New Roman" pitchFamily="18" charset="0"/>
            </a:endParaRPr>
          </a:p>
        </p:txBody>
      </p:sp>
      <p:sp>
        <p:nvSpPr>
          <p:cNvPr id="10" name="TextBox 9"/>
          <p:cNvSpPr txBox="1"/>
          <p:nvPr/>
        </p:nvSpPr>
        <p:spPr>
          <a:xfrm>
            <a:off x="179512" y="1844824"/>
            <a:ext cx="3240360" cy="523220"/>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Командно-политический состав 25-й стрелковой дивизии. Уфа 1919 г.</a:t>
            </a:r>
            <a:endParaRPr lang="ru-RU" sz="1400" b="1" dirty="0">
              <a:latin typeface="Times New Roman" pitchFamily="18" charset="0"/>
              <a:cs typeface="Times New Roman" pitchFamily="18" charset="0"/>
            </a:endParaRPr>
          </a:p>
        </p:txBody>
      </p:sp>
      <p:pic>
        <p:nvPicPr>
          <p:cNvPr id="7180" name="Picture 12" descr="https://cont.ws/uploads/posts/778611.jpg"/>
          <p:cNvPicPr>
            <a:picLocks noChangeAspect="1" noChangeArrowheads="1"/>
          </p:cNvPicPr>
          <p:nvPr/>
        </p:nvPicPr>
        <p:blipFill>
          <a:blip r:embed="rId5" cstate="print"/>
          <a:srcRect/>
          <a:stretch>
            <a:fillRect/>
          </a:stretch>
        </p:blipFill>
        <p:spPr bwMode="auto">
          <a:xfrm>
            <a:off x="127434" y="2394084"/>
            <a:ext cx="1708262" cy="2808312"/>
          </a:xfrm>
          <a:prstGeom prst="rect">
            <a:avLst/>
          </a:prstGeom>
          <a:noFill/>
        </p:spPr>
      </p:pic>
      <p:sp>
        <p:nvSpPr>
          <p:cNvPr id="12" name="TextBox 11"/>
          <p:cNvSpPr txBox="1"/>
          <p:nvPr/>
        </p:nvSpPr>
        <p:spPr>
          <a:xfrm>
            <a:off x="107504" y="5228436"/>
            <a:ext cx="1728192" cy="954107"/>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В. И. Чапаев с боевыми соратниками после боя 1918 г.</a:t>
            </a:r>
            <a:endParaRPr lang="ru-RU"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s://ramki-vsem.ru/fon/zheltyj-fon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539552" y="3140968"/>
            <a:ext cx="7992888" cy="32932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indent="361950" algn="just"/>
            <a:r>
              <a:rPr lang="ru-RU" sz="1600" dirty="0" smtClean="0">
                <a:solidFill>
                  <a:schemeClr val="tx1"/>
                </a:solidFill>
                <a:latin typeface="Times New Roman" pitchFamily="18" charset="0"/>
                <a:cs typeface="Times New Roman" pitchFamily="18" charset="0"/>
              </a:rPr>
              <a:t>С ноября 1918 года по февраль 1919 года учился в академии Генерального штаба в Москве. Затем назначен комиссаром внутренних дел Николаевского уезда. С мая 1919 года - комбриг Особой </a:t>
            </a:r>
            <a:r>
              <a:rPr lang="ru-RU" sz="1600" dirty="0" err="1" smtClean="0">
                <a:solidFill>
                  <a:schemeClr val="tx1"/>
                </a:solidFill>
                <a:latin typeface="Times New Roman" pitchFamily="18" charset="0"/>
                <a:cs typeface="Times New Roman" pitchFamily="18" charset="0"/>
              </a:rPr>
              <a:t>Александрово</a:t>
            </a:r>
            <a:r>
              <a:rPr lang="ru-RU" sz="1600" dirty="0" smtClean="0">
                <a:solidFill>
                  <a:schemeClr val="tx1"/>
                </a:solidFill>
                <a:latin typeface="Times New Roman" pitchFamily="18" charset="0"/>
                <a:cs typeface="Times New Roman" pitchFamily="18" charset="0"/>
              </a:rPr>
              <a:t> - Гайской бригады, с июня 1919 года -начальник 25-й стрелковой дивизии, участвовавшей в </a:t>
            </a:r>
            <a:r>
              <a:rPr lang="ru-RU" sz="1600" dirty="0" err="1" smtClean="0">
                <a:solidFill>
                  <a:schemeClr val="tx1"/>
                </a:solidFill>
                <a:latin typeface="Times New Roman" pitchFamily="18" charset="0"/>
                <a:cs typeface="Times New Roman" pitchFamily="18" charset="0"/>
              </a:rPr>
              <a:t>Бугульминской</a:t>
            </a:r>
            <a:r>
              <a:rPr lang="ru-RU" sz="1600" dirty="0" smtClean="0">
                <a:solidFill>
                  <a:schemeClr val="tx1"/>
                </a:solidFill>
                <a:latin typeface="Times New Roman" pitchFamily="18" charset="0"/>
                <a:cs typeface="Times New Roman" pitchFamily="18" charset="0"/>
              </a:rPr>
              <a:t> и </a:t>
            </a:r>
            <a:r>
              <a:rPr lang="ru-RU" sz="1600" dirty="0" err="1" smtClean="0">
                <a:solidFill>
                  <a:schemeClr val="tx1"/>
                </a:solidFill>
                <a:latin typeface="Times New Roman" pitchFamily="18" charset="0"/>
                <a:cs typeface="Times New Roman" pitchFamily="18" charset="0"/>
              </a:rPr>
              <a:t>Белебеевской</a:t>
            </a:r>
            <a:r>
              <a:rPr lang="ru-RU" sz="1600" dirty="0" smtClean="0">
                <a:solidFill>
                  <a:schemeClr val="tx1"/>
                </a:solidFill>
                <a:latin typeface="Times New Roman" pitchFamily="18" charset="0"/>
                <a:cs typeface="Times New Roman" pitchFamily="18" charset="0"/>
              </a:rPr>
              <a:t> операциях против армии Колчака. Под руководством Чапаева эта дивизия 9 июня 1919 г заняла Уфу, а 11 июля 1919 года город Уральск.</a:t>
            </a:r>
          </a:p>
          <a:p>
            <a:pPr indent="361950" algn="just"/>
            <a:r>
              <a:rPr lang="ru-RU" sz="1600" dirty="0" smtClean="0">
                <a:solidFill>
                  <a:schemeClr val="tx1"/>
                </a:solidFill>
                <a:latin typeface="Times New Roman" pitchFamily="18" charset="0"/>
                <a:cs typeface="Times New Roman" pitchFamily="18" charset="0"/>
              </a:rPr>
              <a:t>Под началом Чапаева в те июньские дни 1919 года были не то только собственные стрелковые полки, до сорока стволов артиллерии, четыре кавалерийских дивизиона, инженерно-строительной роты, но и приданные авиационной отряды ,два бронепоезда, отряд броневиков. Эти силы разбили группировку противника и освободили Уфу. Девяти полкам  и 25-му </a:t>
            </a:r>
            <a:r>
              <a:rPr lang="ru-RU" sz="1600" dirty="0" err="1" smtClean="0">
                <a:solidFill>
                  <a:schemeClr val="tx1"/>
                </a:solidFill>
                <a:latin typeface="Times New Roman" pitchFamily="18" charset="0"/>
                <a:cs typeface="Times New Roman" pitchFamily="18" charset="0"/>
              </a:rPr>
              <a:t>кавдивизиону</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Чапаевской</a:t>
            </a:r>
            <a:r>
              <a:rPr lang="ru-RU" sz="1600" dirty="0" smtClean="0">
                <a:solidFill>
                  <a:schemeClr val="tx1"/>
                </a:solidFill>
                <a:latin typeface="Times New Roman" pitchFamily="18" charset="0"/>
                <a:cs typeface="Times New Roman" pitchFamily="18" charset="0"/>
              </a:rPr>
              <a:t> дивизии были вручены Почетные революционные Красные знамена ВЦИК. Начдив В. И. Чапаев и другие воины были удостоены орденов Красного Знамени. </a:t>
            </a:r>
            <a:endParaRPr lang="ru-RU" sz="1600" dirty="0">
              <a:solidFill>
                <a:schemeClr val="tx1"/>
              </a:solidFill>
              <a:latin typeface="Times New Roman" pitchFamily="18" charset="0"/>
              <a:cs typeface="Times New Roman" pitchFamily="18" charset="0"/>
            </a:endParaRPr>
          </a:p>
        </p:txBody>
      </p:sp>
      <p:pic>
        <p:nvPicPr>
          <p:cNvPr id="6146" name="Picture 2" descr="https://cdni.rbth.com/rbthmedia/images/2020.10/original/5f8432a915e9f9566c09304c.jpg"/>
          <p:cNvPicPr>
            <a:picLocks noChangeAspect="1" noChangeArrowheads="1"/>
          </p:cNvPicPr>
          <p:nvPr/>
        </p:nvPicPr>
        <p:blipFill>
          <a:blip r:embed="rId3" cstate="print"/>
          <a:srcRect/>
          <a:stretch>
            <a:fillRect/>
          </a:stretch>
        </p:blipFill>
        <p:spPr bwMode="auto">
          <a:xfrm>
            <a:off x="395536" y="116632"/>
            <a:ext cx="3927709" cy="2592288"/>
          </a:xfrm>
          <a:prstGeom prst="rect">
            <a:avLst/>
          </a:prstGeom>
          <a:ln>
            <a:noFill/>
          </a:ln>
          <a:effectLst>
            <a:softEdge rad="112500"/>
          </a:effectLst>
        </p:spPr>
      </p:pic>
      <p:sp>
        <p:nvSpPr>
          <p:cNvPr id="6" name="TextBox 5"/>
          <p:cNvSpPr txBox="1"/>
          <p:nvPr/>
        </p:nvSpPr>
        <p:spPr>
          <a:xfrm>
            <a:off x="179512" y="2636912"/>
            <a:ext cx="4536504" cy="523220"/>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В. И. Чапаев с товарищами по Николаевской дивизии перед </a:t>
            </a:r>
            <a:r>
              <a:rPr lang="ru-RU" sz="1400" b="1" dirty="0" err="1" smtClean="0">
                <a:latin typeface="Times New Roman" pitchFamily="18" charset="0"/>
                <a:cs typeface="Times New Roman" pitchFamily="18" charset="0"/>
              </a:rPr>
              <a:t>отььездом</a:t>
            </a:r>
            <a:r>
              <a:rPr lang="ru-RU" sz="1400" b="1" dirty="0" smtClean="0">
                <a:latin typeface="Times New Roman" pitchFamily="18" charset="0"/>
                <a:cs typeface="Times New Roman" pitchFamily="18" charset="0"/>
              </a:rPr>
              <a:t> на </a:t>
            </a:r>
            <a:r>
              <a:rPr lang="ru-RU" sz="1400" b="1" dirty="0" err="1" smtClean="0">
                <a:latin typeface="Times New Roman" pitchFamily="18" charset="0"/>
                <a:cs typeface="Times New Roman" pitchFamily="18" charset="0"/>
              </a:rPr>
              <a:t>учобу</a:t>
            </a:r>
            <a:r>
              <a:rPr lang="ru-RU" sz="1400" b="1" dirty="0" smtClean="0">
                <a:latin typeface="Times New Roman" pitchFamily="18" charset="0"/>
                <a:cs typeface="Times New Roman" pitchFamily="18" charset="0"/>
              </a:rPr>
              <a:t> в Москву 1918 г.</a:t>
            </a:r>
            <a:endParaRPr lang="ru-RU" sz="1400" b="1" dirty="0">
              <a:latin typeface="Times New Roman" pitchFamily="18" charset="0"/>
              <a:cs typeface="Times New Roman" pitchFamily="18" charset="0"/>
            </a:endParaRPr>
          </a:p>
        </p:txBody>
      </p:sp>
      <p:pic>
        <p:nvPicPr>
          <p:cNvPr id="6148" name="Picture 4" descr="https://smolbattle.ru/data/attachments/861/861593-db956abefa2ca3e2b2ea0c4e90517681.jpg"/>
          <p:cNvPicPr>
            <a:picLocks noChangeAspect="1" noChangeArrowheads="1"/>
          </p:cNvPicPr>
          <p:nvPr/>
        </p:nvPicPr>
        <p:blipFill>
          <a:blip r:embed="rId4" cstate="print"/>
          <a:srcRect/>
          <a:stretch>
            <a:fillRect/>
          </a:stretch>
        </p:blipFill>
        <p:spPr bwMode="auto">
          <a:xfrm>
            <a:off x="4499992" y="260648"/>
            <a:ext cx="3897420" cy="2561488"/>
          </a:xfrm>
          <a:prstGeom prst="rect">
            <a:avLst/>
          </a:prstGeom>
          <a:ln>
            <a:noFill/>
          </a:ln>
          <a:effectLst>
            <a:softEdge rad="112500"/>
          </a:effectLst>
        </p:spPr>
      </p:pic>
      <p:sp>
        <p:nvSpPr>
          <p:cNvPr id="8" name="TextBox 7"/>
          <p:cNvSpPr txBox="1"/>
          <p:nvPr/>
        </p:nvSpPr>
        <p:spPr>
          <a:xfrm>
            <a:off x="4845643" y="2708920"/>
            <a:ext cx="3672408" cy="307777"/>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В. И. Чапаев с бойцами</a:t>
            </a:r>
            <a:endParaRPr lang="ru-RU"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t.depositphotos.com/1470939/3802/i/950/depositphotos_38027031-stock-photo-vintage-texture-with-space-for.jpg"/>
          <p:cNvPicPr>
            <a:picLocks noChangeAspect="1" noChangeArrowheads="1"/>
          </p:cNvPicPr>
          <p:nvPr/>
        </p:nvPicPr>
        <p:blipFill>
          <a:blip r:embed="rId2" cstate="print">
            <a:lum bright="10000" contrast="-20000"/>
          </a:blip>
          <a:srcRect/>
          <a:stretch>
            <a:fillRect/>
          </a:stretch>
        </p:blipFill>
        <p:spPr bwMode="auto">
          <a:xfrm>
            <a:off x="-43924" y="0"/>
            <a:ext cx="9144000" cy="6858000"/>
          </a:xfrm>
          <a:prstGeom prst="rect">
            <a:avLst/>
          </a:prstGeom>
          <a:noFill/>
        </p:spPr>
      </p:pic>
      <p:sp>
        <p:nvSpPr>
          <p:cNvPr id="4" name="TextBox 3"/>
          <p:cNvSpPr txBox="1"/>
          <p:nvPr/>
        </p:nvSpPr>
        <p:spPr>
          <a:xfrm>
            <a:off x="207596" y="19650"/>
            <a:ext cx="8640960" cy="50167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indent="361950" algn="just"/>
            <a:r>
              <a:rPr lang="ru-RU" sz="1600" dirty="0">
                <a:solidFill>
                  <a:schemeClr val="tx1"/>
                </a:solidFill>
                <a:latin typeface="Times New Roman" pitchFamily="18" charset="0"/>
                <a:cs typeface="Times New Roman" pitchFamily="18" charset="0"/>
              </a:rPr>
              <a:t>Легендарный военачальник погиб во время неожиданного нападения белогвардейцев на штаб 25-й дивизии. Это случилось 5 сентября 1919 года в городе </a:t>
            </a:r>
            <a:r>
              <a:rPr lang="ru-RU" sz="1600" dirty="0" err="1">
                <a:solidFill>
                  <a:schemeClr val="tx1"/>
                </a:solidFill>
                <a:latin typeface="Times New Roman" pitchFamily="18" charset="0"/>
                <a:cs typeface="Times New Roman" pitchFamily="18" charset="0"/>
              </a:rPr>
              <a:t>Лбищенск</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Западно-Казахстанской</a:t>
            </a:r>
            <a:r>
              <a:rPr lang="ru-RU" sz="1600" dirty="0">
                <a:solidFill>
                  <a:schemeClr val="tx1"/>
                </a:solidFill>
                <a:latin typeface="Times New Roman" pitchFamily="18" charset="0"/>
                <a:cs typeface="Times New Roman" pitchFamily="18" charset="0"/>
              </a:rPr>
              <a:t> области, который находился в глубоком тылу и хорошо охранялся. </a:t>
            </a:r>
            <a:r>
              <a:rPr lang="ru-RU" sz="1600" dirty="0" err="1">
                <a:solidFill>
                  <a:schemeClr val="tx1"/>
                </a:solidFill>
                <a:latin typeface="Times New Roman" pitchFamily="18" charset="0"/>
                <a:cs typeface="Times New Roman" pitchFamily="18" charset="0"/>
              </a:rPr>
              <a:t>Чапаевцы</a:t>
            </a:r>
            <a:r>
              <a:rPr lang="ru-RU" sz="1600" dirty="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здесь чувствовали себя </a:t>
            </a:r>
            <a:r>
              <a:rPr lang="ru-RU" sz="1600" dirty="0" smtClean="0">
                <a:solidFill>
                  <a:schemeClr val="tx1"/>
                </a:solidFill>
                <a:latin typeface="Times New Roman" pitchFamily="18" charset="0"/>
                <a:cs typeface="Times New Roman" pitchFamily="18" charset="0"/>
              </a:rPr>
              <a:t>в безопасности</a:t>
            </a:r>
            <a:r>
              <a:rPr lang="ru-RU" sz="1600" dirty="0" smtClean="0">
                <a:solidFill>
                  <a:schemeClr val="tx1"/>
                </a:solidFill>
                <a:latin typeface="Times New Roman" pitchFamily="18" charset="0"/>
                <a:cs typeface="Times New Roman" pitchFamily="18" charset="0"/>
              </a:rPr>
              <a:t>. </a:t>
            </a:r>
          </a:p>
          <a:p>
            <a:pPr indent="361950" algn="just"/>
            <a:r>
              <a:rPr lang="ru-RU" sz="1600" dirty="0" smtClean="0">
                <a:solidFill>
                  <a:schemeClr val="tx1"/>
                </a:solidFill>
                <a:latin typeface="Times New Roman" pitchFamily="18" charset="0"/>
                <a:cs typeface="Times New Roman" pitchFamily="18" charset="0"/>
              </a:rPr>
              <a:t>Дивизия </a:t>
            </a:r>
            <a:r>
              <a:rPr lang="ru-RU" sz="1600" dirty="0">
                <a:solidFill>
                  <a:schemeClr val="tx1"/>
                </a:solidFill>
                <a:latin typeface="Times New Roman" pitchFamily="18" charset="0"/>
                <a:cs typeface="Times New Roman" pitchFamily="18" charset="0"/>
              </a:rPr>
              <a:t>Чапаева была оторвана от основных сил Красной армии и понесла большие потери. Кроме 2000 </a:t>
            </a:r>
            <a:r>
              <a:rPr lang="ru-RU" sz="1600" dirty="0" err="1">
                <a:solidFill>
                  <a:schemeClr val="tx1"/>
                </a:solidFill>
                <a:latin typeface="Times New Roman" pitchFamily="18" charset="0"/>
                <a:cs typeface="Times New Roman" pitchFamily="18" charset="0"/>
              </a:rPr>
              <a:t>чапаевцев</a:t>
            </a:r>
            <a:r>
              <a:rPr lang="ru-RU" sz="1600" dirty="0">
                <a:solidFill>
                  <a:schemeClr val="tx1"/>
                </a:solidFill>
                <a:latin typeface="Times New Roman" pitchFamily="18" charset="0"/>
                <a:cs typeface="Times New Roman" pitchFamily="18" charset="0"/>
              </a:rPr>
              <a:t>, в городе находилось почти столько же мобилизованных крестьян, у которых не было никакого оружия. Чапаев мог рассчитывать на шесть сотен штыков. Остальные же силы дивизии были удалены на 40–70 км от города</a:t>
            </a:r>
            <a:r>
              <a:rPr lang="ru-RU" sz="1600" dirty="0" smtClean="0">
                <a:solidFill>
                  <a:schemeClr val="tx1"/>
                </a:solidFill>
                <a:latin typeface="Times New Roman" pitchFamily="18" charset="0"/>
                <a:cs typeface="Times New Roman" pitchFamily="18" charset="0"/>
              </a:rPr>
              <a:t>.</a:t>
            </a:r>
            <a:r>
              <a:rPr lang="ru-RU" sz="1600" dirty="0">
                <a:solidFill>
                  <a:schemeClr val="tx1"/>
                </a:solidFill>
                <a:latin typeface="Times New Roman" pitchFamily="18" charset="0"/>
                <a:cs typeface="Times New Roman" pitchFamily="18" charset="0"/>
              </a:rPr>
              <a:t> Сочетание этих факторов привело к тому, что нападение казачьего отряда ранним утром 5 сентября оказалось гибельным для прославленной дивизии. Большая часть </a:t>
            </a:r>
            <a:r>
              <a:rPr lang="ru-RU" sz="1600" dirty="0" err="1">
                <a:solidFill>
                  <a:schemeClr val="tx1"/>
                </a:solidFill>
                <a:latin typeface="Times New Roman" pitchFamily="18" charset="0"/>
                <a:cs typeface="Times New Roman" pitchFamily="18" charset="0"/>
              </a:rPr>
              <a:t>чапаевцев</a:t>
            </a:r>
            <a:r>
              <a:rPr lang="ru-RU" sz="1600" dirty="0">
                <a:solidFill>
                  <a:schemeClr val="tx1"/>
                </a:solidFill>
                <a:latin typeface="Times New Roman" pitchFamily="18" charset="0"/>
                <a:cs typeface="Times New Roman" pitchFamily="18" charset="0"/>
              </a:rPr>
              <a:t> была расстреляна или захвачена в плен. Только небольшая часть красногвардейцев смогла пробиться к берегу реки Урал, в их числе был и Чапаев. Он смог оказать сопротивление наступающим силам, но был ранен в живот</a:t>
            </a:r>
            <a:r>
              <a:rPr lang="ru-RU" sz="1600" dirty="0" smtClean="0">
                <a:solidFill>
                  <a:schemeClr val="tx1"/>
                </a:solidFill>
                <a:latin typeface="Times New Roman" pitchFamily="18" charset="0"/>
                <a:cs typeface="Times New Roman" pitchFamily="18" charset="0"/>
              </a:rPr>
              <a:t>.</a:t>
            </a:r>
          </a:p>
          <a:p>
            <a:pPr indent="361950" algn="just"/>
            <a:r>
              <a:rPr lang="ru-RU" sz="1600" dirty="0">
                <a:solidFill>
                  <a:schemeClr val="tx1"/>
                </a:solidFill>
                <a:latin typeface="Times New Roman" pitchFamily="18" charset="0"/>
                <a:cs typeface="Times New Roman" pitchFamily="18" charset="0"/>
              </a:rPr>
              <a:t>Свидетелем последних часов жизни героя был старший сын Александр. Он рассказывал, что раненого отца положили на плот для переправы через реку, сделанный из половинки ворот. Однако некоторое время спустя пришли печальные новости — полководец скончался от большой кровопотери</a:t>
            </a:r>
            <a:r>
              <a:rPr lang="ru-RU" sz="1600" dirty="0" smtClean="0">
                <a:solidFill>
                  <a:schemeClr val="tx1"/>
                </a:solidFill>
                <a:latin typeface="Times New Roman" pitchFamily="18" charset="0"/>
                <a:cs typeface="Times New Roman" pitchFamily="18" charset="0"/>
              </a:rPr>
              <a:t>.</a:t>
            </a:r>
          </a:p>
          <a:p>
            <a:pPr indent="361950" algn="just"/>
            <a:r>
              <a:rPr lang="ru-RU" sz="1600" dirty="0">
                <a:solidFill>
                  <a:schemeClr val="tx1"/>
                </a:solidFill>
                <a:latin typeface="Times New Roman" pitchFamily="18" charset="0"/>
                <a:cs typeface="Times New Roman" pitchFamily="18" charset="0"/>
              </a:rPr>
              <a:t>Чапаева спешно похоронили в прибрежном песке, закидав камышами, чтобы казаки не нашли могилу и не надругались над телом. Подобные сведения потом были подтверждены другими участниками событий. Но более живучей оказалась воплощенная в книгах и на киноэкране легенда, что комдив погиб в бурных волнах реки Урал.</a:t>
            </a:r>
          </a:p>
        </p:txBody>
      </p:sp>
      <p:pic>
        <p:nvPicPr>
          <p:cNvPr id="19458" name="Picture 2" descr="https://rusnasledie.info/wp-content/uploads/2020/09/KOG_089299_00002_2_t218_173216.jpg"/>
          <p:cNvPicPr>
            <a:picLocks noChangeAspect="1" noChangeArrowheads="1"/>
          </p:cNvPicPr>
          <p:nvPr/>
        </p:nvPicPr>
        <p:blipFill>
          <a:blip r:embed="rId3" cstate="print"/>
          <a:srcRect/>
          <a:stretch>
            <a:fillRect/>
          </a:stretch>
        </p:blipFill>
        <p:spPr bwMode="auto">
          <a:xfrm>
            <a:off x="216024" y="5022841"/>
            <a:ext cx="3275856" cy="1840977"/>
          </a:xfrm>
          <a:prstGeom prst="rect">
            <a:avLst/>
          </a:prstGeom>
          <a:ln>
            <a:noFill/>
          </a:ln>
          <a:effectLst>
            <a:softEdge rad="112500"/>
          </a:effectLst>
        </p:spPr>
      </p:pic>
      <p:sp>
        <p:nvSpPr>
          <p:cNvPr id="6" name="TextBox 5"/>
          <p:cNvSpPr txBox="1"/>
          <p:nvPr/>
        </p:nvSpPr>
        <p:spPr>
          <a:xfrm>
            <a:off x="3347864" y="5608650"/>
            <a:ext cx="3672408" cy="338554"/>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На  похоронах В. И. Чапаева </a:t>
            </a:r>
            <a:endParaRPr lang="ru-RU"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s://ramki-vsem.ru/fon/zheltyj-fon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122" name="Picture 2" descr="https://upload.wikimedia.org/wikipedia/commons/thumb/0/07/Cheboksary_Chapaev_Museum.jpg/1024px-Cheboksary_Chapaev_Museum.jpg"/>
          <p:cNvPicPr>
            <a:picLocks noChangeAspect="1" noChangeArrowheads="1"/>
          </p:cNvPicPr>
          <p:nvPr/>
        </p:nvPicPr>
        <p:blipFill>
          <a:blip r:embed="rId3" cstate="print"/>
          <a:srcRect/>
          <a:stretch>
            <a:fillRect/>
          </a:stretch>
        </p:blipFill>
        <p:spPr bwMode="auto">
          <a:xfrm>
            <a:off x="179512" y="260648"/>
            <a:ext cx="4019886" cy="252028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539552" y="2852936"/>
            <a:ext cx="3744416" cy="369332"/>
          </a:xfrm>
          <a:prstGeom prst="rect">
            <a:avLst/>
          </a:prstGeom>
          <a:noFill/>
        </p:spPr>
        <p:txBody>
          <a:bodyPr wrap="square" rtlCol="0">
            <a:spAutoFit/>
          </a:bodyPr>
          <a:lstStyle/>
          <a:p>
            <a:r>
              <a:rPr lang="ru-RU" sz="1600" b="1" dirty="0">
                <a:latin typeface="Times New Roman" pitchFamily="18" charset="0"/>
                <a:cs typeface="Times New Roman" pitchFamily="18" charset="0"/>
              </a:rPr>
              <a:t>Музей Чапаева в </a:t>
            </a:r>
            <a:r>
              <a:rPr lang="ru-RU" b="1" dirty="0" smtClean="0">
                <a:latin typeface="Times New Roman" pitchFamily="18" charset="0"/>
                <a:cs typeface="Times New Roman" pitchFamily="18" charset="0"/>
              </a:rPr>
              <a:t>Чебоксарах</a:t>
            </a:r>
            <a:endParaRPr lang="ru-RU" b="1" dirty="0">
              <a:latin typeface="Times New Roman" pitchFamily="18" charset="0"/>
              <a:cs typeface="Times New Roman" pitchFamily="18" charset="0"/>
            </a:endParaRPr>
          </a:p>
        </p:txBody>
      </p:sp>
      <p:pic>
        <p:nvPicPr>
          <p:cNvPr id="5124" name="Picture 4" descr="https://upload.wikimedia.org/wikipedia/ru/thumb/b/b8/%D0%A7%D0%B0%D0%BF%D0%B0%D0%B5%D0%B2_%D0%BF%D0%B0%D0%BC%D1%8F%D1%82%D0%BD%D0%B8%D0%BA.jpg/240px-%D0%A7%D0%B0%D0%BF%D0%B0%D0%B5%D0%B2_%D0%BF%D0%B0%D0%BC%D1%8F%D1%82%D0%BD%D0%B8%D0%BA.jpg"/>
          <p:cNvPicPr>
            <a:picLocks noChangeAspect="1" noChangeArrowheads="1"/>
          </p:cNvPicPr>
          <p:nvPr/>
        </p:nvPicPr>
        <p:blipFill>
          <a:blip r:embed="rId4" cstate="print"/>
          <a:srcRect/>
          <a:stretch>
            <a:fillRect/>
          </a:stretch>
        </p:blipFill>
        <p:spPr bwMode="auto">
          <a:xfrm>
            <a:off x="5148064" y="254108"/>
            <a:ext cx="2592288" cy="2462675"/>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4644008" y="2924944"/>
            <a:ext cx="3384376" cy="338554"/>
          </a:xfrm>
          <a:prstGeom prst="rect">
            <a:avLst/>
          </a:prstGeom>
          <a:noFill/>
        </p:spPr>
        <p:txBody>
          <a:bodyPr wrap="square" rtlCol="0">
            <a:spAutoFit/>
          </a:bodyPr>
          <a:lstStyle/>
          <a:p>
            <a:r>
              <a:rPr lang="ru-RU" sz="1600" b="1" dirty="0">
                <a:latin typeface="Times New Roman" pitchFamily="18" charset="0"/>
                <a:cs typeface="Times New Roman" pitchFamily="18" charset="0"/>
              </a:rPr>
              <a:t>Памятник В. И. Чапаеву в Самаре</a:t>
            </a:r>
          </a:p>
        </p:txBody>
      </p:sp>
      <p:pic>
        <p:nvPicPr>
          <p:cNvPr id="5126" name="Picture 6" descr="https://upload.wikimedia.org/wikipedia/commons/thumb/7/74/Budyonny_by_Efimov.jpg/240px-Budyonny_by_Efimov.jpg"/>
          <p:cNvPicPr>
            <a:picLocks noChangeAspect="1" noChangeArrowheads="1"/>
          </p:cNvPicPr>
          <p:nvPr/>
        </p:nvPicPr>
        <p:blipFill>
          <a:blip r:embed="rId5" cstate="print"/>
          <a:srcRect/>
          <a:stretch>
            <a:fillRect/>
          </a:stretch>
        </p:blipFill>
        <p:spPr bwMode="auto">
          <a:xfrm>
            <a:off x="5148064" y="3356992"/>
            <a:ext cx="2286000" cy="2686051"/>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4391472" y="6027003"/>
            <a:ext cx="4752528" cy="830997"/>
          </a:xfrm>
          <a:prstGeom prst="rect">
            <a:avLst/>
          </a:prstGeom>
          <a:noFill/>
        </p:spPr>
        <p:txBody>
          <a:bodyPr wrap="square" rtlCol="0">
            <a:spAutoFit/>
          </a:bodyPr>
          <a:lstStyle/>
          <a:p>
            <a:r>
              <a:rPr lang="ru-RU" sz="1600" b="1" dirty="0">
                <a:latin typeface="Times New Roman" pitchFamily="18" charset="0"/>
                <a:cs typeface="Times New Roman" pitchFamily="18" charset="0"/>
              </a:rPr>
              <a:t>И. С. Ефимов. Эскиз неосуществлённого памятника В. И. Чапаеву в Алма-Ате. </a:t>
            </a:r>
            <a:r>
              <a:rPr lang="ru-RU" sz="1600" b="1" dirty="0" smtClean="0">
                <a:latin typeface="Times New Roman" pitchFamily="18" charset="0"/>
                <a:cs typeface="Times New Roman" pitchFamily="18" charset="0"/>
              </a:rPr>
              <a:t>  Третьяковская </a:t>
            </a:r>
            <a:r>
              <a:rPr lang="ru-RU" sz="1600" b="1" dirty="0">
                <a:latin typeface="Times New Roman" pitchFamily="18" charset="0"/>
                <a:cs typeface="Times New Roman" pitchFamily="18" charset="0"/>
              </a:rPr>
              <a:t>галерея, 1938</a:t>
            </a:r>
          </a:p>
        </p:txBody>
      </p:sp>
      <p:sp>
        <p:nvSpPr>
          <p:cNvPr id="5130" name="AutoShape 10" descr="https://cdn1.ozone.ru/multimedia/102523987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32" name="AutoShape 12" descr="https://cdn1.ozone.ru/multimedia/102523987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134" name="Picture 14" descr="https://avatars.mds.yandex.net/get-kinopoisk-image/1629390/0e4eed52-58f7-428a-99f1-0417d3b7ca5c/orig"/>
          <p:cNvPicPr>
            <a:picLocks noChangeAspect="1" noChangeArrowheads="1"/>
          </p:cNvPicPr>
          <p:nvPr/>
        </p:nvPicPr>
        <p:blipFill>
          <a:blip r:embed="rId6" cstate="print"/>
          <a:srcRect/>
          <a:stretch>
            <a:fillRect/>
          </a:stretch>
        </p:blipFill>
        <p:spPr bwMode="auto">
          <a:xfrm>
            <a:off x="467544" y="3429000"/>
            <a:ext cx="3063688" cy="1976646"/>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467544" y="5589240"/>
            <a:ext cx="3096344" cy="584775"/>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Художественный фильм «Чапаев»</a:t>
            </a:r>
            <a:endParaRPr lang="ru-RU"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926</Words>
  <Application>Microsoft Office PowerPoint</Application>
  <PresentationFormat>Экран (4:3)</PresentationFormat>
  <Paragraphs>37</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Алёна</dc:creator>
  <cp:lastModifiedBy>Teacher</cp:lastModifiedBy>
  <cp:revision>35</cp:revision>
  <dcterms:created xsi:type="dcterms:W3CDTF">2022-02-05T16:37:12Z</dcterms:created>
  <dcterms:modified xsi:type="dcterms:W3CDTF">2022-02-07T10:22:45Z</dcterms:modified>
</cp:coreProperties>
</file>