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93" r:id="rId3"/>
    <p:sldId id="291" r:id="rId4"/>
    <p:sldId id="294" r:id="rId5"/>
    <p:sldId id="296" r:id="rId6"/>
    <p:sldId id="295" r:id="rId7"/>
    <p:sldId id="300" r:id="rId8"/>
    <p:sldId id="299" r:id="rId9"/>
    <p:sldId id="302" r:id="rId10"/>
    <p:sldId id="304" r:id="rId11"/>
    <p:sldId id="305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96713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10" autoAdjust="0"/>
    <p:restoredTop sz="95596" autoAdjust="0"/>
  </p:normalViewPr>
  <p:slideViewPr>
    <p:cSldViewPr>
      <p:cViewPr varScale="1">
        <p:scale>
          <a:sx n="88" d="100"/>
          <a:sy n="88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%D1%87%D0%B5%D0%B1%D0%BD%D1%8B%D0%B5_%D0%BF%D1%80%D0%B5%D0%B4%D0%BC%D0%B5%D1%82%D1%8B_%D0%B2_%D0%A0%D0%BE%D1%81%D1%81%D0%B8%D0%B8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u.wikipedia.org/wiki/%D0%9E%D1%81%D0%BD%D0%BE%D0%B2%D1%8B_%D0%B4%D1%83%D1%85%D0%BE%D0%B2%D0%BD%D0%BE-%D0%BD%D1%80%D0%B0%D0%B2%D1%81%D1%82%D0%B2%D0%B5%D0%BD%D0%BD%D0%BE%D0%B9_%D0%BA%D1%83%D0%BB%D1%8C%D1%82%D1%83%D1%80%D1%8B_%D0%BD%D0%B0%D1%80%D0%BE%D0%B4%D0%BE%D0%B2_%D0%A0%D0%BE%D1%81%D1%81%D0%B8%D0%B8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0%D0%B2%D0%BE%D1%81%D0%BB%D0%B0%D0%B2%D0%B8%D0%B5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1%D0%BD%D0%BE%D0%B2%D1%8B_%D0%BF%D1%80%D0%B0%D0%B2%D0%BE%D1%81%D0%BB%D0%B0%D0%B2%D0%BD%D0%BE%D0%B9_%D0%BA%D1%83%D0%BB%D1%8C%D1%82%D1%83%D1%80%D1%8B_(%D1%83%D1%87%D0%B5%D0%B1%D0%BD%D0%B8%D0%BA_%D0%9A%D1%83%D1%80%D0%B0%D0%B5%D0%B2%D0%B0)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ru.wikipedia.org/wiki/%CE%F1%ED%EE%E2%FB_%EF%F0%E0%E2%EE%F1%EB%E0%E2%ED%EE%E9_%EA%F3%EB%FC%F2%F3%F0%FB" TargetMode="External"/><Relationship Id="rId4" Type="http://schemas.openxmlformats.org/officeDocument/2006/relationships/hyperlink" Target="https://ru.wikipedia.org/wiki/%D0%9A%D1%83%D1%80%D0%B0%D0%B5%D0%B2,_%D0%90%D0%BD%D0%B4%D1%80%D0%B5%D0%B9_%D0%92%D1%8F%D1%87%D0%B5%D1%81%D0%BB%D0%B0%D0%B2%D0%BE%D0%B2%D0%B8%D1%87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1%81%D0%B5%D1%80%D0%BE%D1%81%D1%81%D0%B8%D0%B9%D1%81%D0%BA%D0%B0%D1%8F_%D0%BE%D0%BB%D0%B8%D0%BC%D0%BF%D0%B8%D0%B0%D0%B4%D0%B0_%D0%BF%D0%BE_%C2%AB%D0%9E%D1%81%D0%BD%D0%BE%D0%B2%D0%B0%D0%BC_%D0%BF%D1%80%D0%B0%D0%B2%D0%BE%D1%81%D0%BB%D0%B0%D0%B2%D0%BD%D0%BE%D0%B9_%D0%BA%D1%83%D0%BB%D1%8C%D1%82%D1%83%D1%80%D1%8B%C2%BB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Добрый вечер!</a:t>
            </a:r>
            <a:r>
              <a:rPr lang="ru-RU" baseline="0" dirty="0" smtClean="0"/>
              <a:t> Я представлю вашему вниманию модуль «Основы православной культуры», а также познакомлю с целями, задачами и содержанием этого модуля.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90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0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Осно́вы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правосла́вной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культу́ры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(ОПК) — 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 tooltip="Учебные предметы в России"/>
              </a:rPr>
              <a:t>учебный предмет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включённый в школьную программу 4-го класса в рамках курса «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4" tooltip="Основы духовно-нравственной культуры народов России"/>
              </a:rPr>
              <a:t>Основы духовно-нравственной культуры народов России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Предмет представлен Министерством образования и науки как светский.</a:t>
            </a:r>
            <a:endParaRPr lang="ru-RU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E6A6-7F7D-4022-AE4F-40070F7D1D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Какие же основы лежат в  освоении данного учебного предмета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Прежде всего это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Исторические основы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	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школьник    знакомится со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страницами истории,   воспитывается  в   любви к Родине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И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Нравственные основы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		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школьник узнает, как на Руси дети относились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к своим родителям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как  наши предки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дружелюбно относились 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к людям других верований и культур.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80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цель предмета — ознакомить школьников с историей, культурой и основными ценностями 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 tooltip="Православие"/>
              </a:rPr>
              <a:t>православного христианства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endParaRPr lang="ru-RU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137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Среди задач курса надо выделить такие как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ознакомление с базовыми понятиями нравственности: 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добро и зло, правда и ложь; 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–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воспитание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честности, 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ответственности, трудолюбия, милосердия; И другие, они перед вами на слайде</a:t>
            </a:r>
            <a:endParaRPr lang="ru-RU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901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Обучение проводится по предложенному Министерством образования и науки России единому для всех школ учебнику «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 tooltip="Основы православной культуры (учебник Кураева)"/>
              </a:rPr>
              <a:t>Основы православной культуры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» 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4" tooltip="Кураев, Андрей Вячеславович"/>
              </a:rPr>
              <a:t>А. В. Кураева</a:t>
            </a:r>
            <a:r>
              <a:rPr lang="ru-RU" sz="1200" u="sng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5"/>
              </a:rPr>
              <a:t>[5]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также в комплект входит рабочая тетрадь для учащихся, и электронное приложение к учебнику.</a:t>
            </a:r>
            <a:endParaRPr lang="ru-RU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E6A6-7F7D-4022-AE4F-40070F7D1D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Курс состоит из 3-х блоков. Блоки 1 и 3 — общие для всех модулей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Блок 1.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Введение. Духовные ценности и нравственные идеалы в жизни человека и общества.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(1 час)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Блок 3.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Духовные традиции многонационального народа России.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 только второй блок изучает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Основы православной культуры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E6A6-7F7D-4022-AE4F-40070F7D1D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 2008—2009 учебного года проводится 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 tooltip="Всероссийская олимпиада по «Основам православной культуры»"/>
              </a:rPr>
              <a:t>Всероссийская олимпиада по «Основам православной культуры»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  этом 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уч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году  мой сборный 4 класс , который изучает Модуль ОПК  впервые участвовали  уже  в 7- ой  по счету общероссийской олимпиаде «</a:t>
            </a:r>
            <a:r>
              <a:rPr lang="ru-RU" sz="1200" b="1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«Русь Святая, храни веру Православную!»- из 28 участников  мы получили 2  1 степени. 13 дипломов 2 степени, 1 диплом- 3 степени, и 10 уч-ся награждены</a:t>
            </a:r>
            <a:r>
              <a:rPr lang="ru-RU" sz="1200" b="1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сертификатами за участие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200" b="1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</a:t>
            </a:r>
            <a:endParaRPr lang="ru-RU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E6A6-7F7D-4022-AE4F-40070F7D1D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 заключении своего выступления хочется отметить, что всё содержание учебного предмета по православной культуре имеет многочисленные 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межпредметные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связи с содержанием основных школьных гуманитарных дисциплин: русского языка, литературы, истории (как всеобщей, так и особенно историей России). 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Изучение православной культуры явится серьёзным подспорьем в общем гуманитарном образовании, позволит лучше и легче учиться по гуманитарным дисциплинам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В средних и старших классах. Спасибо за внимание!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E6A6-7F7D-4022-AE4F-40070F7D1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5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3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1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3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782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4899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i="1" dirty="0" smtClean="0">
                <a:latin typeface="Bookman Old Style" pitchFamily="18" charset="0"/>
              </a:rPr>
              <a:t>Заголовок слайда</a:t>
            </a:r>
            <a:endParaRPr lang="ru-RU" sz="3200" i="1" dirty="0"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1052736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 bwMode="auto">
          <a:xfrm>
            <a:off x="1475656" y="332656"/>
            <a:ext cx="7488832" cy="48965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altLang="ru-RU" b="1" dirty="0">
                <a:solidFill>
                  <a:schemeClr val="bg2"/>
                </a:solidFill>
              </a:rPr>
              <a:t>Цель, задачи и содержание</a:t>
            </a:r>
            <a:br>
              <a:rPr lang="ru-RU" altLang="ru-RU" b="1" dirty="0">
                <a:solidFill>
                  <a:schemeClr val="bg2"/>
                </a:solidFill>
              </a:rPr>
            </a:br>
            <a:r>
              <a:rPr lang="ru-RU" altLang="ru-RU" b="1" dirty="0">
                <a:solidFill>
                  <a:schemeClr val="bg2"/>
                </a:solidFill>
              </a:rPr>
              <a:t>учебного предмета </a:t>
            </a:r>
            <a:r>
              <a:rPr lang="ru-RU" altLang="ru-RU" b="1" dirty="0">
                <a:solidFill>
                  <a:srgbClr val="002060"/>
                </a:solidFill>
              </a:rPr>
              <a:t/>
            </a:r>
            <a:br>
              <a:rPr lang="ru-RU" altLang="ru-RU" b="1" dirty="0">
                <a:solidFill>
                  <a:srgbClr val="002060"/>
                </a:solidFill>
              </a:rPr>
            </a:br>
            <a:r>
              <a:rPr lang="ru-RU" altLang="ru-RU" b="1" dirty="0">
                <a:solidFill>
                  <a:srgbClr val="800000"/>
                </a:solidFill>
              </a:rPr>
              <a:t>«ОСНОВЫ ПРАВОСЛАВНОЙ КУЛЬТУРЫ» (ОПК),</a:t>
            </a:r>
            <a:br>
              <a:rPr lang="ru-RU" altLang="ru-RU" b="1" dirty="0">
                <a:solidFill>
                  <a:srgbClr val="800000"/>
                </a:solidFill>
              </a:rPr>
            </a:br>
            <a:r>
              <a:rPr lang="ru-RU" altLang="ru-RU" b="1" dirty="0">
                <a:solidFill>
                  <a:schemeClr val="bg2"/>
                </a:solidFill>
              </a:rPr>
              <a:t>изучаемого в рамках  комплексного курса </a:t>
            </a:r>
            <a:br>
              <a:rPr lang="ru-RU" altLang="ru-RU" b="1" dirty="0">
                <a:solidFill>
                  <a:schemeClr val="bg2"/>
                </a:solidFill>
              </a:rPr>
            </a:br>
            <a:r>
              <a:rPr lang="ru-RU" altLang="ru-RU" b="1" dirty="0">
                <a:solidFill>
                  <a:schemeClr val="bg2"/>
                </a:solidFill>
              </a:rPr>
              <a:t>«Основы религиозных культур</a:t>
            </a:r>
            <a:br>
              <a:rPr lang="ru-RU" altLang="ru-RU" b="1" dirty="0">
                <a:solidFill>
                  <a:schemeClr val="bg2"/>
                </a:solidFill>
              </a:rPr>
            </a:br>
            <a:r>
              <a:rPr lang="ru-RU" altLang="ru-RU" b="1" dirty="0">
                <a:solidFill>
                  <a:schemeClr val="bg2"/>
                </a:solidFill>
              </a:rPr>
              <a:t>и светской этики»(ОРКСЭ)</a:t>
            </a:r>
            <a:br>
              <a:rPr lang="ru-RU" altLang="ru-RU" b="1" dirty="0">
                <a:solidFill>
                  <a:schemeClr val="bg2"/>
                </a:solidFill>
              </a:rPr>
            </a:br>
            <a:r>
              <a:rPr lang="ru-RU" altLang="ru-RU" b="1" dirty="0">
                <a:solidFill>
                  <a:schemeClr val="bg2"/>
                </a:solidFill>
              </a:rPr>
              <a:t/>
            </a:r>
            <a:br>
              <a:rPr lang="ru-RU" altLang="ru-RU" b="1" dirty="0">
                <a:solidFill>
                  <a:schemeClr val="bg2"/>
                </a:solidFill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i="1" dirty="0" smtClean="0">
                <a:solidFill>
                  <a:srgbClr val="4D4D4D"/>
                </a:solidFill>
                <a:latin typeface="Bookman Old Style" pitchFamily="18" charset="0"/>
              </a:rPr>
              <a:t>Заголовок слайда</a:t>
            </a:r>
            <a:endParaRPr lang="ru-RU" sz="3200" i="1" dirty="0">
              <a:solidFill>
                <a:srgbClr val="4D4D4D"/>
              </a:solidFill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1052736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 bwMode="auto">
          <a:xfrm>
            <a:off x="1475656" y="332656"/>
            <a:ext cx="7488832" cy="48965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Преподавание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в школе основ православной </a:t>
            </a: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культуры        </a:t>
            </a:r>
            <a:r>
              <a:rPr lang="ru-RU" altLang="ru-RU" b="1" dirty="0" smtClean="0">
                <a:solidFill>
                  <a:srgbClr val="C00000"/>
                </a:solidFill>
                <a:latin typeface="+mj-lt"/>
              </a:rPr>
              <a:t>не </a:t>
            </a:r>
            <a:r>
              <a:rPr lang="ru-RU" altLang="ru-RU" b="1" dirty="0">
                <a:solidFill>
                  <a:srgbClr val="C00000"/>
                </a:solidFill>
                <a:latin typeface="+mj-lt"/>
              </a:rPr>
              <a:t>является </a:t>
            </a:r>
            <a:r>
              <a:rPr lang="ru-RU" altLang="ru-RU" b="1" dirty="0" smtClean="0">
                <a:solidFill>
                  <a:srgbClr val="C00000"/>
                </a:solidFill>
                <a:latin typeface="+mj-lt"/>
              </a:rPr>
              <a:t>   противопоставлением </a:t>
            </a:r>
          </a:p>
          <a:p>
            <a:pPr algn="just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преподаванию основ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других религиозных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культур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, </a:t>
            </a: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предусмотренных  комплексным  курсом   ОРКСЭ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. </a:t>
            </a: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Православие   </a:t>
            </a:r>
            <a:r>
              <a:rPr lang="ru-RU" altLang="ru-RU" b="1" dirty="0" smtClean="0">
                <a:solidFill>
                  <a:srgbClr val="C00000"/>
                </a:solidFill>
                <a:latin typeface="+mj-lt"/>
              </a:rPr>
              <a:t>не   противопоставляется </a:t>
            </a:r>
            <a:endParaRPr lang="ru-RU" altLang="ru-RU" b="1" dirty="0">
              <a:solidFill>
                <a:srgbClr val="C00000"/>
              </a:solidFill>
              <a:latin typeface="+mj-lt"/>
            </a:endParaRPr>
          </a:p>
          <a:p>
            <a:pPr algn="just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другим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религиозным верованиям.</a:t>
            </a:r>
          </a:p>
        </p:txBody>
      </p:sp>
      <p:sp>
        <p:nvSpPr>
          <p:cNvPr id="2" name="Прямоугольник 1"/>
          <p:cNvSpPr/>
          <p:nvPr/>
        </p:nvSpPr>
        <p:spPr>
          <a:xfrm flipV="1">
            <a:off x="6876256" y="5968157"/>
            <a:ext cx="22677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i="1" dirty="0" smtClean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 smtClean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 smtClean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 smtClean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 smtClean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 smtClean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>
              <a:solidFill>
                <a:srgbClr val="4D4D4D"/>
              </a:solidFill>
              <a:latin typeface="Bookman Old Style" pitchFamily="18" charset="0"/>
            </a:endParaRPr>
          </a:p>
          <a:p>
            <a:endParaRPr lang="ru-RU" sz="1800" i="1" dirty="0" smtClean="0">
              <a:solidFill>
                <a:srgbClr val="4D4D4D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446" y="2996952"/>
            <a:ext cx="8724900" cy="151216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</a:rPr>
              <a:t>Выбор за Вами,</a:t>
            </a:r>
            <a:br>
              <a:rPr lang="ru-RU" b="1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</a:rPr>
              <a:t>уважаемые родители!</a:t>
            </a:r>
            <a:endParaRPr lang="ru-RU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49694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</a:rPr>
              <a:t>Концепцию духовно-нравственного воспитания школьника на основе традиционной российской педагогической традиции можно выразить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</a:rPr>
              <a:t>словами </a:t>
            </a:r>
            <a:r>
              <a:rPr lang="ru-RU" altLang="ru-RU" sz="2000" b="1" dirty="0">
                <a:solidFill>
                  <a:srgbClr val="800000"/>
                </a:solidFill>
              </a:rPr>
              <a:t>академика Дмитрия Сергеевича Лихачева</a:t>
            </a:r>
            <a:r>
              <a:rPr lang="ru-RU" altLang="ru-RU" sz="2000" b="1" dirty="0" smtClean="0">
                <a:solidFill>
                  <a:srgbClr val="800000"/>
                </a:solidFill>
              </a:rPr>
              <a:t>:</a:t>
            </a:r>
            <a:endParaRPr lang="ru-RU" altLang="ru-RU" sz="1200" b="1" dirty="0">
              <a:solidFill>
                <a:srgbClr val="8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800000"/>
                </a:solidFill>
              </a:rPr>
              <a:t>«Есть свет и тьма, есть благородство и низость, есть чистота и грязь: </a:t>
            </a:r>
            <a:r>
              <a:rPr lang="en-US" altLang="ru-RU" sz="2800" b="1" dirty="0">
                <a:solidFill>
                  <a:srgbClr val="800000"/>
                </a:solidFill>
              </a:rPr>
              <a:t/>
            </a:r>
            <a:br>
              <a:rPr lang="en-US" altLang="ru-RU" sz="2800" b="1" dirty="0">
                <a:solidFill>
                  <a:srgbClr val="800000"/>
                </a:solidFill>
              </a:rPr>
            </a:br>
            <a:r>
              <a:rPr lang="ru-RU" altLang="ru-RU" sz="2800" b="1" dirty="0">
                <a:solidFill>
                  <a:srgbClr val="800000"/>
                </a:solidFill>
              </a:rPr>
              <a:t>до первых надо дорасти, а до вторых стоит ли опускаться? Выбирай достойное, а не легкое!"</a:t>
            </a:r>
            <a:r>
              <a:rPr lang="ru-RU" altLang="ru-RU" sz="2800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2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8054" y="483349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Какие основы</a:t>
            </a:r>
          </a:p>
          <a:p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изучаются при освоении учебного предмета </a:t>
            </a:r>
          </a:p>
          <a:p>
            <a:r>
              <a:rPr lang="ru-RU" altLang="ru-RU" b="1" dirty="0">
                <a:solidFill>
                  <a:srgbClr val="800000"/>
                </a:solidFill>
                <a:latin typeface="+mj-lt"/>
              </a:rPr>
              <a:t>«Основы православной культуры</a:t>
            </a:r>
            <a:r>
              <a:rPr lang="ru-RU" altLang="ru-RU" b="1" dirty="0" smtClean="0">
                <a:solidFill>
                  <a:srgbClr val="800000"/>
                </a:solidFill>
                <a:latin typeface="+mj-lt"/>
              </a:rPr>
              <a:t>?»</a:t>
            </a:r>
            <a:endParaRPr lang="ru-RU" i="1" dirty="0">
              <a:latin typeface="+mj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2198042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 bwMode="auto">
          <a:xfrm>
            <a:off x="1115616" y="2420888"/>
            <a:ext cx="7704856" cy="41764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1800" b="1" dirty="0" smtClean="0">
                <a:solidFill>
                  <a:srgbClr val="800000"/>
                </a:solidFill>
              </a:rPr>
              <a:t>         1.  Исторические </a:t>
            </a:r>
            <a:r>
              <a:rPr lang="ru-RU" altLang="ru-RU" sz="1800" b="1" dirty="0">
                <a:solidFill>
                  <a:srgbClr val="800000"/>
                </a:solidFill>
              </a:rPr>
              <a:t>основы православной </a:t>
            </a:r>
            <a:r>
              <a:rPr lang="ru-RU" altLang="ru-RU" sz="1800" b="1" dirty="0" smtClean="0">
                <a:solidFill>
                  <a:srgbClr val="800000"/>
                </a:solidFill>
              </a:rPr>
              <a:t>культуры </a:t>
            </a:r>
            <a:r>
              <a:rPr lang="ru-RU" altLang="ru-RU" sz="1800" b="1" dirty="0">
                <a:solidFill>
                  <a:srgbClr val="800000"/>
                </a:solidFill>
              </a:rPr>
              <a:t>России.</a:t>
            </a:r>
          </a:p>
          <a:p>
            <a:pPr algn="just"/>
            <a:r>
              <a:rPr lang="ru-RU" altLang="ru-RU" sz="1800" b="1" dirty="0" smtClean="0">
                <a:solidFill>
                  <a:schemeClr val="accent2"/>
                </a:solidFill>
              </a:rPr>
              <a:t>		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Постигая </a:t>
            </a:r>
            <a:r>
              <a:rPr lang="ru-RU" altLang="ru-RU" sz="1800" b="1" dirty="0" smtClean="0">
                <a:solidFill>
                  <a:schemeClr val="accent2"/>
                </a:solidFill>
              </a:rPr>
              <a:t> </a:t>
            </a:r>
            <a:r>
              <a:rPr lang="ru-RU" altLang="ru-RU" sz="1800" b="1" dirty="0" smtClean="0">
                <a:solidFill>
                  <a:srgbClr val="800000"/>
                </a:solidFill>
              </a:rPr>
              <a:t>исторические основы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православной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 культуры России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, школьник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знакомится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со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священными 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 страницами истории,   воспитывается  в   любви к Родине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 и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в духе миролюбия. </a:t>
            </a:r>
            <a:endParaRPr lang="ru-RU" alt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altLang="ru-RU" sz="1800" b="1" dirty="0" smtClean="0">
              <a:solidFill>
                <a:schemeClr val="accent2"/>
              </a:solidFill>
            </a:endParaRPr>
          </a:p>
          <a:p>
            <a:pPr algn="just"/>
            <a:r>
              <a:rPr lang="ru-RU" altLang="ru-RU" sz="1800" b="1" dirty="0" smtClean="0">
                <a:solidFill>
                  <a:srgbClr val="800000"/>
                </a:solidFill>
              </a:rPr>
              <a:t>         2. Нравственные </a:t>
            </a:r>
            <a:r>
              <a:rPr lang="ru-RU" altLang="ru-RU" sz="1800" b="1" dirty="0">
                <a:solidFill>
                  <a:srgbClr val="800000"/>
                </a:solidFill>
              </a:rPr>
              <a:t>основы православной культуры.</a:t>
            </a:r>
          </a:p>
          <a:p>
            <a:pPr algn="just"/>
            <a:r>
              <a:rPr lang="ru-RU" altLang="ru-RU" sz="1800" b="1" dirty="0">
                <a:solidFill>
                  <a:schemeClr val="accent2"/>
                </a:solidFill>
              </a:rPr>
              <a:t>     	</a:t>
            </a:r>
            <a:r>
              <a:rPr lang="ru-RU" altLang="ru-RU" sz="1800" b="1" dirty="0" smtClean="0">
                <a:solidFill>
                  <a:schemeClr val="accent2"/>
                </a:solidFill>
              </a:rPr>
              <a:t>	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Изучая </a:t>
            </a:r>
            <a:r>
              <a:rPr lang="ru-RU" altLang="ru-RU" sz="1800" b="1" dirty="0" smtClean="0">
                <a:solidFill>
                  <a:srgbClr val="800000"/>
                </a:solidFill>
              </a:rPr>
              <a:t>нравственные основы 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православной 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культуры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школьник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узнает, как на Руси дети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относились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к своим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родителям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, как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наши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предки стояли за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правду,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как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защищали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родную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землю и  дружелюбно относились </a:t>
            </a:r>
            <a:endParaRPr lang="ru-RU" alt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к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людям других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верований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и культур.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06896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altLang="ru-RU" sz="1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8054" y="483349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Цель изучения </a:t>
            </a: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школе </a:t>
            </a:r>
            <a:endParaRPr lang="ru-RU" altLang="ru-RU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rgbClr val="800000"/>
                </a:solidFill>
                <a:latin typeface="+mj-lt"/>
              </a:rPr>
              <a:t>«Основ </a:t>
            </a:r>
            <a:r>
              <a:rPr lang="ru-RU" altLang="ru-RU" b="1" dirty="0">
                <a:solidFill>
                  <a:srgbClr val="800000"/>
                </a:solidFill>
                <a:latin typeface="+mj-lt"/>
              </a:rPr>
              <a:t>православной </a:t>
            </a:r>
            <a:r>
              <a:rPr lang="ru-RU" altLang="ru-RU" b="1" dirty="0" smtClean="0">
                <a:solidFill>
                  <a:srgbClr val="800000"/>
                </a:solidFill>
                <a:latin typeface="+mj-lt"/>
              </a:rPr>
              <a:t>культуры» </a:t>
            </a:r>
            <a:r>
              <a:rPr lang="en-US" altLang="ru-RU" b="1" dirty="0">
                <a:solidFill>
                  <a:srgbClr val="800000"/>
                </a:solidFill>
                <a:latin typeface="+mj-lt"/>
              </a:rPr>
              <a:t>—</a:t>
            </a:r>
            <a:r>
              <a:rPr lang="ru-RU" altLang="ru-RU" b="1" dirty="0">
                <a:solidFill>
                  <a:srgbClr val="800000"/>
                </a:solidFill>
              </a:rPr>
              <a:t>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1907704" y="1772816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 bwMode="auto">
          <a:xfrm>
            <a:off x="1331640" y="2046621"/>
            <a:ext cx="7344816" cy="45507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altLang="ru-RU" b="1" dirty="0">
                <a:solidFill>
                  <a:srgbClr val="800000"/>
                </a:solidFill>
              </a:rPr>
              <a:t>п</a:t>
            </a:r>
            <a:r>
              <a:rPr lang="ru-RU" altLang="ru-RU" b="1" dirty="0" smtClean="0">
                <a:solidFill>
                  <a:srgbClr val="800000"/>
                </a:solidFill>
              </a:rPr>
              <a:t>омочь:</a:t>
            </a:r>
            <a:endParaRPr lang="ru-RU" altLang="ru-RU" b="1" dirty="0" smtClean="0">
              <a:solidFill>
                <a:schemeClr val="accent2"/>
              </a:solidFill>
            </a:endParaRPr>
          </a:p>
          <a:p>
            <a:r>
              <a:rPr lang="ru-RU" altLang="ru-RU" sz="1800" b="1" dirty="0" smtClean="0">
                <a:solidFill>
                  <a:srgbClr val="CC3300"/>
                </a:solidFill>
              </a:rPr>
              <a:t>                                        школьнику</a:t>
            </a:r>
            <a:r>
              <a:rPr lang="ru-RU" altLang="ru-RU" sz="1800" b="1" dirty="0" smtClean="0">
                <a:solidFill>
                  <a:schemeClr val="accent2"/>
                </a:solidFill>
              </a:rPr>
              <a:t>  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вырасти    добрым   и   честным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alt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трудолюбивым и ответственным, почтительным   к родителям,</a:t>
            </a:r>
          </a:p>
          <a:p>
            <a:pPr algn="just"/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благодарным к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учителям и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воспитателям,       любящим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свою </a:t>
            </a:r>
            <a:endParaRPr lang="ru-RU" alt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Родину, стремящимся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помогать тем,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кто нуждается  в помощи,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и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благожелательно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относящимся  к  людям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других </a:t>
            </a:r>
            <a:r>
              <a:rPr lang="ru-RU" altLang="ru-RU" sz="1800" b="1" dirty="0" err="1" smtClean="0">
                <a:solidFill>
                  <a:schemeClr val="accent1">
                    <a:lumMod val="50000"/>
                  </a:schemeClr>
                </a:solidFill>
              </a:rPr>
              <a:t>националь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altLang="ru-RU" sz="1800" b="1" dirty="0" err="1" smtClean="0">
                <a:solidFill>
                  <a:schemeClr val="accent1">
                    <a:lumMod val="50000"/>
                  </a:schemeClr>
                </a:solidFill>
              </a:rPr>
              <a:t>ностей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, верований и убеждений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altLang="ru-RU" sz="1800" b="1" dirty="0">
              <a:solidFill>
                <a:schemeClr val="accent2"/>
              </a:solidFill>
            </a:endParaRPr>
          </a:p>
          <a:p>
            <a:pPr algn="just"/>
            <a:r>
              <a:rPr lang="ru-RU" altLang="ru-RU" sz="1800" b="1" dirty="0" smtClean="0">
                <a:solidFill>
                  <a:schemeClr val="accent2"/>
                </a:solidFill>
              </a:rPr>
              <a:t> 		        </a:t>
            </a:r>
            <a:r>
              <a:rPr lang="ru-RU" altLang="ru-RU" sz="1800" b="1" dirty="0" smtClean="0">
                <a:solidFill>
                  <a:srgbClr val="CC3300"/>
                </a:solidFill>
              </a:rPr>
              <a:t>семье</a:t>
            </a:r>
            <a:r>
              <a:rPr lang="ru-RU" altLang="ru-RU" sz="1800" b="1" dirty="0" smtClean="0">
                <a:solidFill>
                  <a:schemeClr val="accent2"/>
                </a:solidFill>
              </a:rPr>
              <a:t>  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воспитать  добронравных  сыновей   </a:t>
            </a:r>
          </a:p>
          <a:p>
            <a:pPr algn="just"/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и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дочерей,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продолжателей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своего рода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altLang="ru-RU" sz="1800" b="1" dirty="0">
              <a:solidFill>
                <a:schemeClr val="accent2"/>
              </a:solidFill>
            </a:endParaRPr>
          </a:p>
          <a:p>
            <a:pPr algn="just"/>
            <a:r>
              <a:rPr lang="ru-RU" altLang="ru-RU" sz="1800" b="1" dirty="0" smtClean="0">
                <a:solidFill>
                  <a:srgbClr val="CC3300"/>
                </a:solidFill>
              </a:rPr>
              <a:t> 		       школе</a:t>
            </a:r>
            <a:r>
              <a:rPr lang="ru-RU" altLang="ru-RU" sz="1800" b="1" dirty="0" smtClean="0">
                <a:solidFill>
                  <a:schemeClr val="accent2"/>
                </a:solidFill>
              </a:rPr>
              <a:t> </a:t>
            </a:r>
            <a:r>
              <a:rPr lang="ru-RU" altLang="ru-RU" sz="1800" b="1" dirty="0">
                <a:solidFill>
                  <a:schemeClr val="accent2">
                    <a:lumMod val="50000"/>
                  </a:schemeClr>
                </a:solidFill>
              </a:rPr>
              <a:t>воспитать свободных и </a:t>
            </a:r>
            <a:r>
              <a:rPr lang="ru-RU" alt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ответственных</a:t>
            </a:r>
          </a:p>
          <a:p>
            <a:pPr algn="just"/>
            <a:r>
              <a:rPr lang="ru-RU" altLang="ru-RU" sz="1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alt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altLang="ru-RU" sz="1800" b="1" dirty="0">
                <a:solidFill>
                  <a:schemeClr val="accent2">
                    <a:lumMod val="50000"/>
                  </a:schemeClr>
                </a:solidFill>
              </a:rPr>
              <a:t>граждан </a:t>
            </a:r>
            <a:r>
              <a:rPr lang="ru-RU" altLang="ru-RU" sz="1800" b="1" dirty="0" smtClean="0">
                <a:solidFill>
                  <a:schemeClr val="accent2">
                    <a:lumMod val="50000"/>
                  </a:schemeClr>
                </a:solidFill>
              </a:rPr>
              <a:t>России</a:t>
            </a:r>
            <a:r>
              <a:rPr lang="ru-RU" altLang="ru-RU" sz="18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06896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altLang="ru-RU" sz="1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8054" y="483349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Задачи изучения в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школе</a:t>
            </a:r>
          </a:p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rgbClr val="800000"/>
                </a:solidFill>
                <a:latin typeface="+mj-lt"/>
              </a:rPr>
              <a:t>«Основ </a:t>
            </a:r>
            <a:r>
              <a:rPr lang="ru-RU" altLang="ru-RU" b="1" dirty="0">
                <a:solidFill>
                  <a:srgbClr val="800000"/>
                </a:solidFill>
                <a:latin typeface="+mj-lt"/>
              </a:rPr>
              <a:t>православной </a:t>
            </a:r>
            <a:r>
              <a:rPr lang="ru-RU" altLang="ru-RU" b="1" dirty="0" smtClean="0">
                <a:solidFill>
                  <a:srgbClr val="800000"/>
                </a:solidFill>
                <a:latin typeface="+mj-lt"/>
              </a:rPr>
              <a:t>культуры» </a:t>
            </a:r>
            <a:r>
              <a:rPr lang="en-US" altLang="ru-RU" b="1" dirty="0">
                <a:solidFill>
                  <a:srgbClr val="800000"/>
                </a:solidFill>
                <a:latin typeface="+mj-lt"/>
              </a:rPr>
              <a:t>—</a:t>
            </a:r>
            <a:r>
              <a:rPr lang="ru-RU" altLang="ru-RU" b="1" dirty="0">
                <a:solidFill>
                  <a:srgbClr val="800000"/>
                </a:solidFill>
                <a:latin typeface="+mj-lt"/>
              </a:rPr>
              <a:t>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1907704" y="1772816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 bwMode="auto">
          <a:xfrm>
            <a:off x="1339625" y="2046621"/>
            <a:ext cx="7344816" cy="45507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2"/>
                </a:solidFill>
              </a:rPr>
              <a:t>	</a:t>
            </a:r>
            <a:r>
              <a:rPr lang="en-US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ознакомление с базовыми понятиями нравственности: </a:t>
            </a:r>
            <a:endParaRPr lang="ru-RU" alt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добро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и зло, правда и ложь; </a:t>
            </a: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воспитание благодарности, дружелюбия,  честности, </a:t>
            </a:r>
            <a:endParaRPr lang="ru-RU" alt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осторожности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ответственности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, трудолюбия, милосердия;</a:t>
            </a: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формирование представлений о духовно-нравственных </a:t>
            </a:r>
            <a:endParaRPr lang="ru-RU" alt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ценностях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семьи, общества, государства;</a:t>
            </a: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становление доброго (нравственного) поведения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путём </a:t>
            </a: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привития 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вкуса к добрым стремлениям,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главное – к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добрым</a:t>
            </a: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поступкам и делам;</a:t>
            </a:r>
          </a:p>
          <a:p>
            <a:pPr algn="just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ru-RU" sz="18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воспитание патриотизма и высокой гражданственности.</a:t>
            </a:r>
            <a:r>
              <a:rPr lang="ru-RU" altLang="ru-RU" sz="1800" b="1" dirty="0">
                <a:solidFill>
                  <a:schemeClr val="accent2"/>
                </a:solidFill>
              </a:rPr>
              <a:t> </a:t>
            </a:r>
            <a:r>
              <a:rPr lang="ru-RU" altLang="ru-RU" sz="18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06896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altLang="ru-RU" sz="1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Учебно-методическое обеспечение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5852" y="1500174"/>
            <a:ext cx="3095625" cy="40671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3504" y="4786322"/>
            <a:ext cx="1714500" cy="1495425"/>
          </a:xfrm>
          <a:prstGeom prst="rect">
            <a:avLst/>
          </a:prstGeom>
        </p:spPr>
      </p:pic>
      <p:pic>
        <p:nvPicPr>
          <p:cNvPr id="3074" name="Picture 2" descr="C:\Documents and Settings\Cabinet32.SCHOOL80\Рабочий стол\тетрадь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1272679"/>
            <a:ext cx="2143139" cy="3017707"/>
          </a:xfrm>
          <a:prstGeom prst="rect">
            <a:avLst/>
          </a:prstGeom>
          <a:noFill/>
        </p:spPr>
      </p:pic>
      <p:pic>
        <p:nvPicPr>
          <p:cNvPr id="7" name="Picture 2" descr="radouga_symbol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1643050"/>
            <a:ext cx="920744" cy="93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8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Содержание учебника</a:t>
            </a:r>
            <a:endParaRPr lang="ru-RU" sz="3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1124744"/>
            <a:ext cx="3500462" cy="532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817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3137917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VII 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общероссийская </a:t>
            </a:r>
            <a:r>
              <a:rPr lang="ru-RU" sz="2800" b="1" dirty="0">
                <a:solidFill>
                  <a:schemeClr val="tx1">
                    <a:lumMod val="50000"/>
                  </a:schemeClr>
                </a:solidFill>
              </a:rPr>
              <a:t>о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лимпиада 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по </a:t>
            </a:r>
            <a:r>
              <a:rPr lang="ru-RU" sz="2800" b="1" dirty="0">
                <a:solidFill>
                  <a:schemeClr val="tx1">
                    <a:lumMod val="50000"/>
                  </a:schemeClr>
                </a:solidFill>
              </a:rPr>
              <a:t>Основам православной культуры: </a:t>
            </a:r>
            <a:br>
              <a:rPr lang="ru-RU" sz="28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tx1">
                    <a:lumMod val="50000"/>
                  </a:schemeClr>
                </a:solidFill>
              </a:rPr>
              <a:t>«Русь Святая, храни веру Православную</a:t>
            </a:r>
            <a:r>
              <a:rPr lang="ru-RU" sz="2800" b="1" i="1" dirty="0" smtClean="0">
                <a:solidFill>
                  <a:schemeClr val="tx1">
                    <a:lumMod val="50000"/>
                  </a:schemeClr>
                </a:solidFill>
              </a:rPr>
              <a:t>!»</a:t>
            </a:r>
            <a:br>
              <a:rPr lang="ru-RU" sz="2800" b="1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(Православный 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Свято-</a:t>
            </a:r>
            <a:r>
              <a:rPr lang="ru-RU" sz="2800" b="1" dirty="0" err="1" smtClean="0">
                <a:solidFill>
                  <a:schemeClr val="tx1">
                    <a:lumMod val="50000"/>
                  </a:schemeClr>
                </a:solidFill>
              </a:rPr>
              <a:t>Тихоновский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tx1">
                    <a:lumMod val="50000"/>
                  </a:schemeClr>
                </a:solidFill>
              </a:rPr>
              <a:t>Гуманитарный 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Университет)</a:t>
            </a:r>
            <a:b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800" b="1" i="1" dirty="0">
                <a:solidFill>
                  <a:schemeClr val="tx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1364" y="2786058"/>
            <a:ext cx="263475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786058"/>
            <a:ext cx="242339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643438" y="4429132"/>
            <a:ext cx="2571768" cy="115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50" kern="0" dirty="0" smtClean="0">
                <a:latin typeface="Arial" pitchFamily="34" charset="0"/>
                <a:ea typeface="+mj-ea"/>
                <a:cs typeface="Arial" pitchFamily="34" charset="0"/>
              </a:rPr>
              <a:t>Федько Полина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50" kern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ru-RU" sz="105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класс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50" kern="0" baseline="0" dirty="0" smtClean="0">
                <a:latin typeface="Arial" pitchFamily="34" charset="0"/>
                <a:ea typeface="+mj-ea"/>
                <a:cs typeface="Arial" pitchFamily="34" charset="0"/>
              </a:rPr>
              <a:t>МБОУ</a:t>
            </a:r>
            <a:r>
              <a:rPr lang="ru-RU" sz="1050" kern="0" dirty="0" smtClean="0">
                <a:latin typeface="Arial" pitchFamily="34" charset="0"/>
                <a:ea typeface="+mj-ea"/>
                <a:cs typeface="Arial" pitchFamily="34" charset="0"/>
              </a:rPr>
              <a:t> СОШ №8</a:t>
            </a:r>
            <a:endParaRPr kumimoji="0" lang="ru-RU" sz="105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3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127" y="6021288"/>
            <a:ext cx="7511233" cy="936104"/>
          </a:xfrm>
        </p:spPr>
        <p:txBody>
          <a:bodyPr/>
          <a:lstStyle/>
          <a:p>
            <a:pPr lvl="0"/>
            <a:r>
              <a:rPr lang="ru-RU" altLang="ru-RU" sz="1800" i="1" kern="12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Патриарх Московский и всея Руси Кирилл. </a:t>
            </a:r>
            <a:br>
              <a:rPr lang="ru-RU" altLang="ru-RU" sz="1800" i="1" kern="12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ru-RU" altLang="ru-RU" sz="1800" i="1" kern="12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Из выступления на Поместном Соборе </a:t>
            </a:r>
            <a:br>
              <a:rPr lang="ru-RU" altLang="ru-RU" sz="1800" i="1" kern="12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ru-RU" altLang="ru-RU" sz="1800" i="1" kern="12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Русской Православной Церкви. 2009 </a:t>
            </a:r>
            <a:r>
              <a:rPr lang="ru-RU" altLang="ru-RU" sz="1800" i="1" kern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г.</a:t>
            </a:r>
            <a:r>
              <a:rPr lang="ru-RU" altLang="ru-RU" sz="1800" b="1" kern="1200" dirty="0" smtClean="0">
                <a:solidFill>
                  <a:srgbClr val="333399"/>
                </a:solidFill>
                <a:latin typeface="+mn-lt"/>
              </a:rPr>
              <a:t/>
            </a:r>
            <a:br>
              <a:rPr lang="ru-RU" altLang="ru-RU" sz="1800" b="1" kern="1200" dirty="0" smtClean="0">
                <a:solidFill>
                  <a:srgbClr val="333399"/>
                </a:solidFill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800484"/>
            <a:ext cx="3528392" cy="4752975"/>
          </a:xfrm>
        </p:spPr>
        <p:txBody>
          <a:bodyPr/>
          <a:lstStyle/>
          <a:p>
            <a:pPr marL="0" lvl="0" indent="0" algn="just">
              <a:spcBef>
                <a:spcPct val="0"/>
              </a:spcBef>
              <a:buNone/>
            </a:pPr>
            <a:r>
              <a:rPr lang="ru-RU" altLang="ru-RU" sz="1800" b="1" kern="1200" dirty="0" smtClean="0">
                <a:solidFill>
                  <a:srgbClr val="333399"/>
                </a:solidFill>
              </a:rPr>
              <a:t>	</a:t>
            </a:r>
            <a:r>
              <a:rPr lang="ru-RU" altLang="ru-RU" sz="1800" b="1" kern="1200" dirty="0" smtClean="0">
                <a:solidFill>
                  <a:schemeClr val="tx1">
                    <a:lumMod val="50000"/>
                  </a:schemeClr>
                </a:solidFill>
              </a:rPr>
              <a:t>Да</a:t>
            </a:r>
            <a:r>
              <a:rPr lang="ru-RU" altLang="ru-RU" sz="1800" b="1" kern="12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ru-RU" altLang="ru-RU" sz="1800" b="1" kern="1200" dirty="0" smtClean="0">
                <a:solidFill>
                  <a:schemeClr val="tx1">
                    <a:lumMod val="50000"/>
                  </a:schemeClr>
                </a:solidFill>
              </a:rPr>
              <a:t>у нас и </a:t>
            </a:r>
            <a:r>
              <a:rPr lang="ru-RU" altLang="ru-RU" sz="1800" b="1" kern="1200" dirty="0">
                <a:solidFill>
                  <a:schemeClr val="tx1">
                    <a:lumMod val="50000"/>
                  </a:schemeClr>
                </a:solidFill>
              </a:rPr>
              <a:t>у </a:t>
            </a:r>
            <a:r>
              <a:rPr lang="ru-RU" altLang="ru-RU" sz="1800" b="1" kern="1200" dirty="0" smtClean="0">
                <a:solidFill>
                  <a:schemeClr val="tx1">
                    <a:lumMod val="50000"/>
                  </a:schemeClr>
                </a:solidFill>
              </a:rPr>
              <a:t>представителей </a:t>
            </a:r>
            <a:r>
              <a:rPr lang="ru-RU" altLang="ru-RU" sz="1800" b="1" kern="1200" dirty="0">
                <a:solidFill>
                  <a:schemeClr val="tx1">
                    <a:lumMod val="50000"/>
                  </a:schemeClr>
                </a:solidFill>
              </a:rPr>
              <a:t>нехристианских религий – разные представления о </a:t>
            </a:r>
            <a:r>
              <a:rPr lang="ru-RU" altLang="ru-RU" sz="1800" b="1" kern="1200" dirty="0" smtClean="0">
                <a:solidFill>
                  <a:schemeClr val="tx1">
                    <a:lumMod val="50000"/>
                  </a:schemeClr>
                </a:solidFill>
              </a:rPr>
              <a:t> Боге   и  о   Его отношении </a:t>
            </a:r>
            <a:r>
              <a:rPr lang="ru-RU" altLang="ru-RU" sz="1800" b="1" kern="1200" dirty="0">
                <a:solidFill>
                  <a:schemeClr val="tx1">
                    <a:lumMod val="50000"/>
                  </a:schemeClr>
                </a:solidFill>
              </a:rPr>
              <a:t>к человеку, </a:t>
            </a:r>
            <a:r>
              <a:rPr lang="ru-RU" altLang="ru-RU" sz="1800" b="1" kern="1200" dirty="0" smtClean="0">
                <a:solidFill>
                  <a:schemeClr val="tx1">
                    <a:lumMod val="50000"/>
                  </a:schemeClr>
                </a:solidFill>
              </a:rPr>
              <a:t>разные </a:t>
            </a:r>
            <a:r>
              <a:rPr lang="ru-RU" altLang="ru-RU" sz="1800" b="1" kern="1200" dirty="0">
                <a:solidFill>
                  <a:schemeClr val="tx1">
                    <a:lumMod val="50000"/>
                  </a:schemeClr>
                </a:solidFill>
              </a:rPr>
              <a:t>традиции, отличающийся образ жизни. </a:t>
            </a:r>
            <a:br>
              <a:rPr lang="ru-RU" altLang="ru-RU" sz="1800" b="1" kern="12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altLang="ru-RU" sz="1800" b="1" kern="1200" dirty="0">
                <a:solidFill>
                  <a:srgbClr val="CC0000"/>
                </a:solidFill>
              </a:rPr>
              <a:t>Но основные нравственные представления традиционных религий во многом близки,</a:t>
            </a:r>
            <a:r>
              <a:rPr lang="ru-RU" altLang="ru-RU" sz="1800" b="1" kern="1200" dirty="0">
                <a:solidFill>
                  <a:srgbClr val="333399"/>
                </a:solidFill>
              </a:rPr>
              <a:t> </a:t>
            </a:r>
            <a:br>
              <a:rPr lang="ru-RU" altLang="ru-RU" sz="1800" b="1" kern="1200" dirty="0">
                <a:solidFill>
                  <a:srgbClr val="333399"/>
                </a:solidFill>
              </a:rPr>
            </a:br>
            <a:r>
              <a:rPr lang="ru-RU" altLang="ru-RU" sz="1800" b="1" kern="1200" dirty="0">
                <a:solidFill>
                  <a:schemeClr val="tx1">
                    <a:lumMod val="50000"/>
                  </a:schemeClr>
                </a:solidFill>
              </a:rPr>
              <a:t>что позволяет им сообща противостоять вызовам морального нигилизма, агрессивного безбожия, межнациональной, политической и социальной вражды.</a:t>
            </a:r>
            <a:r>
              <a:rPr lang="ru-RU" altLang="ru-RU" sz="1800" kern="12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0" lvl="0" indent="0">
              <a:spcBef>
                <a:spcPct val="0"/>
              </a:spcBef>
              <a:buNone/>
            </a:pPr>
            <a:endParaRPr lang="ru-RU" altLang="ru-RU" sz="2400" kern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59"/>
          <a:stretch>
            <a:fillRect/>
          </a:stretch>
        </p:blipFill>
        <p:spPr bwMode="auto">
          <a:xfrm>
            <a:off x="467544" y="800484"/>
            <a:ext cx="340677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60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565</TotalTime>
  <Words>439</Words>
  <Application>Microsoft Office PowerPoint</Application>
  <PresentationFormat>Экран (4:3)</PresentationFormat>
  <Paragraphs>112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powerpoint-template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Учебно-методическое обеспечение</vt:lpstr>
      <vt:lpstr>Содержание учебника</vt:lpstr>
      <vt:lpstr>VII общероссийская олимпиада  по Основам православной культуры:  «Русь Святая, храни веру Православную!» (Православный  Свято-Тихоновский Гуманитарный Университет)  </vt:lpstr>
      <vt:lpstr>Патриарх Московский и всея Руси Кирилл.  Из выступления на Поместном Соборе  Русской Православной Церкви. 2009 г. </vt:lpstr>
      <vt:lpstr>Презентация PowerPoint</vt:lpstr>
      <vt:lpstr>Выбор за Вами, уважаемые родители!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Учитель</cp:lastModifiedBy>
  <cp:revision>48</cp:revision>
  <dcterms:created xsi:type="dcterms:W3CDTF">2012-08-03T05:35:41Z</dcterms:created>
  <dcterms:modified xsi:type="dcterms:W3CDTF">2021-06-22T09:06:07Z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