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83" r:id="rId4"/>
    <p:sldId id="286" r:id="rId5"/>
    <p:sldId id="285" r:id="rId6"/>
    <p:sldId id="284" r:id="rId7"/>
    <p:sldId id="299" r:id="rId8"/>
    <p:sldId id="287" r:id="rId9"/>
    <p:sldId id="290" r:id="rId10"/>
    <p:sldId id="292" r:id="rId11"/>
    <p:sldId id="291" r:id="rId12"/>
    <p:sldId id="294" r:id="rId13"/>
    <p:sldId id="297" r:id="rId14"/>
    <p:sldId id="295" r:id="rId15"/>
    <p:sldId id="296" r:id="rId16"/>
    <p:sldId id="298" r:id="rId17"/>
    <p:sldId id="293" r:id="rId18"/>
    <p:sldId id="28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>
        <p:scale>
          <a:sx n="63" d="100"/>
          <a:sy n="63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4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7C4B7B-53C5-47D3-A86F-8B300EC56B1C}"/>
              </a:ext>
            </a:extLst>
          </p:cNvPr>
          <p:cNvSpPr txBox="1"/>
          <p:nvPr/>
        </p:nvSpPr>
        <p:spPr>
          <a:xfrm>
            <a:off x="1187624" y="1556792"/>
            <a:ext cx="69847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История </a:t>
            </a:r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 культура родного края 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2 класс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«Чебоксары – столица Чувашии»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7499F1-221A-424A-8406-52DE2AB249FD}"/>
              </a:ext>
            </a:extLst>
          </p:cNvPr>
          <p:cNvSpPr txBox="1"/>
          <p:nvPr/>
        </p:nvSpPr>
        <p:spPr>
          <a:xfrm>
            <a:off x="5724128" y="5372144"/>
            <a:ext cx="2872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Автор презентации: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Т.А. Терентьева,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г. Чебоксары, 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9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5C30C7-65BF-4205-A06F-DD0D5950536F}"/>
              </a:ext>
            </a:extLst>
          </p:cNvPr>
          <p:cNvSpPr txBox="1"/>
          <p:nvPr/>
        </p:nvSpPr>
        <p:spPr>
          <a:xfrm>
            <a:off x="302990" y="1031628"/>
            <a:ext cx="118961" cy="249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3885FEAC-BB77-4843-B4F6-3D1EE0F8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6738"/>
            <a:ext cx="3762418" cy="50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A8234A-5D15-4AB8-88FE-361F912F0916}"/>
              </a:ext>
            </a:extLst>
          </p:cNvPr>
          <p:cNvSpPr txBox="1"/>
          <p:nvPr/>
        </p:nvSpPr>
        <p:spPr>
          <a:xfrm>
            <a:off x="3087427" y="6111254"/>
            <a:ext cx="29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Монумент Воинской Славы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EE57B263-AEF8-459B-83FB-78FE35EB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947" y="1081321"/>
            <a:ext cx="3859386" cy="50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9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E92A0851-BF10-4C07-800D-FA685941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216" y="3220093"/>
            <a:ext cx="4563984" cy="305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CFFFB7A4-CEB1-40E8-A9EB-A879B544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90" y="974126"/>
            <a:ext cx="3075036" cy="39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162418-F01C-4F9E-A77E-ECBEB27A3274}"/>
              </a:ext>
            </a:extLst>
          </p:cNvPr>
          <p:cNvSpPr txBox="1"/>
          <p:nvPr/>
        </p:nvSpPr>
        <p:spPr>
          <a:xfrm>
            <a:off x="3802072" y="1139780"/>
            <a:ext cx="501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Bahnschrift SemiBold SemiConden" panose="020B0502040204020203" pitchFamily="34" charset="0"/>
              </a:rPr>
              <a:t>Храм Успения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Bahnschrift SemiBold SemiConden" panose="020B0502040204020203" pitchFamily="34" charset="0"/>
              </a:rPr>
              <a:t>Пресвятой Богородицы</a:t>
            </a:r>
          </a:p>
          <a:p>
            <a:endParaRPr lang="ru-RU" sz="2000" b="0" i="0" dirty="0">
              <a:solidFill>
                <a:srgbClr val="333333"/>
              </a:solidFill>
              <a:effectLst/>
              <a:latin typeface="Bahnschrift SemiBold SemiConden" panose="020B0502040204020203" pitchFamily="34" charset="0"/>
            </a:endParaRPr>
          </a:p>
          <a:p>
            <a:r>
              <a:rPr lang="ru-RU" sz="2000" b="0" i="0" dirty="0">
                <a:solidFill>
                  <a:srgbClr val="333333"/>
                </a:solidFill>
                <a:effectLst/>
                <a:latin typeface="Bahnschrift SemiBold SemiConden" panose="020B0502040204020203" pitchFamily="34" charset="0"/>
              </a:rPr>
              <a:t> Возле </a:t>
            </a:r>
            <a:r>
              <a:rPr lang="ru-RU" sz="2000" dirty="0">
                <a:solidFill>
                  <a:srgbClr val="333333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000" i="0" dirty="0">
                <a:solidFill>
                  <a:srgbClr val="333333"/>
                </a:solidFill>
                <a:effectLst/>
                <a:latin typeface="Bahnschrift SemiBold SemiConden" panose="020B0502040204020203" pitchFamily="34" charset="0"/>
              </a:rPr>
              <a:t>Храма монумент святым покровителям </a:t>
            </a:r>
          </a:p>
          <a:p>
            <a:r>
              <a:rPr lang="ru-RU" sz="2000" i="0" dirty="0">
                <a:solidFill>
                  <a:srgbClr val="333333"/>
                </a:solidFill>
                <a:effectLst/>
                <a:latin typeface="Bahnschrift SemiBold SemiConden" panose="020B0502040204020203" pitchFamily="34" charset="0"/>
              </a:rPr>
              <a:t>Семьи князя Петра и княгини Февронии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11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5372" name="Picture 12">
            <a:extLst>
              <a:ext uri="{FF2B5EF4-FFF2-40B4-BE49-F238E27FC236}">
                <a16:creationId xmlns:a16="http://schemas.microsoft.com/office/drawing/2014/main" xmlns="" id="{ACF3A991-B3B5-4F7B-9431-CA727FD8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036" y="1061244"/>
            <a:ext cx="7217927" cy="4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423D92-5165-4D81-A1E0-7D823E74A493}"/>
              </a:ext>
            </a:extLst>
          </p:cNvPr>
          <p:cNvSpPr txBox="1"/>
          <p:nvPr/>
        </p:nvSpPr>
        <p:spPr>
          <a:xfrm>
            <a:off x="2669459" y="5958046"/>
            <a:ext cx="380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Свято-Троицкий мужской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xmlns="" val="842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E350EDC9-20DD-4710-A549-50D26507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327" y="1196752"/>
            <a:ext cx="6855345" cy="47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E126A2-CCE1-434E-8BA3-AA07EB2C2DB2}"/>
              </a:ext>
            </a:extLst>
          </p:cNvPr>
          <p:cNvSpPr txBox="1"/>
          <p:nvPr/>
        </p:nvSpPr>
        <p:spPr>
          <a:xfrm>
            <a:off x="2807412" y="6022024"/>
            <a:ext cx="352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Введенский кафедральный собор</a:t>
            </a:r>
          </a:p>
        </p:txBody>
      </p:sp>
    </p:spTree>
    <p:extLst>
      <p:ext uri="{BB962C8B-B14F-4D97-AF65-F5344CB8AC3E}">
        <p14:creationId xmlns:p14="http://schemas.microsoft.com/office/powerpoint/2010/main" xmlns="" val="29887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4A69568A-BF7B-46CC-8A24-E97E0E6D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044" y="1138920"/>
            <a:ext cx="7137912" cy="45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4285ED-4F6B-4741-8F08-344280B2F0FC}"/>
              </a:ext>
            </a:extLst>
          </p:cNvPr>
          <p:cNvSpPr txBox="1"/>
          <p:nvPr/>
        </p:nvSpPr>
        <p:spPr>
          <a:xfrm>
            <a:off x="3100396" y="59192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Монумент Мать-Покровительница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308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0975E9B6-E5CF-4363-A2F8-48D00C3A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860" y="1124744"/>
            <a:ext cx="7092280" cy="47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3A0E59-F32F-4137-905C-548552865EB0}"/>
              </a:ext>
            </a:extLst>
          </p:cNvPr>
          <p:cNvSpPr txBox="1"/>
          <p:nvPr/>
        </p:nvSpPr>
        <p:spPr>
          <a:xfrm>
            <a:off x="3491880" y="5986133"/>
            <a:ext cx="263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Бульвар купца Ефремова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6299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3957920E-5B8B-435E-9A6C-0C64FBAE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3969"/>
            <a:ext cx="7617660" cy="4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B60032-BF07-48FB-8A8B-C4B107C8B0FC}"/>
              </a:ext>
            </a:extLst>
          </p:cNvPr>
          <p:cNvSpPr txBox="1"/>
          <p:nvPr/>
        </p:nvSpPr>
        <p:spPr>
          <a:xfrm>
            <a:off x="2051720" y="5949280"/>
            <a:ext cx="543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Чувашский драматический театр имени К.В. Иванова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17165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КОНСПЕКТ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7D6763-C160-4A1C-BB86-A8EAC67353A9}"/>
              </a:ext>
            </a:extLst>
          </p:cNvPr>
          <p:cNvSpPr txBox="1"/>
          <p:nvPr/>
        </p:nvSpPr>
        <p:spPr>
          <a:xfrm>
            <a:off x="518864" y="1484784"/>
            <a:ext cx="8106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Bahnschrift SemiBold SemiConden" panose="020B0502040204020203" pitchFamily="34" charset="0"/>
              </a:rPr>
              <a:t>	</a:t>
            </a:r>
            <a:r>
              <a:rPr lang="ru-RU" sz="2800" kern="900" dirty="0">
                <a:latin typeface="Bahnschrift SemiBold SemiConden" panose="020B0502040204020203" pitchFamily="34" charset="0"/>
              </a:rPr>
              <a:t>В каждом регионе России есть свой главный город. В Чувашской Республике – это город Чебоксары. По-чувашски – </a:t>
            </a:r>
            <a:r>
              <a:rPr lang="ru-RU" sz="2800" kern="900" dirty="0" err="1">
                <a:latin typeface="Bahnschrift SemiBold SemiConden" panose="020B0502040204020203" pitchFamily="34" charset="0"/>
              </a:rPr>
              <a:t>Шупашкар</a:t>
            </a:r>
            <a:r>
              <a:rPr lang="ru-RU" sz="2800" kern="900" dirty="0">
                <a:latin typeface="Bahnschrift SemiBold SemiConden" panose="020B0502040204020203" pitchFamily="34" charset="0"/>
              </a:rPr>
              <a:t>.</a:t>
            </a:r>
          </a:p>
          <a:p>
            <a:pPr marL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800" kern="900" dirty="0">
                <a:latin typeface="Bahnschrift SemiBold SemiConden" panose="020B0502040204020203" pitchFamily="34" charset="0"/>
              </a:rPr>
              <a:t>	Столица Чувашии стоит на берегу реки Волга. Сейчас самым красивым местом города считается залив. Он появился, когда на реке Волга построили  ГЭС – </a:t>
            </a:r>
            <a:r>
              <a:rPr lang="ru-RU" sz="2800" u="sng" kern="900" dirty="0">
                <a:latin typeface="Bahnschrift SemiBold SemiConden" panose="020B0502040204020203" pitchFamily="34" charset="0"/>
              </a:rPr>
              <a:t>г</a:t>
            </a:r>
            <a:r>
              <a:rPr lang="ru-RU" sz="2800" kern="900" dirty="0">
                <a:latin typeface="Bahnschrift SemiBold SemiConden" panose="020B0502040204020203" pitchFamily="34" charset="0"/>
              </a:rPr>
              <a:t>идро</a:t>
            </a:r>
            <a:r>
              <a:rPr lang="ru-RU" sz="2800" u="sng" kern="900" dirty="0">
                <a:latin typeface="Bahnschrift SemiBold SemiConden" panose="020B0502040204020203" pitchFamily="34" charset="0"/>
              </a:rPr>
              <a:t>э</a:t>
            </a:r>
            <a:r>
              <a:rPr lang="ru-RU" sz="2800" kern="900" dirty="0">
                <a:latin typeface="Bahnschrift SemiBold SemiConden" panose="020B0502040204020203" pitchFamily="34" charset="0"/>
              </a:rPr>
              <a:t>лектро</a:t>
            </a:r>
            <a:r>
              <a:rPr lang="ru-RU" sz="2800" u="sng" kern="900" dirty="0">
                <a:latin typeface="Bahnschrift SemiBold SemiConden" panose="020B0502040204020203" pitchFamily="34" charset="0"/>
              </a:rPr>
              <a:t>с</a:t>
            </a:r>
            <a:r>
              <a:rPr lang="ru-RU" sz="2800" kern="900" dirty="0">
                <a:latin typeface="Bahnschrift SemiBold SemiConden" panose="020B0502040204020203" pitchFamily="34" charset="0"/>
              </a:rPr>
              <a:t>танцию.</a:t>
            </a:r>
          </a:p>
          <a:p>
            <a:pPr marL="0" algn="just">
              <a:buFont typeface="Arial" pitchFamily="34" charset="0"/>
              <a:buNone/>
            </a:pPr>
            <a:r>
              <a:rPr lang="ru-RU" sz="2800" kern="900" dirty="0">
                <a:latin typeface="Bahnschrift SemiBold SemiConden" panose="020B0502040204020203" pitchFamily="34" charset="0"/>
              </a:rPr>
              <a:t>	ГЭС – это огромное сооружение – плотина. ГЭС даёт Чувашии и соседним регионам электрический ток.</a:t>
            </a:r>
            <a:endParaRPr lang="ru-RU" sz="2800" u="sng" kern="900" dirty="0">
              <a:latin typeface="Bahnschrift SemiBold SemiConden" panose="020B0502040204020203" pitchFamily="34" charset="0"/>
            </a:endParaRPr>
          </a:p>
          <a:p>
            <a:pPr algn="just"/>
            <a:endParaRPr lang="ru-RU" sz="2800" dirty="0">
              <a:latin typeface="Bahnschrift SemiBold SemiConden" panose="020B0502040204020203" pitchFamily="34" charset="0"/>
            </a:endParaRPr>
          </a:p>
          <a:p>
            <a:endParaRPr lang="ru-RU" sz="28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9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5B25CFC-4C1C-4F86-B33B-158007DDF850}"/>
              </a:ext>
            </a:extLst>
          </p:cNvPr>
          <p:cNvSpPr txBox="1">
            <a:spLocks/>
          </p:cNvSpPr>
          <p:nvPr/>
        </p:nvSpPr>
        <p:spPr>
          <a:xfrm>
            <a:off x="899592" y="620688"/>
            <a:ext cx="7139136" cy="1138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Рефлексия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EAB9553F-DB39-4E8E-AD4A-C899DF87C015}"/>
              </a:ext>
            </a:extLst>
          </p:cNvPr>
          <p:cNvSpPr txBox="1">
            <a:spLocks/>
          </p:cNvSpPr>
          <p:nvPr/>
        </p:nvSpPr>
        <p:spPr>
          <a:xfrm>
            <a:off x="539552" y="198884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называется наш край и главный город?</a:t>
            </a:r>
          </a:p>
          <a:p>
            <a:r>
              <a:rPr lang="ru-RU" dirty="0"/>
              <a:t>Какое место считается самым красивым в городе и как он появился?</a:t>
            </a:r>
          </a:p>
          <a:p>
            <a:r>
              <a:rPr lang="ru-RU" dirty="0"/>
              <a:t>Какие достопримечательности нашего города вы запомнили?</a:t>
            </a:r>
          </a:p>
        </p:txBody>
      </p:sp>
    </p:spTree>
    <p:extLst>
      <p:ext uri="{BB962C8B-B14F-4D97-AF65-F5344CB8AC3E}">
        <p14:creationId xmlns:p14="http://schemas.microsoft.com/office/powerpoint/2010/main" xmlns="" val="31649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395536" y="274638"/>
            <a:ext cx="8291264" cy="15701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  <a:p>
            <a:r>
              <a:rPr lang="ru-RU" dirty="0"/>
              <a:t>Домашнее задание  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79809D17-30F8-41A1-A1E2-C5B47921FEF5}"/>
              </a:ext>
            </a:extLst>
          </p:cNvPr>
          <p:cNvSpPr txBox="1">
            <a:spLocks/>
          </p:cNvSpPr>
          <p:nvPr/>
        </p:nvSpPr>
        <p:spPr>
          <a:xfrm>
            <a:off x="611560" y="220486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Переписать конспект в тетрадь и выучить.</a:t>
            </a:r>
          </a:p>
          <a:p>
            <a:r>
              <a:rPr lang="ru-RU" dirty="0"/>
              <a:t>Нарисовать самое красивое место города.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673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FD119A-A415-464A-BDEF-41A1C36F06E4}"/>
              </a:ext>
            </a:extLst>
          </p:cNvPr>
          <p:cNvSpPr txBox="1"/>
          <p:nvPr/>
        </p:nvSpPr>
        <p:spPr>
          <a:xfrm>
            <a:off x="971600" y="1627059"/>
            <a:ext cx="67687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Как называется наша страна?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 Как называется часть самой большой страны мира, где мы живём?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Что такое родной край?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Сколько всего в России регионов?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Как называется наш регион?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Сколько в Чувашии городов? Перечисли их.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ahnschrift SemiBold SemiConden" panose="020B0502040204020203" pitchFamily="34" charset="0"/>
              </a:rPr>
              <a:t>Сколько районов в Чувашской Республике?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A12AF3-0FDD-4663-9F57-E32FE3E501F8}"/>
              </a:ext>
            </a:extLst>
          </p:cNvPr>
          <p:cNvSpPr txBox="1"/>
          <p:nvPr/>
        </p:nvSpPr>
        <p:spPr>
          <a:xfrm>
            <a:off x="3995936" y="980728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Bahnschrift SemiBold SemiConden" panose="020B0502040204020203" pitchFamily="34" charset="0"/>
              </a:rPr>
              <a:t>БЕСЕДА</a:t>
            </a:r>
          </a:p>
        </p:txBody>
      </p:sp>
    </p:spTree>
    <p:extLst>
      <p:ext uri="{BB962C8B-B14F-4D97-AF65-F5344CB8AC3E}">
        <p14:creationId xmlns:p14="http://schemas.microsoft.com/office/powerpoint/2010/main" xmlns="" val="34655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ADDAB7B-63CB-4ACB-AA4D-98B308520D4D}"/>
              </a:ext>
            </a:extLst>
          </p:cNvPr>
          <p:cNvSpPr txBox="1">
            <a:spLocks/>
          </p:cNvSpPr>
          <p:nvPr/>
        </p:nvSpPr>
        <p:spPr>
          <a:xfrm>
            <a:off x="894420" y="619746"/>
            <a:ext cx="735516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Столица Чувашии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DDEC2687-F1F0-4D9D-AD5F-8E9B7C1EB5B7}"/>
              </a:ext>
            </a:extLst>
          </p:cNvPr>
          <p:cNvSpPr txBox="1">
            <a:spLocks/>
          </p:cNvSpPr>
          <p:nvPr/>
        </p:nvSpPr>
        <p:spPr>
          <a:xfrm>
            <a:off x="1225223" y="1541860"/>
            <a:ext cx="7045357" cy="28327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dirty="0"/>
              <a:t>	В каждом регионе России есть свой главный город. В Чувашской Республике – это город Чебоксары. По-чувашски – </a:t>
            </a:r>
            <a:r>
              <a:rPr lang="ru-RU" dirty="0" err="1"/>
              <a:t>Шу</a:t>
            </a:r>
            <a:r>
              <a:rPr lang="ru-RU" dirty="0" err="1">
                <a:solidFill>
                  <a:srgbClr val="FF0000"/>
                </a:solidFill>
              </a:rPr>
              <a:t>п</a:t>
            </a:r>
            <a:r>
              <a:rPr lang="ru-RU" dirty="0" err="1"/>
              <a:t>ашкар</a:t>
            </a:r>
            <a:r>
              <a:rPr lang="ru-RU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C6FC73D-0806-45AB-B913-BF2B6DF1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7920880" cy="24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8E1948-AF2B-4CA3-A21A-097950B29E04}"/>
              </a:ext>
            </a:extLst>
          </p:cNvPr>
          <p:cNvSpPr txBox="1"/>
          <p:nvPr/>
        </p:nvSpPr>
        <p:spPr>
          <a:xfrm>
            <a:off x="611560" y="476672"/>
            <a:ext cx="7909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 SemiBold SemiConden" panose="020B0502040204020203" pitchFamily="34" charset="0"/>
              </a:rPr>
              <a:t>Первое упоминание о Чебоксарах в летописях </a:t>
            </a:r>
          </a:p>
          <a:p>
            <a:pPr algn="ctr"/>
            <a:r>
              <a:rPr lang="ru-RU" sz="3200" dirty="0">
                <a:latin typeface="Bahnschrift SemiBold SemiConden" panose="020B0502040204020203" pitchFamily="34" charset="0"/>
              </a:rPr>
              <a:t>относится к 1469 году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1A757D-9769-4F80-A479-99BEBC5F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34" y="2094888"/>
            <a:ext cx="432048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70541CE4-6F1E-4AD1-8EFC-C6C7FBDA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414" y="2084976"/>
            <a:ext cx="3354876" cy="32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8851E1-D449-4F57-B348-C52AD33A5043}"/>
              </a:ext>
            </a:extLst>
          </p:cNvPr>
          <p:cNvSpPr txBox="1"/>
          <p:nvPr/>
        </p:nvSpPr>
        <p:spPr>
          <a:xfrm>
            <a:off x="5569760" y="5647479"/>
            <a:ext cx="248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Герб города Чебоксары</a:t>
            </a:r>
          </a:p>
        </p:txBody>
      </p:sp>
    </p:spTree>
    <p:extLst>
      <p:ext uri="{BB962C8B-B14F-4D97-AF65-F5344CB8AC3E}">
        <p14:creationId xmlns:p14="http://schemas.microsoft.com/office/powerpoint/2010/main" xmlns="" val="42615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9EFCDA55-2E25-4111-837F-011F72149A34}"/>
              </a:ext>
            </a:extLst>
          </p:cNvPr>
          <p:cNvSpPr txBox="1">
            <a:spLocks/>
          </p:cNvSpPr>
          <p:nvPr/>
        </p:nvSpPr>
        <p:spPr>
          <a:xfrm>
            <a:off x="652275" y="332656"/>
            <a:ext cx="7488832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 pitchFamily="34" charset="0"/>
              <a:buNone/>
            </a:pPr>
            <a:r>
              <a:rPr lang="ru-RU" dirty="0"/>
              <a:t>	Столица Чувашии стоит на берегу реки Волга. </a:t>
            </a:r>
          </a:p>
          <a:p>
            <a:pPr marL="0" algn="just">
              <a:buFont typeface="Arial" pitchFamily="34" charset="0"/>
              <a:buNone/>
            </a:pPr>
            <a:r>
              <a:rPr lang="ru-RU" dirty="0"/>
              <a:t>	Сейчас самым красивым местом города считается залив. Он появился, когда на реке Волга построили ГЭС – </a:t>
            </a:r>
            <a:r>
              <a:rPr lang="ru-RU" u="sng" dirty="0"/>
              <a:t>г</a:t>
            </a:r>
            <a:r>
              <a:rPr lang="ru-RU" dirty="0"/>
              <a:t>идро</a:t>
            </a:r>
            <a:r>
              <a:rPr lang="ru-RU" u="sng" dirty="0"/>
              <a:t>э</a:t>
            </a:r>
            <a:r>
              <a:rPr lang="ru-RU" dirty="0"/>
              <a:t>лектро</a:t>
            </a:r>
            <a:r>
              <a:rPr lang="ru-RU" u="sng" dirty="0"/>
              <a:t>с</a:t>
            </a:r>
            <a:r>
              <a:rPr lang="ru-RU" dirty="0"/>
              <a:t>танцию.</a:t>
            </a:r>
            <a:endParaRPr lang="ru-RU" u="sng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03175F9-0458-4926-90A1-BCE98FBB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053" y="3429000"/>
            <a:ext cx="6772547" cy="28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2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9BD463CE-CE6E-4ED5-ABAF-39AF42302922}"/>
              </a:ext>
            </a:extLst>
          </p:cNvPr>
          <p:cNvSpPr txBox="1">
            <a:spLocks/>
          </p:cNvSpPr>
          <p:nvPr/>
        </p:nvSpPr>
        <p:spPr>
          <a:xfrm>
            <a:off x="323528" y="439233"/>
            <a:ext cx="8208912" cy="1621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/>
              <a:t>	ГЭС – это огромное сооружение – плотина. ГЭС даёт Чувашии и соседним регионам электрический ток.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4AB3C60-6265-43BF-A102-8D489CCC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35" y="2276872"/>
            <a:ext cx="8005446" cy="38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0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3CBDB7F0-99AA-4C80-8570-2501036A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48" y="1124744"/>
            <a:ext cx="7914304" cy="44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F10C0B-E7E7-48D6-88AE-0AC4D3850F4E}"/>
              </a:ext>
            </a:extLst>
          </p:cNvPr>
          <p:cNvSpPr txBox="1"/>
          <p:nvPr/>
        </p:nvSpPr>
        <p:spPr>
          <a:xfrm>
            <a:off x="3378346" y="5733256"/>
            <a:ext cx="217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Чебоксарский залив</a:t>
            </a:r>
          </a:p>
        </p:txBody>
      </p:sp>
    </p:spTree>
    <p:extLst>
      <p:ext uri="{BB962C8B-B14F-4D97-AF65-F5344CB8AC3E}">
        <p14:creationId xmlns:p14="http://schemas.microsoft.com/office/powerpoint/2010/main" xmlns="" val="14026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6CA087D-8E48-4C64-ABF7-D4845698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46" y="1032855"/>
            <a:ext cx="3929234" cy="47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AEC1593-37E6-4463-AA95-0F25EA52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726" y="1035271"/>
            <a:ext cx="3581318" cy="47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453DF-9429-4D4D-B94D-C461ADB1FA09}"/>
              </a:ext>
            </a:extLst>
          </p:cNvPr>
          <p:cNvSpPr txBox="1"/>
          <p:nvPr/>
        </p:nvSpPr>
        <p:spPr>
          <a:xfrm>
            <a:off x="1198692" y="5972240"/>
            <a:ext cx="39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 Яковлевич Яковлев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D9DD22-18D3-41A7-896B-15997FAA01CC}"/>
              </a:ext>
            </a:extLst>
          </p:cNvPr>
          <p:cNvSpPr txBox="1"/>
          <p:nvPr/>
        </p:nvSpPr>
        <p:spPr>
          <a:xfrm>
            <a:off x="5243056" y="5971312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Василий Иванович Чапаев</a:t>
            </a:r>
          </a:p>
        </p:txBody>
      </p:sp>
    </p:spTree>
    <p:extLst>
      <p:ext uri="{BB962C8B-B14F-4D97-AF65-F5344CB8AC3E}">
        <p14:creationId xmlns:p14="http://schemas.microsoft.com/office/powerpoint/2010/main" xmlns="" val="4074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1B2B86E-C3D9-4F59-A269-18810B7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A1478D-CBD1-4CCD-9E72-BC875436EEC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Достопримечательности </a:t>
            </a:r>
            <a:endParaRPr lang="ru-RU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85050A93-05EC-4E17-AC61-48CB80B5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317998EB-8899-4535-969E-358CFE3E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429" y="1029072"/>
            <a:ext cx="36000" cy="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9C36CB-18E5-4AB9-AADA-B710B1875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771" y="1202319"/>
            <a:ext cx="3734653" cy="49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8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177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Урок окружающего мира во 2 классе №  Тема: «Родной край – частица Родины»</dc:title>
  <dc:creator>Николай Туран</dc:creator>
  <cp:lastModifiedBy>terenteva</cp:lastModifiedBy>
  <cp:revision>27</cp:revision>
  <dcterms:created xsi:type="dcterms:W3CDTF">2017-12-01T13:03:52Z</dcterms:created>
  <dcterms:modified xsi:type="dcterms:W3CDTF">2022-02-02T10:23:43Z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1159303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