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64096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Описание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практики наставничества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Муниципальном бюджетном дошкольном образовательном учреждении «Детский сад общеразвивающего вида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приоритетным осуществлением деятельности по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художественно-эстетическому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развитию детей № 7 «Березка»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города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Новочебоксарска Чувашской Республики.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39952" y="6021287"/>
            <a:ext cx="4141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старший воспитатель Любимова С.О.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908" y="3645024"/>
            <a:ext cx="61722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9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и 3 модули «Педагог-родитель» и «Педагог-воспитанник»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8782" y="620688"/>
            <a:ext cx="874846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/>
              <a:t>В модулях «педагог-родитель» и «педагог-воспитанник» в МБДОУ «Детский сад №7 «Берёзка» мы рассматриваем наставничество в рамках сотрудничества. Совместная деятельность детей, педагогов и родителей формирует хорошие, доверительные отношения между ними, оказывает положительное влияние на развитие воспитанника.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8782" y="2132975"/>
            <a:ext cx="39603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модуль «Ребёнок-ребёнок».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7312" y="2636912"/>
            <a:ext cx="878497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/>
              <a:t>Наставничество в рамках модуля «ребёнок-ребёнок» происходит по принципу «</a:t>
            </a:r>
            <a:r>
              <a:rPr lang="ru-RU" sz="1700" dirty="0" err="1" smtClean="0"/>
              <a:t>волонтёрство</a:t>
            </a:r>
            <a:r>
              <a:rPr lang="ru-RU" sz="1700" dirty="0" smtClean="0"/>
              <a:t>». Составляется план </a:t>
            </a:r>
            <a:r>
              <a:rPr lang="ru-RU" sz="1700" dirty="0" err="1" smtClean="0"/>
              <a:t>мероприяий</a:t>
            </a:r>
            <a:r>
              <a:rPr lang="ru-RU" sz="1700" dirty="0" smtClean="0"/>
              <a:t> в рамках которых, ребята </a:t>
            </a:r>
            <a:r>
              <a:rPr lang="ru-RU" sz="1700" dirty="0" err="1" smtClean="0"/>
              <a:t>подгото-вительных</a:t>
            </a:r>
            <a:r>
              <a:rPr lang="ru-RU" sz="1700" dirty="0" smtClean="0"/>
              <a:t> к школе групп оказывают посильную помощь самым юным </a:t>
            </a:r>
            <a:r>
              <a:rPr lang="ru-RU" sz="1700" dirty="0" err="1" smtClean="0"/>
              <a:t>воспи-танникам</a:t>
            </a:r>
            <a:r>
              <a:rPr lang="ru-RU" sz="1700" dirty="0" smtClean="0"/>
              <a:t> детского сада.</a:t>
            </a:r>
          </a:p>
          <a:p>
            <a:pPr algn="just"/>
            <a:endParaRPr lang="ru-RU" sz="1700" dirty="0" smtClean="0"/>
          </a:p>
          <a:p>
            <a:pPr algn="just"/>
            <a:r>
              <a:rPr lang="ru-RU" sz="1700" dirty="0" smtClean="0"/>
              <a:t>В МБДОУ «Детский сад №7 «Берёзка», организована агитбригада, участники которой (дети) совместно с лидером (</a:t>
            </a:r>
            <a:r>
              <a:rPr lang="ru-RU" sz="1700" dirty="0" err="1" smtClean="0"/>
              <a:t>физинструктор</a:t>
            </a:r>
            <a:r>
              <a:rPr lang="ru-RU" sz="1700" dirty="0" smtClean="0"/>
              <a:t> ДОУ), организуют мероприятия для </a:t>
            </a:r>
            <a:r>
              <a:rPr lang="ru-RU" sz="1700" dirty="0" err="1" smtClean="0"/>
              <a:t>воспитаннников</a:t>
            </a:r>
            <a:r>
              <a:rPr lang="ru-RU" sz="1700" dirty="0" smtClean="0"/>
              <a:t> детского сада.</a:t>
            </a:r>
            <a:endParaRPr lang="ru-RU" sz="17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8966" y="4931876"/>
            <a:ext cx="75867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модуль «Младший воспитатель-младший воспитатель».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0862" y="5457091"/>
            <a:ext cx="882867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/>
              <a:t>Здесь работа строится по тому же принципу, что и в модуле «педагог-педагог», знания передаются от более опытного коллеги новичку. Работа выстраивается по запросам начинающего сотрудника, выясняются все нюансы, передаются все необходимые знания. Учитывая сложность профессии, сроки наставничества в этом модуле не занимают длительного времени.</a:t>
            </a:r>
          </a:p>
        </p:txBody>
      </p:sp>
    </p:spTree>
    <p:extLst>
      <p:ext uri="{BB962C8B-B14F-4D97-AF65-F5344CB8AC3E}">
        <p14:creationId xmlns:p14="http://schemas.microsoft.com/office/powerpoint/2010/main" val="1695628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62646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Возможность тиражирования практики наставничества</a:t>
            </a:r>
            <a:r>
              <a:rPr lang="ru-RU" dirty="0"/>
              <a:t>: опыт МБДОУ «Детский сад №7 «Берёзка» может быть полезен для изучения и реализации в различных учреждениях образования города (ДОУ, школах, организациях дополнительного образования).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2701634"/>
            <a:ext cx="655272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Возможность масштабирования практики наставничества </a:t>
            </a:r>
            <a:r>
              <a:rPr lang="ru-RU" dirty="0"/>
              <a:t>– практика позволяет увеличить количество ее участников без изменения качества результата в конкретном учреждении (один наставник может работать не более чем с двумя подшефными). Кроме того, возможно создание объединения на муниципальном уровне, в рамках которого опытные наставники будут консультировать и обучать молодых воспитателей города. Так же можно организовать форум или сайт наставников, для начинающих педагогов, которые могут обратиться к ним по возникающим профессиональным вопросам - так можно осуществлять наставничество на дистанционном уровне.</a:t>
            </a:r>
          </a:p>
        </p:txBody>
      </p:sp>
    </p:spTree>
    <p:extLst>
      <p:ext uri="{BB962C8B-B14F-4D97-AF65-F5344CB8AC3E}">
        <p14:creationId xmlns:p14="http://schemas.microsoft.com/office/powerpoint/2010/main" val="2687851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49694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Наставничество в МБДОУ «Детский сад №7 «Берёзка» представляет собой классическую модель и предполагает передачу опыта и накопленных знаний непосредственно на рабочем месте, когда опытный сотрудник передает свои навыки, только что пришедшему в профессию. Но, в системе образования, можно говорить о наставничестве не только между сотрудниками и педагогами, но и между воспитанниками и их родителями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же такое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НАСТАВНИЧЕСТВО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Домашний\Downloads\IMG_748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2" b="26074"/>
          <a:stretch/>
        </p:blipFill>
        <p:spPr bwMode="auto">
          <a:xfrm>
            <a:off x="539552" y="3140968"/>
            <a:ext cx="3283843" cy="3071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63306" y="3717032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</a:rPr>
              <a:t>Наставничество </a:t>
            </a:r>
            <a:r>
              <a:rPr lang="ru-RU" sz="1200" dirty="0"/>
              <a:t>— универсальная форма передачи опыта, знаний, формирования навыков, компетенций, и ценностей через неформальное </a:t>
            </a:r>
            <a:r>
              <a:rPr lang="ru-RU" sz="1200" dirty="0" err="1"/>
              <a:t>взаимообогащающее</a:t>
            </a:r>
            <a:r>
              <a:rPr lang="ru-RU" sz="1200" dirty="0"/>
              <a:t> общение, основанное на доверии и партнерстве.</a:t>
            </a:r>
          </a:p>
          <a:p>
            <a:endParaRPr lang="ru-RU" sz="1200" dirty="0"/>
          </a:p>
          <a:p>
            <a:r>
              <a:rPr lang="ru-RU" sz="1200" dirty="0"/>
              <a:t>Наставничество в системе образования не является новшеством, но, сегодня этот институт получил огромный толчок к развитию благодаря национальному проекту «Образование», который направлен на достижение двух основных задач современного образования: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28348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337" y="116632"/>
            <a:ext cx="864096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наставничества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определить систему, методику и содержание работы с молодым специалистом, с родителем или с воспитанником исходя из условий образовательной организации и потенциала молодого специалиста, а также способствовать наиболее скорейшему профессиональному становлению молодого педагога в МБДОУ «Детский сад №7 «Берёзка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проанализировать влияние наставничества в ДОУ на положительную динамику качества образовательного процесса в учреждении.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7" t="5733" r="18763"/>
          <a:stretch/>
        </p:blipFill>
        <p:spPr bwMode="auto">
          <a:xfrm>
            <a:off x="7126317" y="2996952"/>
            <a:ext cx="1768980" cy="140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0298" y="2132856"/>
            <a:ext cx="867499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наставника: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оказывать помощь молодым специалистам в решении всевозможных вопросов и возникающих трудностей, связанных с вхождением в профессию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способствовать образованию индивидуальности начинающих педагогов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молодым специалистам внедрить современные подходы и инновационные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образовательный процесс ДОУ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наставника: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методику обучения молодого специалиста,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его профессионального становления;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наставляемому, не мешая его самостоятельности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нужные советы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необходимую литературу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вместе со своим подопечным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творчески работающих воспитателей и воспитателей –новаторов ДОУ и затем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молодого специалиста к разработке учебно-методической документации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нормативными документами по организации работы, с гигиеническими требованиями к условиям образовательной деятельности дошкольников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ООД молодого специалиста, режимные моменты, досуговую деятельность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15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403" y="188640"/>
            <a:ext cx="885698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ормативная база наставничества в МБДОУ «Детский сад №7 «Березка», регламентируется следующими локальными документами: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Закон «Об образовании в РФ» 273-ФЗ. РФ ст. 28, 47, 48;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Устав МБДОУ;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Программа развития МБДОУ на 2019-2021гг.;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Положение МБДОУ о наставничестве;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Приказ об организации наставничества;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.Приказ о закреплении наставников;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Планы работы по наставничеству;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Годовой план работы ДОУ;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12.Протоколы заседаний педагогических советов, где рассматривались вопросы наставничества.</a:t>
            </a:r>
          </a:p>
        </p:txBody>
      </p:sp>
    </p:spTree>
    <p:extLst>
      <p:ext uri="{BB962C8B-B14F-4D97-AF65-F5344CB8AC3E}">
        <p14:creationId xmlns:p14="http://schemas.microsoft.com/office/powerpoint/2010/main" val="334253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375"/>
            <a:ext cx="856895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ребования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личностным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компетенциям наставников в МБДОУ «Детский сад №7 «Березка»: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r>
              <a:rPr lang="ru-RU" dirty="0" smtClean="0"/>
              <a:t>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Гибкость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 (умение быстро оценивать ситуацию, принимать необходимые решения, легко переключаться одного способа действий на другой).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Критичность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 (умение принимать необходимые решения только взвесив все «за» и «против»).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Коммуникативные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(умение говорить простым и доступным языком, быть открытым и искренним в общении, уметь слушать и слышать наставляемого).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(терпимость к мнениям, взглядам и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отличающимся от собственного).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Эмпатия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(эмоциональная отзывчивость,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сочувствию).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(способность к осмыслению собственной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слов и эмоций с целью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 – (способность психики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в условиях негативного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5122" name="Picture 2" descr="C:\Users\Домашний\Downloads\IMG_7481 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9" t="23013" b="26933"/>
          <a:stretch/>
        </p:blipFill>
        <p:spPr bwMode="auto">
          <a:xfrm>
            <a:off x="5580112" y="3789040"/>
            <a:ext cx="344182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19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71296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Модули реализации наставничества в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МБДОУ «Детский сад №7 «Берёзка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endParaRPr lang="ru-RU" dirty="0"/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«Педагог-педагог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«Педагог-родитель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«Педагог-ребенок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«Ребёнок-ребёнок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«Младший воспитатель-младший воспитатель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модуле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«Педагог-педагог»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опыт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передаётся от более опытного педагога к педагогу-новичку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индивидуальной работы с наставником, для более легкой адаптации в МБДОУ «Детский сад №7 «Берёзка»  существуют творческие группы: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Домашний\Downloads\IMG_7484 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" t="27772" r="-3309" b="27301"/>
          <a:stretch/>
        </p:blipFill>
        <p:spPr bwMode="auto">
          <a:xfrm>
            <a:off x="5730486" y="3501008"/>
            <a:ext cx="3275710" cy="2559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3429000"/>
            <a:ext cx="54006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молодого специалиста».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под руководством творческой инициативной группы опытных педагогов (старшего воспитателя (стаж 15 лет), музыкального руководителя (стаж (27 лет), педагога-психолога (стаж 21 год)) проводятся консультации по запросам, тренинги, семинары практикумы, направленные на решение проблем, связанных с вхождением в профессию.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«Уроки компьютерной грамотности».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педагоги обладающие обширным опытом владения ИКТ технологиями делятся опытом, в основном с «возрастными» педагогами, у которых возникают трудности в освоении IT пространства.</a:t>
            </a:r>
          </a:p>
        </p:txBody>
      </p:sp>
    </p:spTree>
    <p:extLst>
      <p:ext uri="{BB962C8B-B14F-4D97-AF65-F5344CB8AC3E}">
        <p14:creationId xmlns:p14="http://schemas.microsoft.com/office/powerpoint/2010/main" val="198498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669" y="5016395"/>
            <a:ext cx="1759693" cy="187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2100"/>
            <a:ext cx="856895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эффективности работы наставничества.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- Системность и непрерывность всех форм методической работы;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- Сочетание теоретических и практических форм; педсоветы, семинары, индивидуальные и групповые консультации, открытые занятия, взаимные посещения занятий, тренинги, самообразование, анализ собственной деятельности, индивидуальная работа с </a:t>
            </a:r>
            <a:r>
              <a:rPr lang="ru-RU" dirty="0" smtClean="0"/>
              <a:t>наставником; активизирующие </a:t>
            </a:r>
            <a:r>
              <a:rPr lang="ru-RU" dirty="0"/>
              <a:t>мыслительную и познавательную деятельность;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- Оценка результатов работы (диагностика развития детей);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- Отчет о выполнении плана мероприятий по наставничеству;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- Тестирование наставляемого на предмет выявления уровня его профессиональных компетенций;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- Анкетирование указанного лица по вопросам, характеризующим работу наставника;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- Оценка качества подготовленных подопечным документов.</a:t>
            </a:r>
          </a:p>
        </p:txBody>
      </p:sp>
    </p:spTree>
    <p:extLst>
      <p:ext uri="{BB962C8B-B14F-4D97-AF65-F5344CB8AC3E}">
        <p14:creationId xmlns:p14="http://schemas.microsoft.com/office/powerpoint/2010/main" val="116699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МБДОУ «Детский сад №7 «Берёзка» В </a:t>
            </a:r>
            <a:r>
              <a:rPr lang="ru-RU" dirty="0" smtClean="0"/>
              <a:t>2017-2019гг. </a:t>
            </a:r>
            <a:r>
              <a:rPr lang="ru-RU" dirty="0"/>
              <a:t>произошло масштабное «омоложение» педагогического состава. </a:t>
            </a:r>
            <a:r>
              <a:rPr lang="ru-RU" dirty="0" smtClean="0"/>
              <a:t>Педагогический коллектив </a:t>
            </a:r>
            <a:r>
              <a:rPr lang="ru-RU" dirty="0"/>
              <a:t>ДОУ составляли в основном «</a:t>
            </a:r>
            <a:r>
              <a:rPr lang="ru-RU" dirty="0" smtClean="0"/>
              <a:t>возрастные» </a:t>
            </a:r>
            <a:r>
              <a:rPr lang="ru-RU" dirty="0"/>
              <a:t>педагоги – </a:t>
            </a:r>
            <a:r>
              <a:rPr lang="ru-RU" dirty="0" smtClean="0"/>
              <a:t>так называемые «</a:t>
            </a:r>
            <a:r>
              <a:rPr lang="ru-RU" dirty="0" err="1" smtClean="0"/>
              <a:t>стажисты</a:t>
            </a:r>
            <a:r>
              <a:rPr lang="ru-RU" dirty="0" smtClean="0"/>
              <a:t>», </a:t>
            </a:r>
            <a:r>
              <a:rPr lang="ru-RU" dirty="0"/>
              <a:t>которые работали в детском саду с момента его основания, и достигнув пенсионного возраста вышли на пенсию. До 2019 года наставников и наставляемых было в среднем по одному человеку в год, а в 2019 году с приходом молодых специалистов и начинающих педагогов масштабы наставничества увеличились в разы: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1. В 2019-2020 учебном году в учреждении наставники - </a:t>
            </a:r>
            <a:r>
              <a:rPr lang="ru-RU" dirty="0" smtClean="0"/>
              <a:t>7 </a:t>
            </a:r>
            <a:r>
              <a:rPr lang="ru-RU" dirty="0"/>
              <a:t>педагогов МБДОУ, наставляемых – </a:t>
            </a:r>
            <a:r>
              <a:rPr lang="ru-RU" dirty="0" smtClean="0"/>
              <a:t>7 </a:t>
            </a:r>
            <a:r>
              <a:rPr lang="ru-RU" dirty="0"/>
              <a:t>педагогов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2. В 2020- 2021 учебном году в учреждении наставники - 8 педагогов МБДОУ, наставляемых – 8 педагогов.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/>
              <a:t>После двух лет наставничества в </a:t>
            </a:r>
            <a:r>
              <a:rPr lang="ru-RU" dirty="0" smtClean="0"/>
              <a:t>2020-2021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учебном году 2 молодых специалиста </a:t>
            </a:r>
            <a:endParaRPr lang="ru-RU" dirty="0" smtClean="0"/>
          </a:p>
          <a:p>
            <a:pPr algn="just"/>
            <a:r>
              <a:rPr lang="ru-RU" dirty="0" smtClean="0"/>
              <a:t>и </a:t>
            </a:r>
            <a:r>
              <a:rPr lang="ru-RU" dirty="0"/>
              <a:t>3 начинающих педагога аттестовались </a:t>
            </a:r>
            <a:endParaRPr lang="ru-RU" dirty="0" smtClean="0"/>
          </a:p>
          <a:p>
            <a:pPr algn="just"/>
            <a:r>
              <a:rPr lang="ru-RU" dirty="0" smtClean="0"/>
              <a:t>на </a:t>
            </a:r>
            <a:r>
              <a:rPr lang="ru-RU" dirty="0"/>
              <a:t>первую квалификационную категорию.</a:t>
            </a:r>
          </a:p>
        </p:txBody>
      </p:sp>
      <p:pic>
        <p:nvPicPr>
          <p:cNvPr id="4098" name="Picture 2" descr="C:\Users\Домашний\Downloads\IMG_74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961" y="4221088"/>
            <a:ext cx="3249214" cy="2436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23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5689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Функцию прямого наставничества над родителями и воспитанниками выполняют старший воспитатель и педагог-психолог МБДОУ «Детский сад №7 «Берёзка».</a:t>
            </a:r>
          </a:p>
          <a:p>
            <a:pPr algn="just"/>
            <a:endParaRPr lang="ru-RU" sz="2000" dirty="0" smtClean="0">
              <a:latin typeface="+mj-lt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+mj-lt"/>
                <a:cs typeface="Times New Roman" panose="02020603050405020304" pitchFamily="18" charset="0"/>
              </a:rPr>
              <a:t>На </a:t>
            </a:r>
            <a:r>
              <a:rPr lang="ru-RU" sz="2000" i="1" dirty="0">
                <a:latin typeface="+mj-lt"/>
                <a:cs typeface="Times New Roman" panose="02020603050405020304" pitchFamily="18" charset="0"/>
              </a:rPr>
              <a:t>первом</a:t>
            </a:r>
            <a:r>
              <a:rPr lang="ru-RU" sz="2000" dirty="0">
                <a:latin typeface="+mj-lt"/>
                <a:cs typeface="Times New Roman" panose="02020603050405020304" pitchFamily="18" charset="0"/>
              </a:rPr>
              <a:t> этапе производится диагностика с целью выявления воспитанников, нуждающихся в коррекционных занятиях.</a:t>
            </a:r>
          </a:p>
          <a:p>
            <a:pPr algn="just"/>
            <a:endParaRPr lang="ru-RU" sz="2000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+mj-lt"/>
                <a:cs typeface="Times New Roman" panose="02020603050405020304" pitchFamily="18" charset="0"/>
              </a:rPr>
              <a:t>На </a:t>
            </a:r>
            <a:r>
              <a:rPr lang="ru-RU" sz="2000" i="1" dirty="0">
                <a:latin typeface="+mj-lt"/>
                <a:cs typeface="Times New Roman" panose="02020603050405020304" pitchFamily="18" charset="0"/>
              </a:rPr>
              <a:t>втором</a:t>
            </a:r>
            <a:r>
              <a:rPr lang="ru-RU" sz="2000" dirty="0">
                <a:latin typeface="+mj-lt"/>
                <a:cs typeface="Times New Roman" panose="02020603050405020304" pitchFamily="18" charset="0"/>
              </a:rPr>
              <a:t> этапе работа направлена </a:t>
            </a:r>
            <a:r>
              <a:rPr lang="ru-RU" sz="2000" dirty="0" smtClean="0">
                <a:latin typeface="+mj-lt"/>
                <a:cs typeface="Times New Roman" panose="02020603050405020304" pitchFamily="18" charset="0"/>
              </a:rPr>
              <a:t>кроме того </a:t>
            </a:r>
            <a:r>
              <a:rPr lang="ru-RU" sz="2000" dirty="0">
                <a:latin typeface="+mj-lt"/>
                <a:cs typeface="Times New Roman" panose="02020603050405020304" pitchFamily="18" charset="0"/>
              </a:rPr>
              <a:t>на тех, кто имеет умеренно выраженные учебные и поведенческие проблемы.</a:t>
            </a:r>
          </a:p>
          <a:p>
            <a:pPr algn="just"/>
            <a:endParaRPr lang="ru-RU" sz="20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37927"/>
            <a:ext cx="2736304" cy="2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5106" y="3645024"/>
            <a:ext cx="55870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/>
              <a:t>Третий</a:t>
            </a:r>
            <a:r>
              <a:rPr lang="ru-RU" sz="2000" dirty="0"/>
              <a:t> </a:t>
            </a:r>
            <a:r>
              <a:rPr lang="ru-RU" sz="2000" dirty="0" smtClean="0"/>
              <a:t>этап </a:t>
            </a:r>
            <a:r>
              <a:rPr lang="ru-RU" sz="2000" dirty="0"/>
              <a:t>предполагает прямую психологическую помощь и наставничество над родителями и воспитанниками, нуждающимися в ней, а также консультации педагога-психолога, старшего воспитателя детского сада по вопросам психологии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425897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TM01859868[[fn=Термический]]</Template>
  <TotalTime>57</TotalTime>
  <Words>1416</Words>
  <Application>Microsoft Office PowerPoint</Application>
  <PresentationFormat>Экран (4:3)</PresentationFormat>
  <Paragraphs>128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Thermal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Домашний</dc:creator>
  <cp:lastModifiedBy>Старший</cp:lastModifiedBy>
  <cp:revision>9</cp:revision>
  <dcterms:created xsi:type="dcterms:W3CDTF">2021-06-09T20:42:39Z</dcterms:created>
  <dcterms:modified xsi:type="dcterms:W3CDTF">2022-02-03T12:48:05Z</dcterms:modified>
</cp:coreProperties>
</file>