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90" r:id="rId3"/>
    <p:sldId id="264" r:id="rId4"/>
    <p:sldId id="291" r:id="rId5"/>
    <p:sldId id="292" r:id="rId6"/>
    <p:sldId id="293" r:id="rId7"/>
    <p:sldId id="294" r:id="rId8"/>
    <p:sldId id="295" r:id="rId9"/>
    <p:sldId id="296" r:id="rId10"/>
    <p:sldId id="27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A6332-968E-4BB1-8BA5-642F62278AF1}" type="datetimeFigureOut">
              <a:rPr lang="ru-RU" smtClean="0"/>
              <a:t>20.10.2016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F7BFA-5549-4819-A96E-38B9A305FB0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A6332-968E-4BB1-8BA5-642F62278AF1}" type="datetimeFigureOut">
              <a:rPr lang="ru-RU" smtClean="0"/>
              <a:t>20.10.2016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F7BFA-5549-4819-A96E-38B9A305FB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A6332-968E-4BB1-8BA5-642F62278AF1}" type="datetimeFigureOut">
              <a:rPr lang="ru-RU" smtClean="0"/>
              <a:t>20.10.2016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F7BFA-5549-4819-A96E-38B9A305FB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A6332-968E-4BB1-8BA5-642F62278AF1}" type="datetimeFigureOut">
              <a:rPr lang="ru-RU" smtClean="0"/>
              <a:t>20.10.2016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F7BFA-5549-4819-A96E-38B9A305FB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A6332-968E-4BB1-8BA5-642F62278AF1}" type="datetimeFigureOut">
              <a:rPr lang="ru-RU" smtClean="0"/>
              <a:t>20.10.2016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F7BFA-5549-4819-A96E-38B9A305FB0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A6332-968E-4BB1-8BA5-642F62278AF1}" type="datetimeFigureOut">
              <a:rPr lang="ru-RU" smtClean="0"/>
              <a:t>20.10.2016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F7BFA-5549-4819-A96E-38B9A305FB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A6332-968E-4BB1-8BA5-642F62278AF1}" type="datetimeFigureOut">
              <a:rPr lang="ru-RU" smtClean="0"/>
              <a:t>20.10.2016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F7BFA-5549-4819-A96E-38B9A305FB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A6332-968E-4BB1-8BA5-642F62278AF1}" type="datetimeFigureOut">
              <a:rPr lang="ru-RU" smtClean="0"/>
              <a:t>20.10.2016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EF7BFA-5549-4819-A96E-38B9A305FB0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A6332-968E-4BB1-8BA5-642F62278AF1}" type="datetimeFigureOut">
              <a:rPr lang="ru-RU" smtClean="0"/>
              <a:t>20.10.2016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F7BFA-5549-4819-A96E-38B9A305FB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A6332-968E-4BB1-8BA5-642F62278AF1}" type="datetimeFigureOut">
              <a:rPr lang="ru-RU" smtClean="0"/>
              <a:t>20.10.2016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68EF7BFA-5549-4819-A96E-38B9A305FB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F7BA6332-968E-4BB1-8BA5-642F62278AF1}" type="datetimeFigureOut">
              <a:rPr lang="ru-RU" smtClean="0"/>
              <a:t>20.10.2016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F7BFA-5549-4819-A96E-38B9A305FB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F7BA6332-968E-4BB1-8BA5-642F62278AF1}" type="datetimeFigureOut">
              <a:rPr lang="ru-RU" smtClean="0"/>
              <a:t>20.10.2016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8EF7BFA-5549-4819-A96E-38B9A305FB07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76672"/>
            <a:ext cx="8424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  <a:latin typeface="Monotype Corsiva" pitchFamily="66" charset="0"/>
              </a:rPr>
              <a:t>Муниципальное бюджетное дошкольное образовательное учреждение </a:t>
            </a:r>
          </a:p>
          <a:p>
            <a:pPr algn="ctr"/>
            <a:r>
              <a:rPr lang="ru-RU" dirty="0" smtClean="0">
                <a:solidFill>
                  <a:srgbClr val="FFFF00"/>
                </a:solidFill>
                <a:latin typeface="Monotype Corsiva" pitchFamily="66" charset="0"/>
              </a:rPr>
              <a:t>«</a:t>
            </a:r>
            <a:r>
              <a:rPr lang="ru-RU" dirty="0">
                <a:solidFill>
                  <a:srgbClr val="FFFF00"/>
                </a:solidFill>
                <a:latin typeface="Monotype Corsiva" pitchFamily="66" charset="0"/>
              </a:rPr>
              <a:t>Д</a:t>
            </a:r>
            <a:r>
              <a:rPr lang="ru-RU" dirty="0" smtClean="0">
                <a:solidFill>
                  <a:srgbClr val="FFFF00"/>
                </a:solidFill>
                <a:latin typeface="Monotype Corsiva" pitchFamily="66" charset="0"/>
              </a:rPr>
              <a:t>етский сад </a:t>
            </a:r>
            <a:r>
              <a:rPr lang="ru-RU" dirty="0" smtClean="0">
                <a:solidFill>
                  <a:srgbClr val="FFFF00"/>
                </a:solidFill>
                <a:latin typeface="Monotype Corsiva" pitchFamily="66" charset="0"/>
              </a:rPr>
              <a:t>общеразвивающего вида №</a:t>
            </a:r>
            <a:r>
              <a:rPr lang="ru-RU" dirty="0" smtClean="0">
                <a:solidFill>
                  <a:srgbClr val="FFFF00"/>
                </a:solidFill>
                <a:latin typeface="Monotype Corsiva" pitchFamily="66" charset="0"/>
              </a:rPr>
              <a:t>1 </a:t>
            </a:r>
            <a:r>
              <a:rPr lang="ru-RU" dirty="0" smtClean="0">
                <a:solidFill>
                  <a:srgbClr val="FFFF00"/>
                </a:solidFill>
                <a:latin typeface="Monotype Corsiva" pitchFamily="66" charset="0"/>
              </a:rPr>
              <a:t>«</a:t>
            </a:r>
            <a:r>
              <a:rPr lang="ru-RU" dirty="0" smtClean="0">
                <a:solidFill>
                  <a:srgbClr val="FFFF00"/>
                </a:solidFill>
                <a:latin typeface="Monotype Corsiva" pitchFamily="66" charset="0"/>
              </a:rPr>
              <a:t>Маленькая страна</a:t>
            </a:r>
            <a:r>
              <a:rPr lang="ru-RU" dirty="0" smtClean="0">
                <a:solidFill>
                  <a:srgbClr val="FFFF00"/>
                </a:solidFill>
                <a:latin typeface="Monotype Corsiva" pitchFamily="66" charset="0"/>
              </a:rPr>
              <a:t>» </a:t>
            </a:r>
          </a:p>
          <a:p>
            <a:pPr algn="ctr"/>
            <a:r>
              <a:rPr lang="ru-RU" dirty="0" smtClean="0">
                <a:solidFill>
                  <a:srgbClr val="FFFF00"/>
                </a:solidFill>
                <a:latin typeface="Monotype Corsiva" pitchFamily="66" charset="0"/>
              </a:rPr>
              <a:t>города Новочебоксарска Чувашской Республике</a:t>
            </a:r>
            <a:endParaRPr lang="ru-RU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916832"/>
            <a:ext cx="8568952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rgbClr val="FFFF00"/>
                </a:solidFill>
                <a:latin typeface="Monotype Corsiva" pitchFamily="66" charset="0"/>
              </a:rPr>
              <a:t>Классный проект</a:t>
            </a:r>
          </a:p>
          <a:p>
            <a:pPr algn="ctr"/>
            <a:r>
              <a:rPr lang="ru-RU" sz="4400" dirty="0" smtClean="0">
                <a:solidFill>
                  <a:srgbClr val="FFFF00"/>
                </a:solidFill>
                <a:latin typeface="Monotype Corsiva" pitchFamily="66" charset="0"/>
              </a:rPr>
              <a:t>«Организация </a:t>
            </a:r>
            <a:r>
              <a:rPr lang="ru-RU" sz="4400" dirty="0" err="1" smtClean="0">
                <a:solidFill>
                  <a:srgbClr val="FFFF00"/>
                </a:solidFill>
                <a:latin typeface="Monotype Corsiva" pitchFamily="66" charset="0"/>
              </a:rPr>
              <a:t>билингвальной</a:t>
            </a:r>
            <a:r>
              <a:rPr lang="ru-RU" sz="4400" dirty="0" smtClean="0">
                <a:solidFill>
                  <a:srgbClr val="FFFF00"/>
                </a:solidFill>
                <a:latin typeface="Monotype Corsiva" pitchFamily="66" charset="0"/>
              </a:rPr>
              <a:t> среды»</a:t>
            </a:r>
            <a:endParaRPr lang="ru-RU" sz="4400" dirty="0" smtClean="0">
              <a:latin typeface="Monotype Corsiva" pitchFamily="66" charset="0"/>
            </a:endParaRPr>
          </a:p>
          <a:p>
            <a:r>
              <a:rPr lang="ru-RU" sz="2800" dirty="0" smtClean="0">
                <a:latin typeface="Monotype Corsiva" pitchFamily="66" charset="0"/>
              </a:rPr>
              <a:t>                   </a:t>
            </a:r>
            <a:endParaRPr lang="ru-RU" sz="2800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01524" y="4471377"/>
            <a:ext cx="37645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 smtClean="0"/>
              <a:t>Автор:</a:t>
            </a:r>
          </a:p>
          <a:p>
            <a:r>
              <a:rPr lang="ru-RU" dirty="0" smtClean="0"/>
              <a:t>Павлова Наталия Валентиновна</a:t>
            </a:r>
          </a:p>
          <a:p>
            <a:pPr algn="r"/>
            <a:r>
              <a:rPr lang="ru-RU" dirty="0" smtClean="0"/>
              <a:t>Воспитатель</a:t>
            </a:r>
          </a:p>
          <a:p>
            <a:pPr algn="r"/>
            <a:r>
              <a:rPr lang="ru-RU" dirty="0"/>
              <a:t>п</a:t>
            </a:r>
            <a:r>
              <a:rPr lang="ru-RU" dirty="0" smtClean="0"/>
              <a:t>едагогический стаж – 8 лет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270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6576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НКТВ</a:t>
            </a:r>
            <a:r>
              <a:rPr lang="ru-RU" dirty="0" smtClean="0"/>
              <a:t> </a:t>
            </a:r>
          </a:p>
          <a:p>
            <a:pPr marL="36576" indent="0">
              <a:buNone/>
            </a:pPr>
            <a:r>
              <a:rPr lang="en-US" dirty="0"/>
              <a:t>http://</a:t>
            </a:r>
            <a:r>
              <a:rPr lang="en-US" dirty="0" smtClean="0"/>
              <a:t>www.nktv.info/video_show/4841</a:t>
            </a:r>
            <a:endParaRPr lang="ru-RU" dirty="0" smtClean="0"/>
          </a:p>
          <a:p>
            <a:pPr marL="36576" indent="0">
              <a:buNone/>
            </a:pPr>
            <a:endParaRPr lang="ru-RU" dirty="0"/>
          </a:p>
          <a:p>
            <a:pPr marL="36576" indent="0">
              <a:buNone/>
            </a:pPr>
            <a:r>
              <a:rPr lang="ru-RU" dirty="0" smtClean="0"/>
              <a:t>ИД «Грани»</a:t>
            </a:r>
          </a:p>
          <a:p>
            <a:pPr marL="36576" indent="0">
              <a:buNone/>
            </a:pPr>
            <a:r>
              <a:rPr lang="en-US" dirty="0"/>
              <a:t>http://www.grani21.ru/pub/shagnut-za-ramki</a:t>
            </a:r>
            <a:endParaRPr lang="ru-RU" dirty="0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4000" dirty="0" smtClean="0">
                <a:solidFill>
                  <a:srgbClr val="FFFF00"/>
                </a:solidFill>
                <a:latin typeface="Monotype Corsiva" pitchFamily="66" charset="0"/>
              </a:rPr>
              <a:t>О проекте в СМИ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772816"/>
            <a:ext cx="3541582" cy="3058640"/>
          </a:xfrm>
        </p:spPr>
      </p:pic>
    </p:spTree>
    <p:extLst>
      <p:ext uri="{BB962C8B-B14F-4D97-AF65-F5344CB8AC3E}">
        <p14:creationId xmlns:p14="http://schemas.microsoft.com/office/powerpoint/2010/main" val="465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" indent="0">
              <a:buNone/>
            </a:pPr>
            <a:r>
              <a:rPr lang="ru-RU" dirty="0" smtClean="0"/>
              <a:t>1. </a:t>
            </a:r>
            <a:r>
              <a:rPr lang="ru-RU" dirty="0" smtClean="0">
                <a:hlinkClick r:id="rId2" action="ppaction://hlinksldjump"/>
              </a:rPr>
              <a:t>Актуальность проекта</a:t>
            </a:r>
            <a:endParaRPr lang="ru-RU" dirty="0" smtClean="0"/>
          </a:p>
          <a:p>
            <a:pPr marL="36576" indent="0">
              <a:buNone/>
            </a:pPr>
            <a:endParaRPr lang="ru-RU" sz="1400" dirty="0" smtClean="0"/>
          </a:p>
          <a:p>
            <a:pPr marL="36576" indent="0">
              <a:buNone/>
            </a:pPr>
            <a:r>
              <a:rPr lang="ru-RU" dirty="0" smtClean="0"/>
              <a:t>2. </a:t>
            </a:r>
            <a:r>
              <a:rPr lang="ru-RU" dirty="0" smtClean="0">
                <a:hlinkClick r:id="rId3" action="ppaction://hlinksldjump"/>
              </a:rPr>
              <a:t>Цели и задачи</a:t>
            </a:r>
            <a:endParaRPr lang="ru-RU" dirty="0" smtClean="0"/>
          </a:p>
          <a:p>
            <a:pPr marL="36576" indent="0">
              <a:buNone/>
            </a:pPr>
            <a:endParaRPr lang="ru-RU" sz="1400" dirty="0" smtClean="0"/>
          </a:p>
          <a:p>
            <a:pPr marL="36576" indent="0">
              <a:buNone/>
            </a:pPr>
            <a:r>
              <a:rPr lang="ru-RU" dirty="0" smtClean="0"/>
              <a:t>3. </a:t>
            </a:r>
            <a:r>
              <a:rPr lang="ru-RU" dirty="0" smtClean="0">
                <a:hlinkClick r:id="rId3" action="ppaction://hlinksldjump"/>
              </a:rPr>
              <a:t>Планируемые результаты</a:t>
            </a:r>
            <a:endParaRPr lang="ru-RU" dirty="0" smtClean="0"/>
          </a:p>
          <a:p>
            <a:pPr marL="36576" indent="0">
              <a:buNone/>
            </a:pPr>
            <a:endParaRPr lang="ru-RU" sz="1400" dirty="0" smtClean="0"/>
          </a:p>
          <a:p>
            <a:pPr marL="36576" indent="0">
              <a:buNone/>
            </a:pPr>
            <a:r>
              <a:rPr lang="ru-RU" dirty="0" smtClean="0"/>
              <a:t>4. </a:t>
            </a:r>
            <a:r>
              <a:rPr lang="ru-RU" dirty="0" smtClean="0">
                <a:hlinkClick r:id="rId4" action="ppaction://hlinksldjump"/>
              </a:rPr>
              <a:t>Этапы работы</a:t>
            </a:r>
            <a:endParaRPr lang="ru-RU" dirty="0" smtClean="0"/>
          </a:p>
          <a:p>
            <a:pPr marL="36576" indent="0">
              <a:buNone/>
            </a:pPr>
            <a:endParaRPr lang="ru-RU" sz="1400" dirty="0" smtClean="0"/>
          </a:p>
          <a:p>
            <a:pPr marL="36576" indent="0">
              <a:buNone/>
            </a:pPr>
            <a:r>
              <a:rPr lang="ru-RU" dirty="0" smtClean="0"/>
              <a:t>5. </a:t>
            </a:r>
            <a:r>
              <a:rPr lang="ru-RU" dirty="0" smtClean="0">
                <a:hlinkClick r:id="rId5" action="ppaction://hlinksldjump"/>
              </a:rPr>
              <a:t>Методы и приемы работы</a:t>
            </a:r>
            <a:endParaRPr lang="ru-RU" dirty="0" smtClean="0"/>
          </a:p>
          <a:p>
            <a:pPr marL="36576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1755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7467600" cy="4766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4000" dirty="0" smtClean="0">
                <a:solidFill>
                  <a:srgbClr val="FFFF00"/>
                </a:solidFill>
                <a:latin typeface="Monotype Corsiva" pitchFamily="66" charset="0"/>
              </a:rPr>
              <a:t>Актуальность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620688"/>
            <a:ext cx="4546848" cy="6120680"/>
          </a:xfrm>
        </p:spPr>
        <p:txBody>
          <a:bodyPr>
            <a:normAutofit fontScale="55000" lnSpcReduction="20000"/>
          </a:bodyPr>
          <a:lstStyle/>
          <a:p>
            <a:pPr marL="36576" indent="0">
              <a:buNone/>
            </a:pPr>
            <a:r>
              <a:rPr lang="ru-RU" dirty="0" smtClean="0"/>
              <a:t>	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современных условиях знание хотя бы одного иностранного языка существенно расширяет круг возможностей человека. Как известно, английский язык – это язык международный, на нем общаются люди во многих странах мира. Поэтому именно английскому языку родители обучают своих детей. </a:t>
            </a:r>
          </a:p>
          <a:p>
            <a:pPr marL="36576" indent="0">
              <a:buNone/>
            </a:pP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Воспитание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билингвальных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детей или детей, которые владеют двумя родными языками, — мечта современных родителей, завоевавшая особое внимание за последние годы. Здесь работает одно простое правило: чем раньше ребенок начнет свое знакомство со вторым языком, тем больше шансов, что он станет родным. Всё больше мам и пап хотят обучать своего ребёнка иностранному языку. Ведь это не только интересные и увлекательные занятия, но и отличная перспектива для малыша. Сначала 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успешное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и обучение в языковой школе, затем в университете, построение успешной карьеры и организация отдыха без языковых границ. </a:t>
            </a:r>
          </a:p>
          <a:p>
            <a:pPr marL="36576" indent="0">
              <a:buNone/>
            </a:pP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2015 года наш детский сад начал реализацию республиканского проекта «Проектирование основной образовательной программы в условиях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билингвальной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среды в соответствии с ФГОС». </a:t>
            </a: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692696"/>
            <a:ext cx="3621934" cy="26111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DSCN66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" b="27"/>
          <a:stretch>
            <a:fillRect/>
          </a:stretch>
        </p:blipFill>
        <p:spPr bwMode="auto">
          <a:xfrm>
            <a:off x="5436096" y="3789040"/>
            <a:ext cx="3312343" cy="24828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446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67544" y="1196752"/>
            <a:ext cx="3657600" cy="2160241"/>
          </a:xfrm>
        </p:spPr>
        <p:txBody>
          <a:bodyPr>
            <a:noAutofit/>
          </a:bodyPr>
          <a:lstStyle/>
          <a:p>
            <a:pPr marL="36576" indent="0" algn="just">
              <a:buNone/>
            </a:pPr>
            <a:r>
              <a:rPr lang="ru-RU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Цель-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создание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группе языковой среды, условий для практического применения английского языка, приобщение к культуре англоязычного народа, а также осуществление индивидуально-</a:t>
            </a:r>
          </a:p>
          <a:p>
            <a:pPr marL="36576" indent="0" algn="just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дифференцированного подхода к детям, что вызовет радость познания нового языка и исключит элемент заучивания в процессе его освоения.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716016" y="1124744"/>
            <a:ext cx="3657600" cy="4968552"/>
          </a:xfrm>
        </p:spPr>
        <p:txBody>
          <a:bodyPr>
            <a:normAutofit fontScale="47500" lnSpcReduction="20000"/>
          </a:bodyPr>
          <a:lstStyle/>
          <a:p>
            <a:pPr marL="36576" indent="0">
              <a:buNone/>
            </a:pPr>
            <a:r>
              <a:rPr lang="ru-RU" sz="3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</a:p>
          <a:p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приобщить 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 к самостоятельному решению коммуникативных задач на английском языке в рамках изученной тематики;</a:t>
            </a:r>
          </a:p>
          <a:p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создать условия для полноценного и своевременного психологического развития ребенка;</a:t>
            </a:r>
          </a:p>
          <a:p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расширять кругозор воспитанников;	формировать мотивацию к познанию и творчеству;</a:t>
            </a:r>
          </a:p>
          <a:p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ознакомить с культурой, традициями и обычаями страны изучаемого языка;</a:t>
            </a:r>
          </a:p>
          <a:p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воспитывать уважение к образу жизни людей страны изучаемого языка в процессе ознакомления с их культурой, традициями и обычаями.</a:t>
            </a:r>
          </a:p>
          <a:p>
            <a:pPr marL="36576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7467600" cy="10527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4000" dirty="0" smtClean="0">
                <a:solidFill>
                  <a:srgbClr val="FFFF00"/>
                </a:solidFill>
                <a:latin typeface="Monotype Corsiva" pitchFamily="66" charset="0"/>
              </a:rPr>
              <a:t>Цели и задачи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933056"/>
            <a:ext cx="3323861" cy="24928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50100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1600200"/>
            <a:ext cx="3935288" cy="4525963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Открытие перед ребенком новой языковой картины мира. </a:t>
            </a:r>
          </a:p>
          <a:p>
            <a:r>
              <a:rPr lang="ru-RU" dirty="0" smtClean="0"/>
              <a:t>Развитие </a:t>
            </a:r>
            <a:r>
              <a:rPr lang="ru-RU" dirty="0"/>
              <a:t>интереса к языку и желания изучать языки в дальнейшем. </a:t>
            </a:r>
            <a:endParaRPr lang="ru-RU" dirty="0" smtClean="0"/>
          </a:p>
          <a:p>
            <a:r>
              <a:rPr lang="ru-RU" dirty="0"/>
              <a:t>ребенок обладает развитым воображением, которое реализуется в разных видах деятельности, и прежде всего в </a:t>
            </a:r>
            <a:r>
              <a:rPr lang="ru-RU" dirty="0" smtClean="0"/>
              <a:t>игре</a:t>
            </a:r>
          </a:p>
          <a:p>
            <a:r>
              <a:rPr lang="ru-RU" dirty="0"/>
              <a:t>ребенок проявляет любознательность, задает вопросы взрослым и сверстникам</a:t>
            </a:r>
          </a:p>
          <a:p>
            <a:pPr marL="36576" indent="0">
              <a:buNone/>
            </a:pPr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4000" dirty="0" smtClean="0">
                <a:solidFill>
                  <a:srgbClr val="FFFF00"/>
                </a:solidFill>
                <a:latin typeface="Monotype Corsiva" pitchFamily="66" charset="0"/>
              </a:rPr>
              <a:t>Планируемые результаты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56" y="1556793"/>
            <a:ext cx="2615028" cy="21602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DSCN657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" r="114"/>
          <a:stretch>
            <a:fillRect/>
          </a:stretch>
        </p:blipFill>
        <p:spPr bwMode="auto">
          <a:xfrm>
            <a:off x="5508104" y="4221088"/>
            <a:ext cx="2651125" cy="19939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8810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marL="36576" indent="0">
              <a:buNone/>
            </a:pPr>
            <a:r>
              <a:rPr lang="ru-RU" sz="2000" b="1" dirty="0" smtClean="0"/>
              <a:t> </a:t>
            </a:r>
            <a:r>
              <a:rPr lang="en-US" sz="2000" b="1" dirty="0" smtClean="0"/>
              <a:t>I </a:t>
            </a:r>
            <a:r>
              <a:rPr lang="ru-RU" sz="2000" b="1" dirty="0" smtClean="0"/>
              <a:t>ЭТАП Организационный</a:t>
            </a:r>
          </a:p>
          <a:p>
            <a:pPr marL="36576" indent="0">
              <a:buNone/>
            </a:pPr>
            <a:r>
              <a:rPr lang="ru-RU" sz="1600" dirty="0" smtClean="0"/>
              <a:t>разработка системы работы с детьми и родителями, создание у группе необходимых условий</a:t>
            </a:r>
          </a:p>
          <a:p>
            <a:pPr marL="36576" indent="0">
              <a:buNone/>
            </a:pPr>
            <a:r>
              <a:rPr lang="en-US" sz="2000" b="1" dirty="0" smtClean="0"/>
              <a:t>II</a:t>
            </a:r>
            <a:r>
              <a:rPr lang="ru-RU" sz="2000" b="1" dirty="0" smtClean="0"/>
              <a:t> ЭТАП Основной</a:t>
            </a:r>
          </a:p>
          <a:p>
            <a:pPr marL="36576" indent="0">
              <a:buNone/>
            </a:pPr>
            <a:r>
              <a:rPr lang="ru-RU" sz="1600" dirty="0" smtClean="0"/>
              <a:t>Реализация программы «</a:t>
            </a:r>
            <a:r>
              <a:rPr lang="en-US" sz="1600" dirty="0"/>
              <a:t>Key to </a:t>
            </a:r>
            <a:r>
              <a:rPr lang="en-US" sz="1600" dirty="0" smtClean="0"/>
              <a:t>learning</a:t>
            </a:r>
            <a:r>
              <a:rPr lang="ru-RU" sz="1600" dirty="0" smtClean="0"/>
              <a:t>»</a:t>
            </a:r>
          </a:p>
          <a:p>
            <a:pPr marL="36576" indent="0">
              <a:buNone/>
            </a:pPr>
            <a:r>
              <a:rPr lang="en-US" sz="2000" b="1" dirty="0" smtClean="0"/>
              <a:t>III</a:t>
            </a:r>
            <a:r>
              <a:rPr lang="ru-RU" sz="2000" b="1" dirty="0" smtClean="0"/>
              <a:t> ЭТАП Заключительный</a:t>
            </a:r>
          </a:p>
          <a:p>
            <a:pPr marL="36576" indent="0">
              <a:buNone/>
            </a:pPr>
            <a:r>
              <a:rPr lang="ru-RU" sz="1600" b="1" dirty="0" smtClean="0"/>
              <a:t>Анализ результатов, обобщение полученного опыта</a:t>
            </a:r>
            <a:endParaRPr lang="ru-RU" sz="1600" b="1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268760"/>
            <a:ext cx="2964359" cy="22232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4000" dirty="0" smtClean="0">
                <a:solidFill>
                  <a:srgbClr val="FFFF00"/>
                </a:solidFill>
                <a:latin typeface="Monotype Corsiva" pitchFamily="66" charset="0"/>
              </a:rPr>
              <a:t>Этапы реализации проекта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077072"/>
            <a:ext cx="3275856" cy="24568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34407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196752"/>
            <a:ext cx="4040188" cy="5400600"/>
          </a:xfrm>
        </p:spPr>
        <p:txBody>
          <a:bodyPr>
            <a:normAutofit fontScale="70000" lnSpcReduction="20000"/>
          </a:bodyPr>
          <a:lstStyle/>
          <a:p>
            <a:pPr marL="36576" indent="0">
              <a:buNone/>
            </a:pPr>
            <a:r>
              <a:rPr lang="ru-RU" sz="2000" dirty="0"/>
              <a:t>- различные виды игр (словесные, дидактические, пальчиковые, подвижные и т.д.). Это позволяет освоить языковой материал в естественной для ребенка игровой среде и создать благоприятный эмоциональный фон. </a:t>
            </a:r>
          </a:p>
          <a:p>
            <a:pPr marL="36576" indent="0">
              <a:buNone/>
            </a:pPr>
            <a:r>
              <a:rPr lang="ru-RU" sz="2000" dirty="0"/>
              <a:t>- проигрывание ситуаций (встреча с другом, покупка продуктов, сбор на прогулку и т.д.); </a:t>
            </a:r>
          </a:p>
          <a:p>
            <a:pPr marL="36576" indent="0">
              <a:buNone/>
            </a:pPr>
            <a:r>
              <a:rPr lang="ru-RU" sz="2000" dirty="0"/>
              <a:t>- рисование, лепка, пение, танцы; </a:t>
            </a:r>
          </a:p>
          <a:p>
            <a:pPr marL="36576" indent="0">
              <a:buNone/>
            </a:pPr>
            <a:r>
              <a:rPr lang="ru-RU" sz="2000" dirty="0"/>
              <a:t>- наглядное моделирование – позволяет создать образ предмета, свойства, признака, действия; </a:t>
            </a:r>
          </a:p>
          <a:p>
            <a:pPr marL="36576" indent="0">
              <a:buNone/>
            </a:pPr>
            <a:r>
              <a:rPr lang="ru-RU" sz="2000" dirty="0"/>
              <a:t>- комментирование действий, сопровождение речи жестами и мимикой – многие дети порой бессознательно прибегают к помощи жестов при попытке выразить свои мысли, поэтому практически каждая фраза вводится в сопровождении жестов и мимики; </a:t>
            </a:r>
          </a:p>
          <a:p>
            <a:pPr marL="36576" indent="0">
              <a:buNone/>
            </a:pPr>
            <a:r>
              <a:rPr lang="ru-RU" sz="2000" dirty="0"/>
              <a:t>- «лестница знаний» - подведение детей к правильному выражению и произнесению слов на английском языке; </a:t>
            </a:r>
          </a:p>
          <a:p>
            <a:pPr marL="36576" indent="0">
              <a:buNone/>
            </a:pPr>
            <a:r>
              <a:rPr lang="ru-RU" sz="2000" dirty="0"/>
              <a:t>- просмотр видеофильмов и аудиодисков с английской речью – дети с интересом изучали новые речевые ситуации, повторяли за героями новые слова и выражения; ребенок начинает осознавать, что он может понять другой язык. </a:t>
            </a:r>
            <a:endParaRPr lang="ru-RU" sz="1600" b="1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4000" dirty="0" smtClean="0">
                <a:solidFill>
                  <a:srgbClr val="FFFF00"/>
                </a:solidFill>
                <a:latin typeface="Monotype Corsiva" pitchFamily="66" charset="0"/>
              </a:rPr>
              <a:t>Методы и приемы работы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196752"/>
            <a:ext cx="2020218" cy="26936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19" y="4149080"/>
            <a:ext cx="3083019" cy="23122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77039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20688"/>
            <a:ext cx="3657600" cy="24414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764704"/>
            <a:ext cx="3017308" cy="45259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38" y="3501008"/>
            <a:ext cx="4458072" cy="29701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3873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92696"/>
            <a:ext cx="3657600" cy="24368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461" y="560076"/>
            <a:ext cx="3657600" cy="24368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717032"/>
            <a:ext cx="3845396" cy="25619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183" y="3717030"/>
            <a:ext cx="3845396" cy="25619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415660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хническ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656</TotalTime>
  <Words>379</Words>
  <Application>Microsoft Office PowerPoint</Application>
  <PresentationFormat>Экран (4:3)</PresentationFormat>
  <Paragraphs>59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Техническая</vt:lpstr>
      <vt:lpstr>Презентация PowerPoint</vt:lpstr>
      <vt:lpstr>Содержание</vt:lpstr>
      <vt:lpstr>   Актуальность </vt:lpstr>
      <vt:lpstr>   Цели и задачи </vt:lpstr>
      <vt:lpstr>   Планируемые результаты </vt:lpstr>
      <vt:lpstr>   Этапы реализации проекта </vt:lpstr>
      <vt:lpstr>   Методы и приемы работы </vt:lpstr>
      <vt:lpstr>Презентация PowerPoint</vt:lpstr>
      <vt:lpstr>Презентация PowerPoint</vt:lpstr>
      <vt:lpstr>   О проекте в СМИ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дс1</cp:lastModifiedBy>
  <cp:revision>55</cp:revision>
  <dcterms:created xsi:type="dcterms:W3CDTF">2013-08-18T12:30:12Z</dcterms:created>
  <dcterms:modified xsi:type="dcterms:W3CDTF">2016-10-20T09:50:19Z</dcterms:modified>
</cp:coreProperties>
</file>