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2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33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0A1A5D-5A81-47DB-BE2C-03E0990F0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9431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18D89D-FEB0-4064-AD3B-357BF020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08CCA0-7AC9-4458-99BC-25257703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985775-DA12-4519-AD4E-BF0D8B5A28A2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410E7-85CD-46DA-BC17-90383213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C549DF-D60D-41D0-9ADE-DA8EA16A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9F1CE1-AE97-4474-A621-9FAA4F63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3F95C-774F-4E30-AE17-04AC0612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A740606-3AD8-42ED-B129-A3DEC06B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7C616E-EC5D-4161-B871-4DBFA23F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7A186C-6BE5-484A-94F6-B5CFB1F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059D37-F92B-4726-A34B-164AC46F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EB8A300-DCC2-4DBC-89F3-19460679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E01FBC-E1B1-44CF-B5F4-B0621F58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CDE81A-B789-490D-9823-1DCB7955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E3DE41-335B-4255-BD1B-1BD5FD76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CDC965-EE27-49DE-926C-3E4E5F353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87F107-3B06-47AE-890B-4028A5F7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E7A224-216B-43E1-A95E-10F95BB0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BF9C8F-012F-410C-9624-42ADB56B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FA0CA-376B-46DC-813B-5E5FBFAA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1EBA494-E82E-4757-A3C0-955EA65D1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3117C38-1525-4DAA-A6A8-79732457C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F361C5-F126-4C0B-AE3A-2CBA980E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4F4485-29FD-4F98-96FC-E5D8DCB9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42FB67-03FB-449E-89B5-DF67F63D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75B5E7-60F9-464C-B174-D06589C5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8484D1-D333-4AE1-BBFC-CD1DEC20F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A59D6A-B58D-4E95-A396-200C9B9B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B437D5-797B-49CA-AD3B-BE3CAF57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1F4BFD-DCAB-4FA8-B42C-658D6832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DD7D349-5ABD-40CA-91CD-9AC19B7C0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28E4FE5-4CB9-457C-9776-A6FC25BBA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DF420E-C006-48BA-ACD0-A009889F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6841BA-4A5C-4F80-82B2-3FE13D1D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5348BA-A8D9-4752-9849-D1F48047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A079D8C-B135-4B29-9B74-4C89FD7E531F}"/>
              </a:ext>
            </a:extLst>
          </p:cNvPr>
          <p:cNvSpPr/>
          <p:nvPr userDrawn="1"/>
        </p:nvSpPr>
        <p:spPr>
          <a:xfrm>
            <a:off x="8625840" y="6644640"/>
            <a:ext cx="3600000" cy="21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F0D1648-B806-40EE-B6E3-7634106F579D}"/>
              </a:ext>
            </a:extLst>
          </p:cNvPr>
          <p:cNvSpPr/>
          <p:nvPr userDrawn="1"/>
        </p:nvSpPr>
        <p:spPr>
          <a:xfrm>
            <a:off x="0" y="-22383"/>
            <a:ext cx="3600000" cy="21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D45F2DE-3202-46E3-A4DF-1E1F8D2367F3}"/>
              </a:ext>
            </a:extLst>
          </p:cNvPr>
          <p:cNvSpPr/>
          <p:nvPr userDrawn="1"/>
        </p:nvSpPr>
        <p:spPr>
          <a:xfrm rot="16200000">
            <a:off x="8820811" y="3139757"/>
            <a:ext cx="6492875" cy="21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4E4023C-83D7-4B9B-83E0-97AB0F4AC43B}"/>
              </a:ext>
            </a:extLst>
          </p:cNvPr>
          <p:cNvSpPr/>
          <p:nvPr userDrawn="1"/>
        </p:nvSpPr>
        <p:spPr>
          <a:xfrm rot="16200000">
            <a:off x="-3139758" y="3504883"/>
            <a:ext cx="6492875" cy="21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70539" cy="1325563"/>
          </a:xfrm>
        </p:spPr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053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8B632DE5-F5F2-4462-94DA-69002633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50" y="0"/>
            <a:ext cx="41592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3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4895129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8672" y="4428023"/>
            <a:ext cx="4879887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4879888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4B61BE1B-0619-47D5-8D00-1DBE9B7F40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58672" y="2320617"/>
            <a:ext cx="4940847" cy="1568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14E300-70A9-4046-B13A-C580CDF0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2941CF8-4508-43CA-BA33-C0B9ED75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F7B9934-7384-4A83-8B0E-FFF486DD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F36D14-7448-4ACB-B1EC-DDDAAA9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2F858-143C-49BF-AC24-DDE5A569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A1AEBE-8905-4864-B3FD-4CD04946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81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F616B-C814-43CB-9D66-2ACCE175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AE93A1-6738-46E4-8F22-EE921A983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78392C-C9F7-4DEF-AA81-542C2AAC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0A34EB-7EF1-4575-A605-E6075A63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F6B72C-E973-4717-9B32-EB861DCB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9AC03E-CC96-46B4-8F06-809941B6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D83CB0-A9EB-4FCC-AFF1-9C071945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A519CA-8C32-464E-AB8C-C7DAE493B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389CDC-954B-4F3C-8708-20D835E7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021DA71-9B62-4B5B-9FC5-8A2FE4CE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C5407C-33E1-4753-B9AC-F00DBA80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63584-63A5-4369-B563-05FB3555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8BDB9A-93BD-4EBA-9434-1716F897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6B4D10-58E3-4843-B773-ACE304291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F791276-15DC-4AAA-A29A-7294AAED5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84DE98-0C02-460E-AEB8-1FFCF6EE5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AE545B8-BE5D-416A-A9C4-DD942138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03D84F0-63EB-4F1F-A304-21FC5773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6BA2A66-252D-4BBD-AD7E-3C84EC95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69195-B136-450A-9EBB-E4D32554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56AFD3-762E-431D-8169-48E9431F2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B0A7F1-90CF-4B8D-9FE0-9796384F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5775-DA12-4519-AD4E-BF0D8B5A28A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2E4D6C-F1D3-4A14-8D0D-B4CCD0AC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ACE525-741D-45DF-830F-DE1754B07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1CE1-AE97-4474-A621-9FAA4F63F5A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xmlns="" id="{5B02C175-E080-45D1-9C7B-D1AA06E5A42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2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3F741A-A27B-4CE2-B7D3-79591874A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4080"/>
            <a:ext cx="9144000" cy="194310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8D3D184-4321-4E38-BE07-42489AB6216D}"/>
              </a:ext>
            </a:extLst>
          </p:cNvPr>
          <p:cNvCxnSpPr>
            <a:cxnSpLocks/>
          </p:cNvCxnSpPr>
          <p:nvPr/>
        </p:nvCxnSpPr>
        <p:spPr>
          <a:xfrm>
            <a:off x="10789920" y="3420000"/>
            <a:ext cx="1188720" cy="0"/>
          </a:xfrm>
          <a:prstGeom prst="line">
            <a:avLst/>
          </a:prstGeom>
          <a:ln w="666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6A11B4B-69CF-4A51-9644-617C8A15784E}"/>
              </a:ext>
            </a:extLst>
          </p:cNvPr>
          <p:cNvCxnSpPr>
            <a:cxnSpLocks/>
          </p:cNvCxnSpPr>
          <p:nvPr/>
        </p:nvCxnSpPr>
        <p:spPr>
          <a:xfrm>
            <a:off x="137160" y="3421380"/>
            <a:ext cx="1188720" cy="0"/>
          </a:xfrm>
          <a:prstGeom prst="line">
            <a:avLst/>
          </a:prstGeom>
          <a:ln w="666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ndicator.ru/thumb/1280x720/filters:quality(75)/imgs/2020/02/11/15/3774181/1632084c11266d4c2787be51ba11ae63be2cee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3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A24C834-B741-4195-B095-CF0589AF7461}"/>
              </a:ext>
            </a:extLst>
          </p:cNvPr>
          <p:cNvSpPr/>
          <p:nvPr/>
        </p:nvSpPr>
        <p:spPr>
          <a:xfrm>
            <a:off x="0" y="1891410"/>
            <a:ext cx="12192000" cy="2819400"/>
          </a:xfrm>
          <a:prstGeom prst="rect">
            <a:avLst/>
          </a:prstGeom>
          <a:solidFill>
            <a:srgbClr val="60709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70" dirty="0">
                <a:solidFill>
                  <a:schemeClr val="bg1"/>
                </a:solidFill>
                <a:latin typeface="Century Gothic"/>
                <a:cs typeface="Century Gothic"/>
              </a:rPr>
              <a:t>О проведении в </a:t>
            </a:r>
            <a:br>
              <a:rPr lang="ru-RU" sz="3200" spc="7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ru-RU" sz="3200" spc="70" dirty="0">
                <a:solidFill>
                  <a:schemeClr val="bg1"/>
                </a:solidFill>
                <a:latin typeface="Century Gothic"/>
                <a:cs typeface="Century Gothic"/>
              </a:rPr>
              <a:t>Чувашской Республике Десятилетия науки и технологий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924647"/>
            <a:ext cx="5375822" cy="14773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pc="70" dirty="0">
                <a:solidFill>
                  <a:schemeClr val="tx2"/>
                </a:solidFill>
                <a:latin typeface="Century Gothic"/>
                <a:cs typeface="Century Gothic"/>
              </a:rPr>
              <a:t>Михайлов Андрей </a:t>
            </a:r>
            <a:r>
              <a:rPr lang="ru-RU" spc="70" dirty="0" smtClean="0">
                <a:solidFill>
                  <a:schemeClr val="tx2"/>
                </a:solidFill>
                <a:latin typeface="Century Gothic"/>
                <a:cs typeface="Century Gothic"/>
              </a:rPr>
              <a:t>Петрович</a:t>
            </a:r>
          </a:p>
          <a:p>
            <a:pPr>
              <a:spcBef>
                <a:spcPts val="0"/>
              </a:spcBef>
            </a:pPr>
            <a:r>
              <a:rPr lang="ru-RU" spc="70" dirty="0" smtClean="0">
                <a:solidFill>
                  <a:schemeClr val="tx2"/>
                </a:solidFill>
                <a:latin typeface="Century Gothic"/>
                <a:cs typeface="Century Gothic"/>
              </a:rPr>
              <a:t>Начальник </a:t>
            </a:r>
            <a:r>
              <a:rPr lang="ru-RU" spc="70" dirty="0">
                <a:solidFill>
                  <a:schemeClr val="tx2"/>
                </a:solidFill>
                <a:latin typeface="Century Gothic"/>
                <a:cs typeface="Century Gothic"/>
              </a:rPr>
              <a:t>отдела профессионального </a:t>
            </a:r>
          </a:p>
          <a:p>
            <a:pPr>
              <a:spcBef>
                <a:spcPts val="0"/>
              </a:spcBef>
            </a:pPr>
            <a:r>
              <a:rPr lang="ru-RU" spc="70" dirty="0">
                <a:solidFill>
                  <a:schemeClr val="tx2"/>
                </a:solidFill>
                <a:latin typeface="Century Gothic"/>
                <a:cs typeface="Century Gothic"/>
              </a:rPr>
              <a:t>образования и </a:t>
            </a:r>
            <a:r>
              <a:rPr lang="ru-RU" spc="70" dirty="0" smtClean="0">
                <a:solidFill>
                  <a:schemeClr val="tx2"/>
                </a:solidFill>
                <a:latin typeface="Century Gothic"/>
                <a:cs typeface="Century Gothic"/>
              </a:rPr>
              <a:t>науки</a:t>
            </a:r>
          </a:p>
          <a:p>
            <a:pPr>
              <a:spcBef>
                <a:spcPts val="0"/>
              </a:spcBef>
            </a:pPr>
            <a:endParaRPr lang="ru-RU" spc="70" dirty="0" smtClean="0">
              <a:solidFill>
                <a:schemeClr val="tx2"/>
              </a:solidFill>
              <a:latin typeface="Century Gothic"/>
              <a:cs typeface="Century Gothic"/>
            </a:endParaRPr>
          </a:p>
          <a:p>
            <a:pPr algn="r">
              <a:spcBef>
                <a:spcPts val="0"/>
              </a:spcBef>
            </a:pPr>
            <a:endParaRPr lang="ru-RU" spc="70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pic>
        <p:nvPicPr>
          <p:cNvPr id="11" name="Picture 4" descr="Десятилетие на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0"/>
            <a:ext cx="2825898" cy="16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3" y="265814"/>
            <a:ext cx="5564297" cy="64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59" y="574160"/>
            <a:ext cx="4859445" cy="62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Десятилетие нау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15" y="144426"/>
            <a:ext cx="2084390" cy="12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297713"/>
            <a:ext cx="4869711" cy="55501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9" y="5518296"/>
            <a:ext cx="4805914" cy="1254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81" y="616689"/>
            <a:ext cx="6075528" cy="59648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415" y="162368"/>
            <a:ext cx="2084388" cy="109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1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0" y="212652"/>
            <a:ext cx="5199320" cy="664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37" y="1233376"/>
            <a:ext cx="6560289" cy="45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Десятилетие нау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07" y="144427"/>
            <a:ext cx="2674218" cy="13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15" y="239244"/>
            <a:ext cx="11036594" cy="128665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Привлечение талантливой молодежи в сферу исследований и </a:t>
            </a:r>
            <a:r>
              <a:rPr lang="ru-RU" sz="3600" dirty="0" smtClean="0">
                <a:solidFill>
                  <a:srgbClr val="002060"/>
                </a:solidFill>
              </a:rPr>
              <a:t>разработок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529" y="1623767"/>
            <a:ext cx="1020016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Инициатива «Наука рядом»</a:t>
            </a:r>
          </a:p>
          <a:p>
            <a:r>
              <a:rPr lang="ru-RU" dirty="0"/>
              <a:t>Вовлечение школьников в исследовательскую деятельность через знакомство с учеными и изобретениями.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Инициатива «Школьники в научно-технической деятельности»</a:t>
            </a:r>
          </a:p>
          <a:p>
            <a:r>
              <a:rPr lang="ru-RU" dirty="0"/>
              <a:t>Систематизация имеющихся форматов и создание новых форматов детской проектной деятельности и научно-технического творчества.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Инициатива «Научное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волонтерство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  <a:p>
            <a:r>
              <a:rPr lang="ru-RU" dirty="0"/>
              <a:t>Вовлечение граждан в масштабные исследовательские проекты, в том числе по сбору и анализу научных данных.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Инициатива «Наука побеждать»</a:t>
            </a:r>
          </a:p>
          <a:p>
            <a:r>
              <a:rPr lang="ru-RU" dirty="0"/>
              <a:t>Создание новых и совершенствование имеющихся механизмов выявления талантливой молодежи.</a:t>
            </a:r>
          </a:p>
          <a:p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Проект «Научные детские площадки»</a:t>
            </a:r>
          </a:p>
          <a:p>
            <a:r>
              <a:rPr lang="ru-RU" dirty="0"/>
              <a:t>Создание инфраструктуры развивающего досуга для детей и их родителей.</a:t>
            </a:r>
          </a:p>
        </p:txBody>
      </p:sp>
      <p:pic>
        <p:nvPicPr>
          <p:cNvPr id="8" name="Picture 4" descr="Десятилетие на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07" y="144426"/>
            <a:ext cx="2825898" cy="16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79" y="304904"/>
            <a:ext cx="9726664" cy="101353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Содействие вовлечению исследователей и разработчиков в решение важнейших задач развития общества и страны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929" y="1491050"/>
            <a:ext cx="112811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Инициатива «Снова в школу»</a:t>
            </a:r>
          </a:p>
          <a:p>
            <a:r>
              <a:rPr lang="ru-RU" sz="1600" dirty="0" smtClean="0"/>
              <a:t>Развитие летних и других каникулярных школ для студентов и молодых ученых.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Инициатива «Проектирование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будущего»</a:t>
            </a:r>
          </a:p>
          <a:p>
            <a:r>
              <a:rPr lang="ru-RU" sz="1600" dirty="0" smtClean="0"/>
              <a:t>Создание условий для долгосрочного планирования и </a:t>
            </a:r>
            <a:r>
              <a:rPr lang="ru-RU" sz="1600" dirty="0" err="1" smtClean="0"/>
              <a:t>регулярнои</a:t>
            </a:r>
            <a:r>
              <a:rPr lang="ru-RU" sz="1600" dirty="0" smtClean="0"/>
              <a:t>̆ актуализации приоритетных научных, научно-технических проектов.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Инициатива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«Работа с опытом»</a:t>
            </a:r>
          </a:p>
          <a:p>
            <a:r>
              <a:rPr lang="ru-RU" sz="1600" dirty="0"/>
              <a:t>Изучение и систематизация знаний об истории отечественной науки и ее роли в развитии человечества, а также использование этого опыта для научно-технологического развития страны.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Инициатива «Площадки для взаимодействия науки, бизнеса, государства и общества»</a:t>
            </a:r>
          </a:p>
          <a:p>
            <a:r>
              <a:rPr lang="ru-RU" sz="1600" dirty="0"/>
              <a:t>Совершенствование механизмов взаимодействия исследователей, разработчиков и компаний реального сектора экономики.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Инициатива «Решения и сервисы для профессионального сообщества»</a:t>
            </a:r>
          </a:p>
          <a:p>
            <a:r>
              <a:rPr lang="ru-RU" sz="1600" dirty="0"/>
              <a:t>Создание привлекательных условий для построения карьеры в сфере науки и технологий.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Тематические инициативы по приоритетам научно-технологического развития Российской Федерации</a:t>
            </a:r>
          </a:p>
          <a:p>
            <a:r>
              <a:rPr lang="ru-RU" sz="1600" dirty="0"/>
              <a:t>Разработка и реализация тематических инициатив по приоритетам стратегии научно-технологического развития Российской̆ Федерации.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Конгресс молодых ученых и мероприятия - спутники Конгресса</a:t>
            </a:r>
          </a:p>
          <a:p>
            <a:r>
              <a:rPr lang="ru-RU" sz="1600" dirty="0"/>
              <a:t>Проведение тематических ежегодных мероприятий, объединяющих молодых ученых Российской Федерации.</a:t>
            </a:r>
          </a:p>
        </p:txBody>
      </p:sp>
      <p:pic>
        <p:nvPicPr>
          <p:cNvPr id="6" name="Picture 4" descr="Десятилетие на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07" y="144426"/>
            <a:ext cx="2825898" cy="16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832" y="1724675"/>
            <a:ext cx="107814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Инициатива «Наука для всей семьи»</a:t>
            </a:r>
          </a:p>
          <a:p>
            <a:r>
              <a:rPr lang="ru-RU" dirty="0"/>
              <a:t>Мероприятия для проведения семейного досуга, посвященные науке и технологиям.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Инициатива «Научно-популярный туризм»</a:t>
            </a:r>
          </a:p>
          <a:p>
            <a:r>
              <a:rPr lang="ru-RU" dirty="0"/>
              <a:t>Создание по всей стране маршрутов для научно-популярного туризма.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Инициатива «Наука как искусство»</a:t>
            </a:r>
          </a:p>
          <a:p>
            <a:r>
              <a:rPr lang="ru-RU" dirty="0"/>
              <a:t>Популяризация современного научного знания и технологических достижений через художественные формы и средства креативных индустрий.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Инициатива «Инфраструктура для популяризации науки, создание контента»</a:t>
            </a:r>
          </a:p>
          <a:p>
            <a:r>
              <a:rPr lang="ru-RU" dirty="0"/>
              <a:t>Создание условий и стимулирующих экосистем для производства и массового распространения произведений, посвященных науке и деятельности ученых.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Юбилейные мероприятия</a:t>
            </a:r>
          </a:p>
          <a:p>
            <a:r>
              <a:rPr lang="ru-RU" dirty="0"/>
              <a:t>Организация мероприятий, приуроченных к памятным датам отечественной̆ науки.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Открытие центров, лабораторий, запуск исследовательской инфраструктуры</a:t>
            </a:r>
          </a:p>
          <a:p>
            <a:r>
              <a:rPr lang="ru-RU" dirty="0"/>
              <a:t>Открытые новых передовых исследовательских центров и лабораторий с самым современным научным оборудованием.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832" y="386559"/>
            <a:ext cx="878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Повышение доступности информации о достижениях и перспективах российской нау</a:t>
            </a:r>
            <a:r>
              <a:rPr lang="ru-RU" sz="3200" dirty="0">
                <a:solidFill>
                  <a:srgbClr val="002060"/>
                </a:solidFill>
              </a:rPr>
              <a:t>ки</a:t>
            </a:r>
            <a:endParaRPr lang="ru-RU" sz="3200" dirty="0"/>
          </a:p>
        </p:txBody>
      </p:sp>
      <p:pic>
        <p:nvPicPr>
          <p:cNvPr id="7" name="Picture 4" descr="Десятилетие на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07" y="144426"/>
            <a:ext cx="2825898" cy="16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7DF6E54-D19C-4CD4-8F96-28069ABFC599}"/>
              </a:ext>
            </a:extLst>
          </p:cNvPr>
          <p:cNvSpPr/>
          <p:nvPr/>
        </p:nvSpPr>
        <p:spPr>
          <a:xfrm>
            <a:off x="680484" y="1669311"/>
            <a:ext cx="11025963" cy="3940967"/>
          </a:xfrm>
          <a:prstGeom prst="rect">
            <a:avLst/>
          </a:prstGeom>
          <a:solidFill>
            <a:srgbClr val="60709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6079" y="2126207"/>
            <a:ext cx="97075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Рекомендовать  </a:t>
            </a:r>
            <a:r>
              <a:rPr lang="ru-RU" sz="2800" b="1" dirty="0" smtClean="0">
                <a:solidFill>
                  <a:srgbClr val="002060"/>
                </a:solidFill>
              </a:rPr>
              <a:t>органам </a:t>
            </a:r>
            <a:r>
              <a:rPr lang="ru-RU" sz="2800" b="1" dirty="0">
                <a:solidFill>
                  <a:srgbClr val="002060"/>
                </a:solidFill>
              </a:rPr>
              <a:t>местного самоуправления в Чувашской </a:t>
            </a:r>
            <a:r>
              <a:rPr lang="ru-RU" sz="2800" b="1" dirty="0" smtClean="0">
                <a:solidFill>
                  <a:srgbClr val="002060"/>
                </a:solidFill>
              </a:rPr>
              <a:t>Республике, </a:t>
            </a:r>
            <a:r>
              <a:rPr lang="ru-RU" sz="2800" b="1" dirty="0">
                <a:solidFill>
                  <a:srgbClr val="002060"/>
                </a:solidFill>
              </a:rPr>
              <a:t>организациям независимо от их организационно-правовых форм и форм собственности принять активное участие в реализации мероприятий Плана основных мероприятий по проведению в Чувашской Республике Десятилетия науки и технологий</a:t>
            </a:r>
          </a:p>
        </p:txBody>
      </p:sp>
      <p:grpSp>
        <p:nvGrpSpPr>
          <p:cNvPr id="10" name="Google Shape;4013;p57"/>
          <p:cNvGrpSpPr/>
          <p:nvPr/>
        </p:nvGrpSpPr>
        <p:grpSpPr>
          <a:xfrm>
            <a:off x="751713" y="2120894"/>
            <a:ext cx="1052623" cy="877798"/>
            <a:chOff x="5216456" y="3725484"/>
            <a:chExt cx="356196" cy="265631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Google Shape;4014;p57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15;p57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4" descr="Десятилетие на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68" y="72024"/>
            <a:ext cx="2825898" cy="16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105</Words>
  <Application>Microsoft Office PowerPoint</Application>
  <PresentationFormat>Произвольный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Привлечение талантливой молодежи в сферу исследований и разработок</vt:lpstr>
      <vt:lpstr>Содействие вовлечению исследователей и разработчиков в решение важнейших задач развития общества и страны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ФИО obrazov16</cp:lastModifiedBy>
  <cp:revision>13</cp:revision>
  <dcterms:created xsi:type="dcterms:W3CDTF">2021-12-06T03:54:55Z</dcterms:created>
  <dcterms:modified xsi:type="dcterms:W3CDTF">2022-12-06T05:40:06Z</dcterms:modified>
</cp:coreProperties>
</file>