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4" r:id="rId10"/>
    <p:sldId id="275" r:id="rId11"/>
    <p:sldId id="276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Заболеваемость ОКИ в Чувашской Республике в 2021 г. по контингентам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C04-4278-8950-200C9F3205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C04-4278-8950-200C9F320563}"/>
              </c:ext>
            </c:extLst>
          </c:dPt>
          <c:dLbls>
            <c:dLbl>
              <c:idx val="0"/>
              <c:layout>
                <c:manualLayout>
                  <c:x val="1.697792583619356E-2"/>
                  <c:y val="4.02476408006250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C04-4278-8950-200C9F320563}"/>
                </c:ext>
              </c:extLst>
            </c:dLbl>
            <c:dLbl>
              <c:idx val="1"/>
              <c:layout>
                <c:manualLayout>
                  <c:x val="-5.6937209771855457E-2"/>
                  <c:y val="-9.877261525515425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C04-4278-8950-200C9F32056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Взрослые</c:v>
                </c:pt>
                <c:pt idx="1">
                  <c:v>Дети до 14 лет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1326</c:v>
                </c:pt>
                <c:pt idx="1">
                  <c:v>7557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8C04-4278-8950-200C9F3205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Возрастная структура заболеваемости ОКИ в ЧР детей до 14 лет</a:t>
            </a:r>
          </a:p>
        </c:rich>
      </c:tx>
      <c:layout>
        <c:manualLayout>
          <c:xMode val="edge"/>
          <c:yMode val="edge"/>
          <c:x val="0.16261980830670925"/>
          <c:y val="4.391217564870259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заболеваемости ОКИ в ЧР по возрастам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107-4FB8-AEE2-3CB3830726E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107-4FB8-AEE2-3CB3830726E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107-4FB8-AEE2-3CB3830726E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107-4FB8-AEE2-3CB3830726E0}"/>
              </c:ext>
            </c:extLst>
          </c:dPt>
          <c:dLbls>
            <c:dLbl>
              <c:idx val="0"/>
              <c:layout>
                <c:manualLayout>
                  <c:x val="-0.10427796365709875"/>
                  <c:y val="0.177945211938328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07-4FB8-AEE2-3CB3830726E0}"/>
                </c:ext>
              </c:extLst>
            </c:dLbl>
            <c:dLbl>
              <c:idx val="1"/>
              <c:layout>
                <c:manualLayout>
                  <c:x val="-1.202703495928824E-2"/>
                  <c:y val="-2.400396058277156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07-4FB8-AEE2-3CB3830726E0}"/>
                </c:ext>
              </c:extLst>
            </c:dLbl>
            <c:dLbl>
              <c:idx val="2"/>
              <c:layout>
                <c:manualLayout>
                  <c:x val="-0.13381751402480438"/>
                  <c:y val="-0.1780325962248730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107-4FB8-AEE2-3CB3830726E0}"/>
                </c:ext>
              </c:extLst>
            </c:dLbl>
            <c:dLbl>
              <c:idx val="3"/>
              <c:layout>
                <c:manualLayout>
                  <c:x val="-3.5927649618877552E-2"/>
                  <c:y val="4.23942665849403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107-4FB8-AEE2-3CB3830726E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дети до года</c:v>
                </c:pt>
                <c:pt idx="1">
                  <c:v>дети 1-2 лет</c:v>
                </c:pt>
                <c:pt idx="2">
                  <c:v>дети 3-6 лет</c:v>
                </c:pt>
                <c:pt idx="3">
                  <c:v>дети 7-14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8.7000000000000011</c:v>
                </c:pt>
                <c:pt idx="1">
                  <c:v>28.6</c:v>
                </c:pt>
                <c:pt idx="2">
                  <c:v>37.1</c:v>
                </c:pt>
                <c:pt idx="3">
                  <c:v>25.6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107-4FB8-AEE2-3CB3830726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Структура ОКИ установленной</a:t>
            </a:r>
            <a:r>
              <a:rPr lang="ru-RU" baseline="0"/>
              <a:t> этиологии </a:t>
            </a:r>
            <a:r>
              <a:rPr lang="ru-RU"/>
              <a:t>в ЧР в 2021 г.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ОКИ по возбудителям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C93-4D74-8D11-BDCDACA9D922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93-4D74-8D11-BDCDACA9D922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93-4D74-8D11-BDCDACA9D922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C93-4D74-8D11-BDCDACA9D922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C93-4D74-8D11-BDCDACA9D92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42,5%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C93-4D74-8D11-BDCDACA9D922}"/>
                </c:ext>
              </c:extLst>
            </c:dLbl>
            <c:dLbl>
              <c:idx val="2"/>
              <c:layout>
                <c:manualLayout>
                  <c:x val="8.5132509477981927E-2"/>
                  <c:y val="0.1174659417572804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8,8%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C93-4D74-8D11-BDCDACA9D922}"/>
                </c:ext>
              </c:extLst>
            </c:dLbl>
            <c:dLbl>
              <c:idx val="3"/>
              <c:layout>
                <c:manualLayout>
                  <c:x val="4.0706109652960044E-2"/>
                  <c:y val="2.850081239845015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0,4%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C93-4D74-8D11-BDCDACA9D922}"/>
                </c:ext>
              </c:extLst>
            </c:dLbl>
            <c:dLbl>
              <c:idx val="4"/>
              <c:layout>
                <c:manualLayout>
                  <c:x val="3.5429972295129813E-2"/>
                  <c:y val="0.157807774028246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C93-4D74-8D11-BDCDACA9D92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ротавирусная инфекция </c:v>
                </c:pt>
                <c:pt idx="1">
                  <c:v>норовирусная инфекция</c:v>
                </c:pt>
                <c:pt idx="2">
                  <c:v>сальмонеллез</c:v>
                </c:pt>
                <c:pt idx="3">
                  <c:v>дизентерия</c:v>
                </c:pt>
                <c:pt idx="4">
                  <c:v>прочие возбудители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0.42500000000000027</c:v>
                </c:pt>
                <c:pt idx="1">
                  <c:v>0.42000000000000021</c:v>
                </c:pt>
                <c:pt idx="2" formatCode="0.00%">
                  <c:v>8.8000000000000064E-2</c:v>
                </c:pt>
                <c:pt idx="3" formatCode="0.00%">
                  <c:v>4.0000000000000036E-3</c:v>
                </c:pt>
                <c:pt idx="4" formatCode="0.00%">
                  <c:v>7.5000000000000011E-2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C93-4D74-8D11-BDCDACA9D92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D4B2-4A07-48BE-866E-515C2F206545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8525E-7906-4E8B-8BEE-3C8A6A3982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30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8525E-7906-4E8B-8BEE-3C8A6A3982E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5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87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345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96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648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368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068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82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80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67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50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4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0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5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45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4B04F-B089-4B6A-97FC-92BFE1E80229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E46117-15A8-47F4-AC5A-B3B56E522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0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39615"/>
            <a:ext cx="9144000" cy="48006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острых кишечных инфекций в дошкольных образовательных учреждениях»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3484" y="1152827"/>
            <a:ext cx="9609993" cy="534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ходе проведения санитарно-эпидемиологического обследования на пищеблоке и в группах отобраны смывы с объектов внешней среды на БГКП и золотистый стафилококк, в смывах в пробе «Смыв со стакана для питья воды»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обнаружены бактерии группы кишечных палочек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свидетельствует о нарушении требований по ежедневной влажной уборке с применением моющих и дезинфицирующих средств (согласно п.2.11.4.  СП 2.4.3648-20 "Санитарно-эпидемиологические требования к организациям воспитания и обучения, отдыха и оздоровления детей и молодежи" – «Ежедневная уборка туалетов, умывальных, душевых, помещений для оказания медицинской помощи, обеденных залов столовых, буфетов, производственных цехов пищеблока проводится с использованием дезинфицирующих средств»; п.1887 СанПиН 3.3686-21 - «Дезинфекции подлежат все предметы, имеющие контакт с больным и являющиеся потенциальными факторами передачи ОКИ - выделения больного (фекалии, моча, рвотные массы), посуда из-под выделений, санитарно-техническое оборудование, поверхности в помещениях, столовая посуда и приборы, остатки пищи, предметы ухода за больными, игрушки, белье (нательное, постельное, полотенца и иное»).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5224" y="782516"/>
            <a:ext cx="10621108" cy="5898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проведения санитарно-эпидемиологического обследования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хранение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уборочного инвентаря в группах для группового помещения и туалета не упорядочено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хранится в туалете (согласно п. 2.11.3. СП 2.4.3648-20 «Санитарно-эпидемиологические требования к организациям воспитания и обучения, отдыха и оздоровления детей и молодежи» - «…Инвентарь для уборки туалетов должен иметь иную маркировку и храниться отдельно от другого инвентаря»);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растворы для дезинфекции посуды, горшков, игрушек в группах готовят не перед непосредственным их применением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(согласно п. 2.11.6. СП 2.4.3648-20 «Санитарно-эпидемиологические требования к организациям воспитания и обучения, отдыха и оздоровления детей и молодежи» - «…Дезинфекционные растворы готовят в соответствии с инструкцией перед непосредственным их применением»);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стене туалетных комнат в группах частично отсутствует облицовочная плитка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(согласно п. 2.5.3. СП 2.4.3648-20 «Санитарно-эпидемиологические требования к организациям воспитания и обучения, отдыха и оздоровления детей и молодежи» - «Стены и потолки помещений не должны иметь дефектов и повреждений, следов протеканий и признаков поражений грибком, должны иметь отделку, допускающую влажную обработку с применением моющих и дезинфицирующих средств»); 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участке приготовления холодных блюд в горячем цехе; мясорыбном, совмещенном с первичной обработкой овощей цехе, отсутствует бактерицидная установка для обеззараживания воздуха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(согласно п. 2.4.6.2. СП 2.4.3648-20 «Санитарно-эпидемиологические требования к организациям воспитания и обучения, отдыха и оздоровления детей и молодежи» - «… При отсутствии холодного цеха приборы для обеззараживания воздуха устанавливают на участке (в зоне) приготовления холодных блюд, в мясорыбном, овощном цехах и в помещении для обработки яиц»).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66093" y="966880"/>
            <a:ext cx="1035733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Нормативные документы, регламентирующие профилактику ОКИ в </a:t>
            </a: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дошкольных образовательных учреждениях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СанПиН 3.3686-21 "Санитарно-эпидемиологические требования по профилактике инфекционных болезней",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 2.4.3648-20 "Санитарно-эпидемиологические требования к организациям воспитания и обучения, отдыха и оздоровления детей и молодежи",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СанПиН 2.3/2.4.3590-20 "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Санитарно-эпидемиологические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требования к организации общественного питания населения",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МР 2.3.6.0233-21 "Методические рекомендации к организации общественного питания населения".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0758" y="117693"/>
            <a:ext cx="968033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и противоэпидемические мероприятия в целях предотвращения возникновения и распространения ОКИ в ДОУ.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ДОУ должен осуществляться производственный контроль, в том числе с использованием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лабораторных исследований. Объектами производственного контроля являются сырье, продукты и объекты окружающей среды, которые могут быть контаминированы возбудителями ОКИ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целях предотвращения возникновения и распространения ОКИ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в 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проводятся контроль за санитарным состоянием и содержанием собственной территории и всех объектов, за соблюдением правил личной гигиены лицами, находящимися в них.</a:t>
            </a:r>
            <a:endParaRPr lang="ru-RU" dirty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 должны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иметь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личную медицинскую книжку</a:t>
            </a:r>
            <a:r>
              <a:rPr lang="ru-RU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с результатами медицинских обследований и лабораторных исследований, сведениями о прививках, перенесенных инфекционных заболеваниях, о прохождении профессиональной гигиенической подготовки и аттестации с допуском к работе.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31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поступающие на работу 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дошкольные образовательные учреждения воспитания и обучения, занятые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непосредственным обслуживанием и питанием детей подвергаются однократному лабораторному обследованию на носительство возбудителей ОКИ.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3180" algn="just">
              <a:spcAft>
                <a:spcPts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Профилактика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ОКИ, при которых возбудителем является гноеродная микрофлора и УПМ, осуществляется путем отстранения от работы, связанной с непосредственной обработкой пищевых продуктов и их изготовлением, лиц с гнойничковыми заболеваниями, фарингитами, ангинами и другими активными формами проявления хронической инфекции.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4191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случае возникновения у лиц, относящихся к декретированному контингенту, симптомов ОКИ, они должны немедленно прекратить выполнение своих должностных обязанностей, сопровождающихся риском инфицирования третьих лиц, сообщить об этом своему непосредственному руководителю и обратиться к медицинским работникам.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1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2663" y="1345031"/>
            <a:ext cx="106826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ДОУ ежедневный утренний прием детей проводится воспитателями и (или) медицинским работником, которые должны опрашивать родителей о состоянии здоровья детей, а также проводить бесконтактную термометрию.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Заболевшие дети, а также дети с подозрением на наличие инфекционного заболевания к посещению не допускаются.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После перенесенного заболевания дети допускаются к посещению при наличии медицинского заключения (медицинской справки).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15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862" y="345050"/>
            <a:ext cx="1022545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Санитарно-эпидемиологические требования к проведению дезинфекционных мероприятий в ДОУ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ДОУ проводится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влажная уборка помещений с применением дезинфицирующих средств с обработкой всех поверхностей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(COVID-19)" (до 01.01.2024)).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Влажная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уборка в спальнях проводится после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сна, в спортивных залах и групповых помещениях не реже 2 раз в день. При использовании музыкального или спортивного зала должна проводиться влажная уборка с применением дезинфицирующих средств в конце рабочего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Ковровые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покрытия ежедневно очищаются с использованием пылесоса. Ковровое покрытие не реже одного раза в месяц подвергается влажной обработке.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игрушек, игрового и иного оборудования должна проводиться ежедневно с применением дезинфицирующих средств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(COVID-19)" (до 01.01.2024)). Игрушки моются в специально выделенных, промаркированных емкостях.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Игрушки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не подлежат влажной обработке (мытью, стирке), допускается использовать в качестве демонстрационного материала.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Игрушки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моются ежедневно в конце дня, а в группах для детей младенческого и раннего возраста - 2 раза в день. Кукольная одежда стирается по мере загрязнения с использованием детского мыла и проглаживается. 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577" y="1162323"/>
            <a:ext cx="96363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20675" algn="just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Во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всех видах помещений не реже одного раза в неделю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генеральная уборка с применением моющих и дезинфицирующих средств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коронавирусной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(COVID-19)" (до 01.01.2024)).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Уборочный инвентарь маркируется в зависимости от назначения помещений и видов работ.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Инвентарь для уборки туалетов должен иметь иную маркировку и храниться отдельно от другого инвентаря. 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Уборочный инвентарь после использования обрабатывается дезинфекционными средствами в соответствии с инструкцией по их применению.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Дезинфекционные средства хранят в упаковке производителя. Дезинфекционные растворы готовят в соответствии с инструкцией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перед непосредственным их применением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Инструкции по приготовлению дезинфицирующих растворов должны размещаться в месте их приготовления.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6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0392" y="1421984"/>
            <a:ext cx="97154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indent="35941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Кухонная посуда, столы, инвентарь, оборудование маркируются в зависимости от назначения и должны использоваться в соответствии с маркировкой.</a:t>
            </a:r>
          </a:p>
          <a:p>
            <a:pPr marL="90170" indent="35941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Смена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постельного белья и полотенец осуществляется по мере загрязнения, но не реже 1-го раза в 7 дней.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35941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Воспитатели и помощники воспитателя обеспечиваются санитарной одеждой из расчета не менее 2 комплектов на 1 человека. У помощника воспитателя дополнительно должны быть: фартук, колпак или косынка для надевания во время раздачи пищи, фартук для мытья посуды и отдельный халат для уборки помещений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 не должно быть насекомых, грызунов и следов их жизнедеятельности. Внутри помещений допускается дополнительное использование механических методов.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появлении синантропных насекомых и грызунов проводится дезинсекция и дератизация. Дезинсекция и дератизация проводится в отсутствии детей.</a:t>
            </a:r>
          </a:p>
          <a:p>
            <a:pPr marL="90170" indent="35941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8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9863" y="592395"/>
            <a:ext cx="946931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требованиям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 3.1/2.4.3598-20 "Санитарно-эпидемиологические требования к устройству, содержанию и организации работы образовательных организаций и других объектов социальной инфраструктуры для детей и молодежи в условиях распространения новой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коронавирусной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(COVID-19)" (до 01.01.2024))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дошкольной образовательной организации необходимо: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условий для гигиенической обработки рук с применением кожных антисептиков при входе в Организацию, помещения для приема пищи, санитарные узлы и туалетные комнаты;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постоянного наличия в санитарных узлах для детей и сотрудников мыла, а также кожных антисептиков для обработки рук;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Мытье посуды и столовых приборов в посудомоечных машинах при максимальных температурных режимах. При отсутствии посудомоечной машины мытье посуды должно осуществляться ручным способом с обработкой столовой посуды и приборов дезинфицирующими средствами в соответствии с инструкциями по их применению либо питание детей и питьевой режим должны быть организованы с использованием одноразовой посуды.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проведения дезинфекции должны использоваться дезинфицирующие средства, применяемые для обеззараживания объектов при вирусных инфекциях, в соответствии с инструкцией по их применению.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8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8460" y="406597"/>
            <a:ext cx="997047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Санитарно-противоэпидемические мероприятия при выявлении  больных ОКИ в ДОУ</a:t>
            </a: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возникновения групповых инфекционных и неинфекционных заболеваний, аварийных ситуаций в работе систем электроснабжения, теплоснабжения, водоснабжения, водоотведения, технологического и холодильного оборудования, которые создают угрозу возникновения и распространения инфекционных заболеваний и отравлений, хозяйствующий субъект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двух часов с момента выявления информирует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территориальные органы федерального органа исполнительной власти, осуществляющего федеральный государственный санитарно-эпидемиологический надзор, и обеспечивает проведение санитарно-противоэпидемических (профилактических) мероприятий.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При выявлении лиц с признаками инфекционных заболеваний во время их нахождения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ДОУ должны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приняты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ограничению или исключению их контакта с иными лицами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размещения в помещения для оказания медицинской помощи или иные помещения, кроме вспомогательных, до приезда законных представителей (родителей или опекунов), до перевода в медицинскую организацию или до приезда скорой помощи.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При выявлении больных ОКИ в школах, детских дошкольных организациях, организациях отдыха для детей и взрослых, социальных учреждениях (интернатах) своевременное информирование территориальных органов федерального органа исполнительной власти, осуществляющих федеральный государственный санитарно-эпидемиологический надзор,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руководителем 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Медицинский работник организации, выявившей больного, обязан принять меры по изоляции больного и организации дезинфекции в соответствии с законодательством Российской Федерации.</a:t>
            </a:r>
          </a:p>
          <a:p>
            <a:pPr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7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3292" y="413238"/>
            <a:ext cx="963636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Острые кишечные инфекции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(ОКИ) традиционно являются одной из актуальных проблем здравоохранения во всем мире. По данным ВОЗ, ежегодно регистрируется 1-1,2 миллиарда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диарейных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заболеваний, умирает до 4 миллионов человек, причем 60-70% заболевших составляют дети до 14 лет.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России общая заболеваемость ОКИ остается на высоком уровне и кишечные инфекции устойчиво занимают 2-е место по распространенности среди всех инфекционных заболеваний после острых респираторных инфекций (ОРВИ).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Острые кишечные инфекции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(ОКИ) - большая группа различных по этиологии инфекционных заболеваний, характеризующихся поражением ЖКТ, диареей, симптомами интоксикации и обезвоживания.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	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многочисленная группа бактерий и вирусов. Наиболее часто, из бактериальных ОКИ, встречаются заболевания, обусловленные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шигеллами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(дизентерия), патогенными кишечными палочками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эшерихиями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эшерихиоз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сальмонеллами (сальмонеллез),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кампилобактериями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кампилобактериоз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иерсиниями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иерсинеоз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псевдотуберкулез). Из возбудителей вирусных ОКИ наибольшее значение имеют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ротавирусы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вирусы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Норволк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астровирусы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вирусы гепатита А. Данный перечень возбудителей ОКИ далеко не полон, многие из них недостаточно изучены, постоянно открываются все новые возбудители ОКИ.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Возбудители ОКИ устойчивы во внешней среде, могут длительное время сохраняться на руках, посуде, игрушках и предметах обихода, в почве и воде, загрязненных фекалиями больного. Некоторые из них способны размножаться в продуктах питания при комнатной или более низкой температуре.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9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26578" y="773119"/>
            <a:ext cx="989134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 Наблюдение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лицами, подвергшимися риску заражения в эпидемических очагах (контактные лица), проводят медицинские работники. За контактными лицами, относящимися к декретированному контингенту, детьми, посещающими учебные заведения, детские дошкольные организации и летние оздоровительные организации, медицинское наблюдение осуществляют не только по месту жительства, но и по месту работы (учебы, отдыха).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Длительность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медицинского наблюдения составляет 7 календарных дней (при вирусном гепатите А – 35 дней, при брюшном тифе, паратифах – 14 дней) и включает опрос, осмотр, наблюдение за характером стула, термометрию.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Пораженные группы подлежат максимальной изоляции от других групп и не принимают участия в массовых мероприятиях, организуемых в ней. В период карантина не допускается перевод контактных детей, персонала детских и иных организаций в другие группы, за исключением особых случаев с разрешения специалиста, осуществляющего государственный санитарно-эпидемиологический надзор.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0170" indent="449580" algn="just">
              <a:spcAft>
                <a:spcPts val="0"/>
              </a:spcAft>
              <a:tabLst>
                <a:tab pos="9017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Лицам, подвергшимся риску заражения, может проводиться экстренная профилактика с назначением бактериофагов и антибактериальных средств в соответствии с инструкцией по применению препаратов.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наличии вакцин против возбудителя инфекции может проводиться иммунизация лиц, подвергшихся риску заражения или определенных контингентов из числа декретированных групп (вирусный гепатит А).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8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5031" y="418359"/>
            <a:ext cx="9812215" cy="620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работе лиц, перенесших острую кишечную инфекцию, из числа декретированных категорий осуществляется после клинического выздоровления и однократного лабораторного обследования с отрицательным результатом (за исключением случаев выявления УПМ), проведенного через 1-2 календарного дня после окончания лечения в стационаре или на дому, если в отношении отдельных патогенов санитарно-эпидемиологическими требованиями не предусмотрено иное. При неустановленной этиологии ОКИ пациенты, относящиеся к данной категории, выписываются из стационара при клиническом выздоровлении и допускаются к работе не ранее 3 календарных дней со дня прекращения клинических проявлений острой фазы заболевания (отсутствии лихорадки, нормализации стула, прекращения рвоты).</a:t>
            </a:r>
          </a:p>
          <a:p>
            <a:pPr indent="450215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Переболевшие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ОКИ дети, посещающие дошкольные образовательные организации, школы-интернаты, летние оздоровительные организации и другие типы учреждений с круглосуточным пребыванием допускаются в коллектив на основании справки о выздоровлении, выданной лечащим врачом.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Очаговую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заключительную дезинфекцию проводят после удаления больного (носителя) из очага ОКИ. При ОКИ, вызванных возбудителями, относящимися ко II группе патогенности, при сальмонеллезе, вирусного гепатита А заключительную дезинфекцию проводят специалисты учреждений дезинфекционного профиля. В очагах, вызванных другими (в том числе неустановленными) возбудителями заключительную дезинфекцию могут проводить не только специалисты учреждений дезинфекционного профиля, но и медицинский персонал МО, детских и подростковых учреждений под руководством специалистов дезинфекционного профиля.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		Организацию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проведение дезинфекции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обеспечивает руководитель данного учреждения.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8213" y="228357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693" y="621505"/>
            <a:ext cx="9653953" cy="634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Источник инфекции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больной человек или  носитель возбудителей ОКИ. Наиболее опасны для окружающих больные легкими, стертыми и бессимптомными формами ОКИ.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ОКИ преимущественным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механизмом передачи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является фекально-оральный, реализуемый бытовым (контактно-бытовым), пищевым или водным путями передачи возбудителя. Для отдельных заболеваний (вирусные инфекции) возможна реализация аэрозольного механизма передачи инфекции.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Факторами передачи являются пища, вода, предметы обихода, игрушки, инфицированные фекалиями больного, в передаче некоторых инфекций имеют значение насекомые (мухи, тараканы).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Восприимчивость к ОКИ высокая.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восприимчивыми к ОКИ являются дети раннего возраста. Иммунитет после ОКИ  нестойкий, продолжительностью от 3 - 4 месяцев до 1 года, в связи с чем высока возможность повторных заболеваний.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формам течения инфекционного процесса различают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манифестные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цикличные формы течения заболеваний (в которых различают инкубационный период, острую фазу заболевания и период реконвалесценции) 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субманифестные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(бессимптомные) формы. Выделение возбудителя может наблюдаться в острую фазу заболевания (наиболее активное),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перенесенного заболевания, при бессимптомных формах инфекции и в случаях формирования хронического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носительства.</a:t>
            </a:r>
          </a:p>
          <a:p>
            <a:pPr indent="450215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ОКИ проявляются вспышечной и спорадической заболеваемостью. В зависимости от вида возбудителя наблюдаются сезонные и эпидемические подъемы заболеваемости на отдельных территориях или в климатических зонах.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1746" y="357213"/>
            <a:ext cx="10058400" cy="152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2021 году, как и в предыдущие годы, основным контингентом заболевших острыми кишечными инфекциями в Чувашской Республике являются дети. Наиболее высокая заболеваемость отмечалась среди детей до 14 лет, на долю которых пришлось 85 % от всей заболеваемости острыми кишечными инфекциями. 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13459467"/>
              </p:ext>
            </p:extLst>
          </p:nvPr>
        </p:nvGraphicFramePr>
        <p:xfrm>
          <a:off x="1740877" y="1784838"/>
          <a:ext cx="9777046" cy="4747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45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9478" y="490082"/>
            <a:ext cx="9759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возрастной структуре заболеваемости детей до 14 лет удельный вес детей до года составил 8,7%, 1-2 лет- 28,6%, 3-6 лет – 37,1% (из них 81,6% - организованные дети), 7-14 лет – 26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  <a:p>
            <a:pPr indent="450215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162371643"/>
              </p:ext>
            </p:extLst>
          </p:nvPr>
        </p:nvGraphicFramePr>
        <p:xfrm>
          <a:off x="1740878" y="1413412"/>
          <a:ext cx="9988060" cy="5022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450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5178" y="395544"/>
            <a:ext cx="96979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общей структуре ОКИ установленной этиологии в 2021 г. в Чувашской Республике доля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составила 42,5%,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норовирусной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инфекции – 42,0%, сальмонеллеза – 8,8%, дизентерия – 0,4%, прочими возбудителями – 7,5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%.</a:t>
            </a:r>
          </a:p>
          <a:p>
            <a:pPr indent="450215" algn="just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50433907"/>
              </p:ext>
            </p:extLst>
          </p:nvPr>
        </p:nvGraphicFramePr>
        <p:xfrm>
          <a:off x="1556239" y="1790699"/>
          <a:ext cx="9873762" cy="475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54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408" y="1160585"/>
            <a:ext cx="101463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Федеральная служба по надзору в сфере защиты прав потребителей и благополучия человека отмечает, что за I квартал 2022 г. согласно оперативной информации зарегистрировано 32 очага ОКИ, среди общего количества пострадавших дети составляют 87,3%. Очаги ОКИ регистрировались чаще в детских дошкольных организациях и общеобразовательных школах – в 31,3% случаев. В этиологии вспышек превалировали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норовирусы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23 очагах (71,9 %), в 5 очагах (15,6 %) - 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по 1 очагу – сальмонелла,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шигелла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стафилококк и смешанная (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-, рота-,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астро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аденовирусы+кампилобактер+шигеллы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общей структуре очагов преобладал пищевой путь передачи возбудителей инфекции-71,9% (23 очага), на втором месте контактно-бытовой путь – 8 очагов (25,0%), 1 вспышка реализована водным путем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0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693" y="1159043"/>
            <a:ext cx="9794631" cy="5339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Причинами и условиями формирования эпидемических очагов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норо-ротавирусной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инфекции преимущественно является наличие источников возбудителей инфекции среди работников пищеблоков. Реализация передачи инфекции ОКИ происходит при нарушениях санитарно-гигиенических и технологических требований в процессе изготовления и раздачи кулинарных изделий, чем обосновано требование обязательного обследования на кишечные вирусы работников пищеблоков и лиц, занятых в обеспечении питания детей.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Причинами, способствующими возникновению очагов ОКИ в детских дошкольных организациях, являются:</a:t>
            </a:r>
            <a:endParaRPr lang="ru-RU" sz="20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допуск к работе персонала, не прошедшего в полном объеме лабораторные исследования на кишечные вирусы,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несвоевременная изоляция больных детей и персонала,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некачественное проведение противоэпидемических и дезинфекционных мероприятий,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несоблюдение правил личной гигиены персоналом пищеблоков и детьми, что способствует распространению инфекции.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76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27639" y="757935"/>
            <a:ext cx="105331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марте </a:t>
            </a:r>
            <a:r>
              <a:rPr lang="ru-RU" sz="20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г. в ДОУ г. Чебоксары зарегистрирован очаг ОКИ, случаи заболевания установлены среди воспитанников 8 групп, общее количество заболевших детей - 14.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вирусологическом обследовании у 9 детей выявлена РНК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группы А, у 1 ребенка -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норовирус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II типа, у 4 детей – отрицательные результаты лабораторного обследования.</a:t>
            </a:r>
          </a:p>
          <a:p>
            <a:pPr indent="450215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вирусологическом обследовании у 4 сотрудников ДОУ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обнаружена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РНК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ротавирусов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группы А (кухонный работник, 2 воспитателя, 1 младшего воспитателя). Установлен диагноз: Z 22.1 «Носительство возбудителей других желудочно-кишечных болезней».</a:t>
            </a:r>
          </a:p>
        </p:txBody>
      </p:sp>
    </p:spTree>
    <p:extLst>
      <p:ext uri="{BB962C8B-B14F-4D97-AF65-F5344CB8AC3E}">
        <p14:creationId xmlns:p14="http://schemas.microsoft.com/office/powerpoint/2010/main" val="41762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1463</Words>
  <Application>Microsoft Office PowerPoint</Application>
  <PresentationFormat>Произвольный</PresentationFormat>
  <Paragraphs>97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Легкий дым</vt:lpstr>
      <vt:lpstr>«Профилактика острых кишечных инфекций в дошкольных образовательных учреждениях»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«Профилактика острых кишечных инфекций в дошкольных образовательных учреждениях»</dc:title>
  <dc:creator>Севодняева Наталия Владимировна</dc:creator>
  <cp:lastModifiedBy>Пользователь Windows</cp:lastModifiedBy>
  <cp:revision>25</cp:revision>
  <dcterms:created xsi:type="dcterms:W3CDTF">2022-06-22T09:21:33Z</dcterms:created>
  <dcterms:modified xsi:type="dcterms:W3CDTF">2022-10-14T11:19:54Z</dcterms:modified>
</cp:coreProperties>
</file>