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7"/>
  </p:notesMasterIdLst>
  <p:sldIdLst>
    <p:sldId id="266" r:id="rId2"/>
    <p:sldId id="444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71" r:id="rId17"/>
    <p:sldId id="467" r:id="rId18"/>
    <p:sldId id="470" r:id="rId19"/>
    <p:sldId id="472" r:id="rId20"/>
    <p:sldId id="433" r:id="rId21"/>
    <p:sldId id="474" r:id="rId22"/>
    <p:sldId id="422" r:id="rId23"/>
    <p:sldId id="426" r:id="rId24"/>
    <p:sldId id="468" r:id="rId25"/>
    <p:sldId id="475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лия Тимофеева" initials="ЛТ" lastIdx="0" clrIdx="0">
    <p:extLst>
      <p:ext uri="{19B8F6BF-5375-455C-9EA6-DF929625EA0E}">
        <p15:presenceInfo xmlns:p15="http://schemas.microsoft.com/office/powerpoint/2012/main" userId="4f7f5cc042fe74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3300"/>
    <a:srgbClr val="006600"/>
    <a:srgbClr val="660033"/>
    <a:srgbClr val="CBC7E9"/>
    <a:srgbClr val="E9E9EF"/>
    <a:srgbClr val="73A6E3"/>
    <a:srgbClr val="000099"/>
    <a:srgbClr val="C6C3EB"/>
    <a:srgbClr val="888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1" autoAdjust="0"/>
    <p:restoredTop sz="94660"/>
  </p:normalViewPr>
  <p:slideViewPr>
    <p:cSldViewPr>
      <p:cViewPr varScale="1">
        <p:scale>
          <a:sx n="92" d="100"/>
          <a:sy n="92" d="100"/>
        </p:scale>
        <p:origin x="13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7693-73F5-40F1-BBEF-F041D00FCD4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98404-32EB-4167-9D7A-FA2B3AA9E21C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Культурные практики</a:t>
          </a:r>
          <a:r>
            <a:rPr lang="ru-RU" sz="3200" b="1" dirty="0" smtClean="0">
              <a:solidFill>
                <a:srgbClr val="002060"/>
              </a:solidFill>
            </a:rPr>
            <a:t> </a:t>
          </a:r>
          <a:endParaRPr lang="ru-RU" sz="3200" dirty="0">
            <a:solidFill>
              <a:srgbClr val="002060"/>
            </a:solidFill>
          </a:endParaRPr>
        </a:p>
      </dgm:t>
    </dgm:pt>
    <dgm:pt modelId="{949D1633-AFAF-490E-BD67-96B0C199AC1D}" type="parTrans" cxnId="{CA1CBB41-CB58-4D85-B50A-D21517FB8C9D}">
      <dgm:prSet/>
      <dgm:spPr/>
      <dgm:t>
        <a:bodyPr/>
        <a:lstStyle/>
        <a:p>
          <a:endParaRPr lang="ru-RU"/>
        </a:p>
      </dgm:t>
    </dgm:pt>
    <dgm:pt modelId="{6F979585-8A6E-48F4-936B-4400DB61FC54}" type="sibTrans" cxnId="{CA1CBB41-CB58-4D85-B50A-D21517FB8C9D}">
      <dgm:prSet/>
      <dgm:spPr/>
      <dgm:t>
        <a:bodyPr/>
        <a:lstStyle/>
        <a:p>
          <a:endParaRPr lang="ru-RU"/>
        </a:p>
      </dgm:t>
    </dgm:pt>
    <dgm:pt modelId="{4C85499C-CCE7-41C0-B460-022D67D323C9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pPr marL="144000" indent="180000" algn="just"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</a:rPr>
            <a:t>Естественная ситуация</a:t>
          </a:r>
          <a:r>
            <a:rPr lang="ru-RU" sz="1400" dirty="0" smtClean="0">
              <a:solidFill>
                <a:srgbClr val="002060"/>
              </a:solidFill>
            </a:rPr>
            <a:t>: взрослый акцентирует внимание детей на каком-либо противоречии, конфликте, обстоятельстве, в которые они непосредственно включены. </a:t>
          </a:r>
          <a:endParaRPr lang="ru-RU" sz="1400" dirty="0">
            <a:solidFill>
              <a:srgbClr val="002060"/>
            </a:solidFill>
          </a:endParaRPr>
        </a:p>
      </dgm:t>
    </dgm:pt>
    <dgm:pt modelId="{6DAD7A0B-3DFD-4EC4-8D3C-9EF7734E2B97}" type="parTrans" cxnId="{A1A1E22B-2CC5-4D21-B48D-CF912D4250A8}">
      <dgm:prSet/>
      <dgm:spPr/>
      <dgm:t>
        <a:bodyPr/>
        <a:lstStyle/>
        <a:p>
          <a:endParaRPr lang="ru-RU"/>
        </a:p>
      </dgm:t>
    </dgm:pt>
    <dgm:pt modelId="{BE2E92F3-8FD3-4E7F-A500-869B70ADBEB6}" type="sibTrans" cxnId="{A1A1E22B-2CC5-4D21-B48D-CF912D4250A8}">
      <dgm:prSet/>
      <dgm:spPr/>
      <dgm:t>
        <a:bodyPr/>
        <a:lstStyle/>
        <a:p>
          <a:endParaRPr lang="ru-RU"/>
        </a:p>
      </dgm:t>
    </dgm:pt>
    <dgm:pt modelId="{212264B5-0648-4BDC-8F69-80E5BA95F472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pPr marL="144000" indent="180000" algn="just"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</a:rPr>
            <a:t>Специально созданная ситуация: </a:t>
          </a:r>
          <a:r>
            <a:rPr lang="ru-RU" sz="1400" dirty="0" smtClean="0">
              <a:solidFill>
                <a:srgbClr val="002060"/>
              </a:solidFill>
            </a:rPr>
            <a:t>преднамеренное моделирование противоречия, в разрешение которого включаются дети.</a:t>
          </a:r>
          <a:endParaRPr lang="ru-RU" sz="1400" dirty="0">
            <a:solidFill>
              <a:srgbClr val="002060"/>
            </a:solidFill>
          </a:endParaRPr>
        </a:p>
      </dgm:t>
    </dgm:pt>
    <dgm:pt modelId="{420EB3EC-AD98-4FF2-9565-26176A06F017}" type="parTrans" cxnId="{216B9824-C21C-466E-9867-ACCB77588730}">
      <dgm:prSet/>
      <dgm:spPr/>
      <dgm:t>
        <a:bodyPr/>
        <a:lstStyle/>
        <a:p>
          <a:endParaRPr lang="ru-RU"/>
        </a:p>
      </dgm:t>
    </dgm:pt>
    <dgm:pt modelId="{89851078-6C61-4A9B-8FAD-0BDFEBB92B7D}" type="sibTrans" cxnId="{216B9824-C21C-466E-9867-ACCB77588730}">
      <dgm:prSet/>
      <dgm:spPr/>
      <dgm:t>
        <a:bodyPr/>
        <a:lstStyle/>
        <a:p>
          <a:endParaRPr lang="ru-RU"/>
        </a:p>
      </dgm:t>
    </dgm:pt>
    <dgm:pt modelId="{5A018F94-2050-4A22-8268-FB59EE35302A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pPr marL="144000" indent="180000" algn="just"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</a:rPr>
            <a:t>Воображаемая</a:t>
          </a:r>
          <a:r>
            <a:rPr lang="ru-RU" sz="1400" dirty="0" smtClean="0">
              <a:solidFill>
                <a:srgbClr val="002060"/>
              </a:solidFill>
            </a:rPr>
            <a:t> </a:t>
          </a:r>
          <a:r>
            <a:rPr lang="ru-RU" sz="1400" b="1" dirty="0" smtClean="0">
              <a:solidFill>
                <a:srgbClr val="002060"/>
              </a:solidFill>
            </a:rPr>
            <a:t>ситуация:</a:t>
          </a:r>
          <a:r>
            <a:rPr lang="ru-RU" sz="1400" dirty="0" smtClean="0">
              <a:solidFill>
                <a:srgbClr val="002060"/>
              </a:solidFill>
            </a:rPr>
            <a:t> разрешение детьми противоречия, которое не представлено в их опыте, в которое они не включены непосредственно.</a:t>
          </a:r>
          <a:endParaRPr lang="ru-RU" sz="1400" dirty="0">
            <a:solidFill>
              <a:srgbClr val="002060"/>
            </a:solidFill>
          </a:endParaRPr>
        </a:p>
      </dgm:t>
    </dgm:pt>
    <dgm:pt modelId="{BA25D437-7212-4160-91DD-28852D66018E}" type="parTrans" cxnId="{3E3D8540-009E-4EF6-9C03-C37422750DF6}">
      <dgm:prSet/>
      <dgm:spPr/>
      <dgm:t>
        <a:bodyPr/>
        <a:lstStyle/>
        <a:p>
          <a:endParaRPr lang="ru-RU"/>
        </a:p>
      </dgm:t>
    </dgm:pt>
    <dgm:pt modelId="{799B4DB9-4DE7-437C-915F-DE3C8DF6F886}" type="sibTrans" cxnId="{3E3D8540-009E-4EF6-9C03-C37422750DF6}">
      <dgm:prSet/>
      <dgm:spPr/>
      <dgm:t>
        <a:bodyPr/>
        <a:lstStyle/>
        <a:p>
          <a:endParaRPr lang="ru-RU"/>
        </a:p>
      </dgm:t>
    </dgm:pt>
    <dgm:pt modelId="{A637DF3C-E678-4D26-BA82-BCC373B49AEE}" type="pres">
      <dgm:prSet presAssocID="{92717693-73F5-40F1-BBEF-F041D00FCD4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5891E0-9D0F-46EC-A815-D88A54D7991E}" type="pres">
      <dgm:prSet presAssocID="{8A098404-32EB-4167-9D7A-FA2B3AA9E21C}" presName="root1" presStyleCnt="0"/>
      <dgm:spPr/>
    </dgm:pt>
    <dgm:pt modelId="{B7A0D5FD-0420-4CA2-BFB3-1B7B53701847}" type="pres">
      <dgm:prSet presAssocID="{8A098404-32EB-4167-9D7A-FA2B3AA9E21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04214-2532-441E-9071-C2A9886A1DA9}" type="pres">
      <dgm:prSet presAssocID="{8A098404-32EB-4167-9D7A-FA2B3AA9E21C}" presName="level2hierChild" presStyleCnt="0"/>
      <dgm:spPr/>
    </dgm:pt>
    <dgm:pt modelId="{957CAB77-2074-4BAE-AFD8-50A30E306A2C}" type="pres">
      <dgm:prSet presAssocID="{6DAD7A0B-3DFD-4EC4-8D3C-9EF7734E2B9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28A6E96-4BF7-4004-8462-9EC899C27E21}" type="pres">
      <dgm:prSet presAssocID="{6DAD7A0B-3DFD-4EC4-8D3C-9EF7734E2B9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1D5BFF6-CD64-4D0F-918A-3492E263C0D1}" type="pres">
      <dgm:prSet presAssocID="{4C85499C-CCE7-41C0-B460-022D67D323C9}" presName="root2" presStyleCnt="0"/>
      <dgm:spPr/>
    </dgm:pt>
    <dgm:pt modelId="{F6FB9256-F21D-449F-903D-ECFB3A2BDA98}" type="pres">
      <dgm:prSet presAssocID="{4C85499C-CCE7-41C0-B460-022D67D323C9}" presName="LevelTwoTextNode" presStyleLbl="node2" presStyleIdx="0" presStyleCnt="3" custScaleX="180782" custScaleY="130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E48268-1B8B-4B52-8B45-80A37DAA78C7}" type="pres">
      <dgm:prSet presAssocID="{4C85499C-CCE7-41C0-B460-022D67D323C9}" presName="level3hierChild" presStyleCnt="0"/>
      <dgm:spPr/>
    </dgm:pt>
    <dgm:pt modelId="{D04937B6-7CA8-491F-99EF-A7493D2FBB6C}" type="pres">
      <dgm:prSet presAssocID="{420EB3EC-AD98-4FF2-9565-26176A06F01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DFB282E-E62A-474B-ACD9-42205CC01195}" type="pres">
      <dgm:prSet presAssocID="{420EB3EC-AD98-4FF2-9565-26176A06F01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B1BD8D8-1BEE-46CE-8CF5-5E3E61F8E97A}" type="pres">
      <dgm:prSet presAssocID="{212264B5-0648-4BDC-8F69-80E5BA95F472}" presName="root2" presStyleCnt="0"/>
      <dgm:spPr/>
    </dgm:pt>
    <dgm:pt modelId="{82BAD2B7-8326-4BFD-A64D-DC3C3184863D}" type="pres">
      <dgm:prSet presAssocID="{212264B5-0648-4BDC-8F69-80E5BA95F472}" presName="LevelTwoTextNode" presStyleLbl="node2" presStyleIdx="1" presStyleCnt="3" custScaleX="180782" custScaleY="131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755F4-3293-4D9E-B2E6-211F1DE2E606}" type="pres">
      <dgm:prSet presAssocID="{212264B5-0648-4BDC-8F69-80E5BA95F472}" presName="level3hierChild" presStyleCnt="0"/>
      <dgm:spPr/>
    </dgm:pt>
    <dgm:pt modelId="{45108F63-8D19-4D29-8FFB-A753020E604A}" type="pres">
      <dgm:prSet presAssocID="{BA25D437-7212-4160-91DD-28852D66018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C07ADEA-681F-4CE5-B07C-1FF691E92D3F}" type="pres">
      <dgm:prSet presAssocID="{BA25D437-7212-4160-91DD-28852D66018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3E6E6B7-5D1B-49CB-849D-A43920FCBE0A}" type="pres">
      <dgm:prSet presAssocID="{5A018F94-2050-4A22-8268-FB59EE35302A}" presName="root2" presStyleCnt="0"/>
      <dgm:spPr/>
    </dgm:pt>
    <dgm:pt modelId="{22367FFF-30A6-4636-AF02-6B2DA2237734}" type="pres">
      <dgm:prSet presAssocID="{5A018F94-2050-4A22-8268-FB59EE35302A}" presName="LevelTwoTextNode" presStyleLbl="node2" presStyleIdx="2" presStyleCnt="3" custScaleX="180782" custScaleY="129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2F46CA-F6E2-4CA2-9A90-397BBB7BDC7B}" type="pres">
      <dgm:prSet presAssocID="{5A018F94-2050-4A22-8268-FB59EE35302A}" presName="level3hierChild" presStyleCnt="0"/>
      <dgm:spPr/>
    </dgm:pt>
  </dgm:ptLst>
  <dgm:cxnLst>
    <dgm:cxn modelId="{C1DF4FA7-603F-4560-A81D-F19632057C78}" type="presOf" srcId="{420EB3EC-AD98-4FF2-9565-26176A06F017}" destId="{2DFB282E-E62A-474B-ACD9-42205CC01195}" srcOrd="1" destOrd="0" presId="urn:microsoft.com/office/officeart/2008/layout/HorizontalMultiLevelHierarchy"/>
    <dgm:cxn modelId="{86AEA849-0EFE-4370-BA49-AE33A7EEBB62}" type="presOf" srcId="{6DAD7A0B-3DFD-4EC4-8D3C-9EF7734E2B97}" destId="{728A6E96-4BF7-4004-8462-9EC899C27E21}" srcOrd="1" destOrd="0" presId="urn:microsoft.com/office/officeart/2008/layout/HorizontalMultiLevelHierarchy"/>
    <dgm:cxn modelId="{D1E9E85F-EEF9-4DA6-9739-F03DA553A3D0}" type="presOf" srcId="{4C85499C-CCE7-41C0-B460-022D67D323C9}" destId="{F6FB9256-F21D-449F-903D-ECFB3A2BDA98}" srcOrd="0" destOrd="0" presId="urn:microsoft.com/office/officeart/2008/layout/HorizontalMultiLevelHierarchy"/>
    <dgm:cxn modelId="{C8DAC717-1B52-4BD2-AF9D-EE3C4D2A61F9}" type="presOf" srcId="{8A098404-32EB-4167-9D7A-FA2B3AA9E21C}" destId="{B7A0D5FD-0420-4CA2-BFB3-1B7B53701847}" srcOrd="0" destOrd="0" presId="urn:microsoft.com/office/officeart/2008/layout/HorizontalMultiLevelHierarchy"/>
    <dgm:cxn modelId="{3E3D8540-009E-4EF6-9C03-C37422750DF6}" srcId="{8A098404-32EB-4167-9D7A-FA2B3AA9E21C}" destId="{5A018F94-2050-4A22-8268-FB59EE35302A}" srcOrd="2" destOrd="0" parTransId="{BA25D437-7212-4160-91DD-28852D66018E}" sibTransId="{799B4DB9-4DE7-437C-915F-DE3C8DF6F886}"/>
    <dgm:cxn modelId="{FF87F476-B9D6-4BFD-97E4-1B977A04E1E7}" type="presOf" srcId="{92717693-73F5-40F1-BBEF-F041D00FCD48}" destId="{A637DF3C-E678-4D26-BA82-BCC373B49AEE}" srcOrd="0" destOrd="0" presId="urn:microsoft.com/office/officeart/2008/layout/HorizontalMultiLevelHierarchy"/>
    <dgm:cxn modelId="{A1A1E22B-2CC5-4D21-B48D-CF912D4250A8}" srcId="{8A098404-32EB-4167-9D7A-FA2B3AA9E21C}" destId="{4C85499C-CCE7-41C0-B460-022D67D323C9}" srcOrd="0" destOrd="0" parTransId="{6DAD7A0B-3DFD-4EC4-8D3C-9EF7734E2B97}" sibTransId="{BE2E92F3-8FD3-4E7F-A500-869B70ADBEB6}"/>
    <dgm:cxn modelId="{216B9824-C21C-466E-9867-ACCB77588730}" srcId="{8A098404-32EB-4167-9D7A-FA2B3AA9E21C}" destId="{212264B5-0648-4BDC-8F69-80E5BA95F472}" srcOrd="1" destOrd="0" parTransId="{420EB3EC-AD98-4FF2-9565-26176A06F017}" sibTransId="{89851078-6C61-4A9B-8FAD-0BDFEBB92B7D}"/>
    <dgm:cxn modelId="{4B0BAF72-4422-4C80-B803-DF49AE6B91E8}" type="presOf" srcId="{212264B5-0648-4BDC-8F69-80E5BA95F472}" destId="{82BAD2B7-8326-4BFD-A64D-DC3C3184863D}" srcOrd="0" destOrd="0" presId="urn:microsoft.com/office/officeart/2008/layout/HorizontalMultiLevelHierarchy"/>
    <dgm:cxn modelId="{40D1C287-5AB4-4482-BF6A-CB24A2D104BC}" type="presOf" srcId="{5A018F94-2050-4A22-8268-FB59EE35302A}" destId="{22367FFF-30A6-4636-AF02-6B2DA2237734}" srcOrd="0" destOrd="0" presId="urn:microsoft.com/office/officeart/2008/layout/HorizontalMultiLevelHierarchy"/>
    <dgm:cxn modelId="{4713063E-75CA-48A6-9763-401A9412EAD2}" type="presOf" srcId="{BA25D437-7212-4160-91DD-28852D66018E}" destId="{DC07ADEA-681F-4CE5-B07C-1FF691E92D3F}" srcOrd="1" destOrd="0" presId="urn:microsoft.com/office/officeart/2008/layout/HorizontalMultiLevelHierarchy"/>
    <dgm:cxn modelId="{CA1CBB41-CB58-4D85-B50A-D21517FB8C9D}" srcId="{92717693-73F5-40F1-BBEF-F041D00FCD48}" destId="{8A098404-32EB-4167-9D7A-FA2B3AA9E21C}" srcOrd="0" destOrd="0" parTransId="{949D1633-AFAF-490E-BD67-96B0C199AC1D}" sibTransId="{6F979585-8A6E-48F4-936B-4400DB61FC54}"/>
    <dgm:cxn modelId="{0E3C0200-1769-4293-8141-67B719D77687}" type="presOf" srcId="{6DAD7A0B-3DFD-4EC4-8D3C-9EF7734E2B97}" destId="{957CAB77-2074-4BAE-AFD8-50A30E306A2C}" srcOrd="0" destOrd="0" presId="urn:microsoft.com/office/officeart/2008/layout/HorizontalMultiLevelHierarchy"/>
    <dgm:cxn modelId="{B91AA064-23B1-4999-A4D5-C7ED120C06C3}" type="presOf" srcId="{BA25D437-7212-4160-91DD-28852D66018E}" destId="{45108F63-8D19-4D29-8FFB-A753020E604A}" srcOrd="0" destOrd="0" presId="urn:microsoft.com/office/officeart/2008/layout/HorizontalMultiLevelHierarchy"/>
    <dgm:cxn modelId="{BFC80EC1-C4E7-4FBE-9A74-837F42A24716}" type="presOf" srcId="{420EB3EC-AD98-4FF2-9565-26176A06F017}" destId="{D04937B6-7CA8-491F-99EF-A7493D2FBB6C}" srcOrd="0" destOrd="0" presId="urn:microsoft.com/office/officeart/2008/layout/HorizontalMultiLevelHierarchy"/>
    <dgm:cxn modelId="{71C3F0E5-9EE2-4653-B07B-DE6B3DB764B8}" type="presParOf" srcId="{A637DF3C-E678-4D26-BA82-BCC373B49AEE}" destId="{5C5891E0-9D0F-46EC-A815-D88A54D7991E}" srcOrd="0" destOrd="0" presId="urn:microsoft.com/office/officeart/2008/layout/HorizontalMultiLevelHierarchy"/>
    <dgm:cxn modelId="{A5175BBF-8613-456F-9BFB-B0F3243C570E}" type="presParOf" srcId="{5C5891E0-9D0F-46EC-A815-D88A54D7991E}" destId="{B7A0D5FD-0420-4CA2-BFB3-1B7B53701847}" srcOrd="0" destOrd="0" presId="urn:microsoft.com/office/officeart/2008/layout/HorizontalMultiLevelHierarchy"/>
    <dgm:cxn modelId="{59420D57-E7BE-43C0-BB22-EA9E846E419D}" type="presParOf" srcId="{5C5891E0-9D0F-46EC-A815-D88A54D7991E}" destId="{41A04214-2532-441E-9071-C2A9886A1DA9}" srcOrd="1" destOrd="0" presId="urn:microsoft.com/office/officeart/2008/layout/HorizontalMultiLevelHierarchy"/>
    <dgm:cxn modelId="{AB50580D-8C3E-4D03-823B-B75744BD21B4}" type="presParOf" srcId="{41A04214-2532-441E-9071-C2A9886A1DA9}" destId="{957CAB77-2074-4BAE-AFD8-50A30E306A2C}" srcOrd="0" destOrd="0" presId="urn:microsoft.com/office/officeart/2008/layout/HorizontalMultiLevelHierarchy"/>
    <dgm:cxn modelId="{10FBF73C-BBA2-4B39-B759-D5696E296B12}" type="presParOf" srcId="{957CAB77-2074-4BAE-AFD8-50A30E306A2C}" destId="{728A6E96-4BF7-4004-8462-9EC899C27E21}" srcOrd="0" destOrd="0" presId="urn:microsoft.com/office/officeart/2008/layout/HorizontalMultiLevelHierarchy"/>
    <dgm:cxn modelId="{9EFADF41-76C2-48D4-85CB-9B09C4EA6540}" type="presParOf" srcId="{41A04214-2532-441E-9071-C2A9886A1DA9}" destId="{F1D5BFF6-CD64-4D0F-918A-3492E263C0D1}" srcOrd="1" destOrd="0" presId="urn:microsoft.com/office/officeart/2008/layout/HorizontalMultiLevelHierarchy"/>
    <dgm:cxn modelId="{314FD514-FC41-41A0-9E05-5D8261162319}" type="presParOf" srcId="{F1D5BFF6-CD64-4D0F-918A-3492E263C0D1}" destId="{F6FB9256-F21D-449F-903D-ECFB3A2BDA98}" srcOrd="0" destOrd="0" presId="urn:microsoft.com/office/officeart/2008/layout/HorizontalMultiLevelHierarchy"/>
    <dgm:cxn modelId="{6D89A420-B8F3-4F54-958B-87BD1AA5B685}" type="presParOf" srcId="{F1D5BFF6-CD64-4D0F-918A-3492E263C0D1}" destId="{AAE48268-1B8B-4B52-8B45-80A37DAA78C7}" srcOrd="1" destOrd="0" presId="urn:microsoft.com/office/officeart/2008/layout/HorizontalMultiLevelHierarchy"/>
    <dgm:cxn modelId="{9688FC29-3238-4390-AC0B-7E7BCBF8C9D2}" type="presParOf" srcId="{41A04214-2532-441E-9071-C2A9886A1DA9}" destId="{D04937B6-7CA8-491F-99EF-A7493D2FBB6C}" srcOrd="2" destOrd="0" presId="urn:microsoft.com/office/officeart/2008/layout/HorizontalMultiLevelHierarchy"/>
    <dgm:cxn modelId="{F75BDC7A-59AE-413C-ABE0-99CC44E7D115}" type="presParOf" srcId="{D04937B6-7CA8-491F-99EF-A7493D2FBB6C}" destId="{2DFB282E-E62A-474B-ACD9-42205CC01195}" srcOrd="0" destOrd="0" presId="urn:microsoft.com/office/officeart/2008/layout/HorizontalMultiLevelHierarchy"/>
    <dgm:cxn modelId="{C3A7BACC-BC45-4BF7-9494-64244D04A5B4}" type="presParOf" srcId="{41A04214-2532-441E-9071-C2A9886A1DA9}" destId="{DB1BD8D8-1BEE-46CE-8CF5-5E3E61F8E97A}" srcOrd="3" destOrd="0" presId="urn:microsoft.com/office/officeart/2008/layout/HorizontalMultiLevelHierarchy"/>
    <dgm:cxn modelId="{1A4C0CF6-3F34-4F2B-8911-0F3919B9032E}" type="presParOf" srcId="{DB1BD8D8-1BEE-46CE-8CF5-5E3E61F8E97A}" destId="{82BAD2B7-8326-4BFD-A64D-DC3C3184863D}" srcOrd="0" destOrd="0" presId="urn:microsoft.com/office/officeart/2008/layout/HorizontalMultiLevelHierarchy"/>
    <dgm:cxn modelId="{10D5CB7B-2FB6-42D1-99ED-74B04E679610}" type="presParOf" srcId="{DB1BD8D8-1BEE-46CE-8CF5-5E3E61F8E97A}" destId="{F6D755F4-3293-4D9E-B2E6-211F1DE2E606}" srcOrd="1" destOrd="0" presId="urn:microsoft.com/office/officeart/2008/layout/HorizontalMultiLevelHierarchy"/>
    <dgm:cxn modelId="{DAB8D023-9DA1-4504-941C-5D28FAD64C4F}" type="presParOf" srcId="{41A04214-2532-441E-9071-C2A9886A1DA9}" destId="{45108F63-8D19-4D29-8FFB-A753020E604A}" srcOrd="4" destOrd="0" presId="urn:microsoft.com/office/officeart/2008/layout/HorizontalMultiLevelHierarchy"/>
    <dgm:cxn modelId="{3DCC4F04-D46D-4C5F-AD72-D9B014E72483}" type="presParOf" srcId="{45108F63-8D19-4D29-8FFB-A753020E604A}" destId="{DC07ADEA-681F-4CE5-B07C-1FF691E92D3F}" srcOrd="0" destOrd="0" presId="urn:microsoft.com/office/officeart/2008/layout/HorizontalMultiLevelHierarchy"/>
    <dgm:cxn modelId="{E37AF0EF-81ED-4004-A646-60D48272361A}" type="presParOf" srcId="{41A04214-2532-441E-9071-C2A9886A1DA9}" destId="{93E6E6B7-5D1B-49CB-849D-A43920FCBE0A}" srcOrd="5" destOrd="0" presId="urn:microsoft.com/office/officeart/2008/layout/HorizontalMultiLevelHierarchy"/>
    <dgm:cxn modelId="{36D13B7A-D8B2-4000-9AFB-42417C38E5A5}" type="presParOf" srcId="{93E6E6B7-5D1B-49CB-849D-A43920FCBE0A}" destId="{22367FFF-30A6-4636-AF02-6B2DA2237734}" srcOrd="0" destOrd="0" presId="urn:microsoft.com/office/officeart/2008/layout/HorizontalMultiLevelHierarchy"/>
    <dgm:cxn modelId="{84857DD6-5601-4EB8-9845-68D0E9539B26}" type="presParOf" srcId="{93E6E6B7-5D1B-49CB-849D-A43920FCBE0A}" destId="{832F46CA-F6E2-4CA2-9A90-397BBB7BDC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FFC4F-C117-42BF-B95B-4CBA37F3A8B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A32408-2661-4E0B-BB3A-EFB15932B267}">
      <dgm:prSet phldrT="[Текст]"/>
      <dgm:spPr>
        <a:ln w="12700"/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ЛООС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5BC65FCD-5B89-4732-AD7E-A5C363C6947B}" type="parTrans" cxnId="{85662CA1-7DBF-43D2-BA6F-7754DDBC84EE}">
      <dgm:prSet/>
      <dgm:spPr/>
      <dgm:t>
        <a:bodyPr/>
        <a:lstStyle/>
        <a:p>
          <a:endParaRPr lang="ru-RU"/>
        </a:p>
      </dgm:t>
    </dgm:pt>
    <dgm:pt modelId="{35EDEB9B-18C7-4FD8-A387-5D8036BA4A7B}" type="sibTrans" cxnId="{85662CA1-7DBF-43D2-BA6F-7754DDBC84EE}">
      <dgm:prSet/>
      <dgm:spPr/>
      <dgm:t>
        <a:bodyPr/>
        <a:lstStyle/>
        <a:p>
          <a:endParaRPr lang="ru-RU"/>
        </a:p>
      </dgm:t>
    </dgm:pt>
    <dgm:pt modelId="{C92E3844-D585-4389-B221-6EB540B45491}">
      <dgm:prSet phldrT="[Текст]"/>
      <dgm:spPr>
        <a:ln w="12700"/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Программные задачи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5F79A89E-6D13-4A72-A3D2-61542E7FC18B}" type="parTrans" cxnId="{FAFDC264-E126-413F-880B-01DBA2661DE7}">
      <dgm:prSet/>
      <dgm:spPr/>
      <dgm:t>
        <a:bodyPr/>
        <a:lstStyle/>
        <a:p>
          <a:endParaRPr lang="ru-RU"/>
        </a:p>
      </dgm:t>
    </dgm:pt>
    <dgm:pt modelId="{C59EB85D-BEFE-439F-9B32-A4FFF42D68EE}" type="sibTrans" cxnId="{FAFDC264-E126-413F-880B-01DBA2661DE7}">
      <dgm:prSet/>
      <dgm:spPr/>
      <dgm:t>
        <a:bodyPr/>
        <a:lstStyle/>
        <a:p>
          <a:endParaRPr lang="ru-RU"/>
        </a:p>
      </dgm:t>
    </dgm:pt>
    <dgm:pt modelId="{22978A86-DDF6-43A1-806E-9DDCF3BA2B6F}">
      <dgm:prSet phldrT="[Текст]"/>
      <dgm:spPr>
        <a:ln w="12700"/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Возникновение цели деятельности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209A30A1-095F-43B4-9799-DD04EC494777}" type="parTrans" cxnId="{0044839E-8EDA-4A1B-B159-27436DB618E9}">
      <dgm:prSet/>
      <dgm:spPr/>
      <dgm:t>
        <a:bodyPr/>
        <a:lstStyle/>
        <a:p>
          <a:endParaRPr lang="ru-RU"/>
        </a:p>
      </dgm:t>
    </dgm:pt>
    <dgm:pt modelId="{8377731C-FB3B-421F-9302-E386AB52E668}" type="sibTrans" cxnId="{0044839E-8EDA-4A1B-B159-27436DB618E9}">
      <dgm:prSet/>
      <dgm:spPr/>
      <dgm:t>
        <a:bodyPr/>
        <a:lstStyle/>
        <a:p>
          <a:endParaRPr lang="ru-RU"/>
        </a:p>
      </dgm:t>
    </dgm:pt>
    <dgm:pt modelId="{EEF4025C-8F69-4989-95E5-E4ADCCDA3ED1}">
      <dgm:prSet phldrT="[Текст]"/>
      <dgm:spPr>
        <a:ln w="12700"/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Актуализация  мотивов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9A48579D-3635-4827-84C2-6F875ABFF8C0}" type="parTrans" cxnId="{35B4B996-E4F5-43C7-A7DD-7AC09F720594}">
      <dgm:prSet/>
      <dgm:spPr/>
      <dgm:t>
        <a:bodyPr/>
        <a:lstStyle/>
        <a:p>
          <a:endParaRPr lang="ru-RU"/>
        </a:p>
      </dgm:t>
    </dgm:pt>
    <dgm:pt modelId="{F0143A56-1BC1-4BAF-8A7F-CC0472B0AC9D}" type="sibTrans" cxnId="{35B4B996-E4F5-43C7-A7DD-7AC09F720594}">
      <dgm:prSet/>
      <dgm:spPr/>
      <dgm:t>
        <a:bodyPr/>
        <a:lstStyle/>
        <a:p>
          <a:endParaRPr lang="ru-RU"/>
        </a:p>
      </dgm:t>
    </dgm:pt>
    <dgm:pt modelId="{4A58C10D-78E8-4897-A55A-158A2ED88094}">
      <dgm:prSet phldrT="[Текст]"/>
      <dgm:spPr>
        <a:solidFill>
          <a:srgbClr val="73A6E3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86F492B-675D-4AAD-B51F-9A1EDD71D5A8}" type="parTrans" cxnId="{A3DA7E9A-1E43-4C48-8477-D98451C5603E}">
      <dgm:prSet/>
      <dgm:spPr/>
      <dgm:t>
        <a:bodyPr/>
        <a:lstStyle/>
        <a:p>
          <a:endParaRPr lang="ru-RU"/>
        </a:p>
      </dgm:t>
    </dgm:pt>
    <dgm:pt modelId="{18C39422-1563-41A9-B74E-380838AAD482}" type="sibTrans" cxnId="{A3DA7E9A-1E43-4C48-8477-D98451C5603E}">
      <dgm:prSet/>
      <dgm:spPr/>
      <dgm:t>
        <a:bodyPr/>
        <a:lstStyle/>
        <a:p>
          <a:endParaRPr lang="ru-RU"/>
        </a:p>
      </dgm:t>
    </dgm:pt>
    <dgm:pt modelId="{5FF347F7-B9B0-42A5-A23D-7D12B5E9BE8D}" type="pres">
      <dgm:prSet presAssocID="{CB1FFC4F-C117-42BF-B95B-4CBA37F3A8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F60698-3BF8-4705-ACB9-FB055C13AF95}" type="pres">
      <dgm:prSet presAssocID="{01A32408-2661-4E0B-BB3A-EFB15932B267}" presName="singleCycle" presStyleCnt="0"/>
      <dgm:spPr/>
    </dgm:pt>
    <dgm:pt modelId="{60601AFE-4FF7-4134-AEBA-1047A8A43ACE}" type="pres">
      <dgm:prSet presAssocID="{01A32408-2661-4E0B-BB3A-EFB15932B26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849185D-6DF6-4DEF-B65C-3002561FB01F}" type="pres">
      <dgm:prSet presAssocID="{5F79A89E-6D13-4A72-A3D2-61542E7FC18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987399BE-5090-4DEE-B96C-3EBA93D0A228}" type="pres">
      <dgm:prSet presAssocID="{C92E3844-D585-4389-B221-6EB540B45491}" presName="text0" presStyleLbl="node1" presStyleIdx="1" presStyleCnt="4" custScaleX="476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D04FC-2F85-4638-BDD1-57CAD9448AC0}" type="pres">
      <dgm:prSet presAssocID="{209A30A1-095F-43B4-9799-DD04EC49477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26B1616C-98F5-43F4-A029-032E85BEC30C}" type="pres">
      <dgm:prSet presAssocID="{22978A86-DDF6-43A1-806E-9DDCF3BA2B6F}" presName="text0" presStyleLbl="node1" presStyleIdx="2" presStyleCnt="4" custScaleX="343277" custRadScaleRad="105831" custRadScaleInc="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B87B-18DC-4D61-BA20-331F0314761F}" type="pres">
      <dgm:prSet presAssocID="{9A48579D-3635-4827-84C2-6F875ABFF8C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A22F82BE-5A73-46BC-BCC8-91FD31790894}" type="pres">
      <dgm:prSet presAssocID="{EEF4025C-8F69-4989-95E5-E4ADCCDA3ED1}" presName="text0" presStyleLbl="node1" presStyleIdx="3" presStyleCnt="4" custScaleX="343277" custRadScaleRad="105831" custRadScaleInc="-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4B996-E4F5-43C7-A7DD-7AC09F720594}" srcId="{01A32408-2661-4E0B-BB3A-EFB15932B267}" destId="{EEF4025C-8F69-4989-95E5-E4ADCCDA3ED1}" srcOrd="2" destOrd="0" parTransId="{9A48579D-3635-4827-84C2-6F875ABFF8C0}" sibTransId="{F0143A56-1BC1-4BAF-8A7F-CC0472B0AC9D}"/>
    <dgm:cxn modelId="{841A99CD-98BF-48A6-ADB2-633ECE7EBBE3}" type="presOf" srcId="{5F79A89E-6D13-4A72-A3D2-61542E7FC18B}" destId="{1849185D-6DF6-4DEF-B65C-3002561FB01F}" srcOrd="0" destOrd="0" presId="urn:microsoft.com/office/officeart/2008/layout/RadialCluster"/>
    <dgm:cxn modelId="{0660AED2-4AD7-4DCA-9DB2-299D54F0DB03}" type="presOf" srcId="{C92E3844-D585-4389-B221-6EB540B45491}" destId="{987399BE-5090-4DEE-B96C-3EBA93D0A228}" srcOrd="0" destOrd="0" presId="urn:microsoft.com/office/officeart/2008/layout/RadialCluster"/>
    <dgm:cxn modelId="{32FE131F-A8FC-4A29-AA2F-7C88D57387E6}" type="presOf" srcId="{EEF4025C-8F69-4989-95E5-E4ADCCDA3ED1}" destId="{A22F82BE-5A73-46BC-BCC8-91FD31790894}" srcOrd="0" destOrd="0" presId="urn:microsoft.com/office/officeart/2008/layout/RadialCluster"/>
    <dgm:cxn modelId="{8CF41EBF-584B-45C7-91FA-DC24B114459A}" type="presOf" srcId="{209A30A1-095F-43B4-9799-DD04EC494777}" destId="{4BDD04FC-2F85-4638-BDD1-57CAD9448AC0}" srcOrd="0" destOrd="0" presId="urn:microsoft.com/office/officeart/2008/layout/RadialCluster"/>
    <dgm:cxn modelId="{C78F25EE-372B-47E4-88A8-AAC7A970A095}" type="presOf" srcId="{22978A86-DDF6-43A1-806E-9DDCF3BA2B6F}" destId="{26B1616C-98F5-43F4-A029-032E85BEC30C}" srcOrd="0" destOrd="0" presId="urn:microsoft.com/office/officeart/2008/layout/RadialCluster"/>
    <dgm:cxn modelId="{E57FC092-E710-419E-9E14-47B0B6FCE278}" type="presOf" srcId="{CB1FFC4F-C117-42BF-B95B-4CBA37F3A8B3}" destId="{5FF347F7-B9B0-42A5-A23D-7D12B5E9BE8D}" srcOrd="0" destOrd="0" presId="urn:microsoft.com/office/officeart/2008/layout/RadialCluster"/>
    <dgm:cxn modelId="{0044839E-8EDA-4A1B-B159-27436DB618E9}" srcId="{01A32408-2661-4E0B-BB3A-EFB15932B267}" destId="{22978A86-DDF6-43A1-806E-9DDCF3BA2B6F}" srcOrd="1" destOrd="0" parTransId="{209A30A1-095F-43B4-9799-DD04EC494777}" sibTransId="{8377731C-FB3B-421F-9302-E386AB52E668}"/>
    <dgm:cxn modelId="{FAFDC264-E126-413F-880B-01DBA2661DE7}" srcId="{01A32408-2661-4E0B-BB3A-EFB15932B267}" destId="{C92E3844-D585-4389-B221-6EB540B45491}" srcOrd="0" destOrd="0" parTransId="{5F79A89E-6D13-4A72-A3D2-61542E7FC18B}" sibTransId="{C59EB85D-BEFE-439F-9B32-A4FFF42D68EE}"/>
    <dgm:cxn modelId="{5738CD4D-8647-4DAE-9ABA-FED985000C06}" type="presOf" srcId="{01A32408-2661-4E0B-BB3A-EFB15932B267}" destId="{60601AFE-4FF7-4134-AEBA-1047A8A43ACE}" srcOrd="0" destOrd="0" presId="urn:microsoft.com/office/officeart/2008/layout/RadialCluster"/>
    <dgm:cxn modelId="{85662CA1-7DBF-43D2-BA6F-7754DDBC84EE}" srcId="{CB1FFC4F-C117-42BF-B95B-4CBA37F3A8B3}" destId="{01A32408-2661-4E0B-BB3A-EFB15932B267}" srcOrd="0" destOrd="0" parTransId="{5BC65FCD-5B89-4732-AD7E-A5C363C6947B}" sibTransId="{35EDEB9B-18C7-4FD8-A387-5D8036BA4A7B}"/>
    <dgm:cxn modelId="{2CB9AB42-22F7-4473-B659-5484B5E14A35}" type="presOf" srcId="{9A48579D-3635-4827-84C2-6F875ABFF8C0}" destId="{1A81B87B-18DC-4D61-BA20-331F0314761F}" srcOrd="0" destOrd="0" presId="urn:microsoft.com/office/officeart/2008/layout/RadialCluster"/>
    <dgm:cxn modelId="{A3DA7E9A-1E43-4C48-8477-D98451C5603E}" srcId="{CB1FFC4F-C117-42BF-B95B-4CBA37F3A8B3}" destId="{4A58C10D-78E8-4897-A55A-158A2ED88094}" srcOrd="1" destOrd="0" parTransId="{286F492B-675D-4AAD-B51F-9A1EDD71D5A8}" sibTransId="{18C39422-1563-41A9-B74E-380838AAD482}"/>
    <dgm:cxn modelId="{BC20F17B-A090-474E-8272-1B69A783615B}" type="presParOf" srcId="{5FF347F7-B9B0-42A5-A23D-7D12B5E9BE8D}" destId="{8CF60698-3BF8-4705-ACB9-FB055C13AF95}" srcOrd="0" destOrd="0" presId="urn:microsoft.com/office/officeart/2008/layout/RadialCluster"/>
    <dgm:cxn modelId="{5A37631D-BF3D-4704-B800-1749B39132AE}" type="presParOf" srcId="{8CF60698-3BF8-4705-ACB9-FB055C13AF95}" destId="{60601AFE-4FF7-4134-AEBA-1047A8A43ACE}" srcOrd="0" destOrd="0" presId="urn:microsoft.com/office/officeart/2008/layout/RadialCluster"/>
    <dgm:cxn modelId="{8389366A-EB5D-4525-925A-4696CAFA951A}" type="presParOf" srcId="{8CF60698-3BF8-4705-ACB9-FB055C13AF95}" destId="{1849185D-6DF6-4DEF-B65C-3002561FB01F}" srcOrd="1" destOrd="0" presId="urn:microsoft.com/office/officeart/2008/layout/RadialCluster"/>
    <dgm:cxn modelId="{385ECB9C-5EFB-4822-9D53-8473A796019F}" type="presParOf" srcId="{8CF60698-3BF8-4705-ACB9-FB055C13AF95}" destId="{987399BE-5090-4DEE-B96C-3EBA93D0A228}" srcOrd="2" destOrd="0" presId="urn:microsoft.com/office/officeart/2008/layout/RadialCluster"/>
    <dgm:cxn modelId="{F15995B3-07CB-49C4-A362-04DA7FC1CF8C}" type="presParOf" srcId="{8CF60698-3BF8-4705-ACB9-FB055C13AF95}" destId="{4BDD04FC-2F85-4638-BDD1-57CAD9448AC0}" srcOrd="3" destOrd="0" presId="urn:microsoft.com/office/officeart/2008/layout/RadialCluster"/>
    <dgm:cxn modelId="{1FCD9303-37FE-43DB-8A02-B0133627EC2F}" type="presParOf" srcId="{8CF60698-3BF8-4705-ACB9-FB055C13AF95}" destId="{26B1616C-98F5-43F4-A029-032E85BEC30C}" srcOrd="4" destOrd="0" presId="urn:microsoft.com/office/officeart/2008/layout/RadialCluster"/>
    <dgm:cxn modelId="{ADDD5205-60F8-409B-95C9-50F5DE5E07EE}" type="presParOf" srcId="{8CF60698-3BF8-4705-ACB9-FB055C13AF95}" destId="{1A81B87B-18DC-4D61-BA20-331F0314761F}" srcOrd="5" destOrd="0" presId="urn:microsoft.com/office/officeart/2008/layout/RadialCluster"/>
    <dgm:cxn modelId="{1B1BB500-158C-4707-B51C-D30F0A2AD02B}" type="presParOf" srcId="{8CF60698-3BF8-4705-ACB9-FB055C13AF95}" destId="{A22F82BE-5A73-46BC-BCC8-91FD3179089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AA8F0-DD07-412E-9E72-FC2FA92A974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A2FD6-7B8E-4B8A-B328-8674CDF87168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Мотивационно-ориентировочный этап</a:t>
          </a:r>
          <a:endParaRPr lang="ru-RU" b="1" dirty="0">
            <a:solidFill>
              <a:srgbClr val="002060"/>
            </a:solidFill>
          </a:endParaRPr>
        </a:p>
      </dgm:t>
    </dgm:pt>
    <dgm:pt modelId="{28B5EC3E-ABA6-4C2D-88F9-A129338B8E4D}" type="parTrans" cxnId="{B7270CE5-353D-43B9-B2D6-DCFDAC61F298}">
      <dgm:prSet/>
      <dgm:spPr/>
      <dgm:t>
        <a:bodyPr/>
        <a:lstStyle/>
        <a:p>
          <a:endParaRPr lang="ru-RU"/>
        </a:p>
      </dgm:t>
    </dgm:pt>
    <dgm:pt modelId="{5A61AB10-FC08-44F9-AC2E-BD4A954D5624}" type="sibTrans" cxnId="{B7270CE5-353D-43B9-B2D6-DCFDAC61F298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E9B47831-C435-42B2-9F04-45BB995A73E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A167167D-ABFC-4A12-80CE-42FFC0468E1E}" type="parTrans" cxnId="{55221A9B-5075-4D19-8952-5BC5B25CC844}">
      <dgm:prSet/>
      <dgm:spPr/>
      <dgm:t>
        <a:bodyPr/>
        <a:lstStyle/>
        <a:p>
          <a:endParaRPr lang="ru-RU"/>
        </a:p>
      </dgm:t>
    </dgm:pt>
    <dgm:pt modelId="{47A91A41-5283-433E-B605-C8930E9A14AB}" type="sibTrans" cxnId="{55221A9B-5075-4D19-8952-5BC5B25CC844}">
      <dgm:prSet/>
      <dgm:spPr/>
      <dgm:t>
        <a:bodyPr/>
        <a:lstStyle/>
        <a:p>
          <a:endParaRPr lang="ru-RU"/>
        </a:p>
      </dgm:t>
    </dgm:pt>
    <dgm:pt modelId="{EAE37FE3-BDAE-4E28-AF6A-8095569C3BA5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Поисковый этап</a:t>
          </a:r>
          <a:endParaRPr lang="ru-RU" b="1" dirty="0">
            <a:solidFill>
              <a:srgbClr val="002060"/>
            </a:solidFill>
          </a:endParaRPr>
        </a:p>
      </dgm:t>
    </dgm:pt>
    <dgm:pt modelId="{9CC1BF6E-0B28-420C-B650-8128FF038F38}" type="parTrans" cxnId="{AEEE32C2-0B50-4F43-9CA0-F5FF27D3506D}">
      <dgm:prSet/>
      <dgm:spPr/>
      <dgm:t>
        <a:bodyPr/>
        <a:lstStyle/>
        <a:p>
          <a:endParaRPr lang="ru-RU"/>
        </a:p>
      </dgm:t>
    </dgm:pt>
    <dgm:pt modelId="{E1A26814-88A3-4EE6-B75A-2C0567AABCCD}" type="sibTrans" cxnId="{AEEE32C2-0B50-4F43-9CA0-F5FF27D3506D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A5C195CB-9F3F-40C1-ADA2-87C0AE428DFA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План</a:t>
          </a: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28A17CA5-0E24-4CC8-9DE5-25F7966A2559}" type="parTrans" cxnId="{A426BD8E-E47E-46F0-B4F4-BC09F7047926}">
      <dgm:prSet/>
      <dgm:spPr/>
      <dgm:t>
        <a:bodyPr/>
        <a:lstStyle/>
        <a:p>
          <a:endParaRPr lang="ru-RU"/>
        </a:p>
      </dgm:t>
    </dgm:pt>
    <dgm:pt modelId="{54CCC78D-776A-458E-B05B-A61BB59C7E80}" type="sibTrans" cxnId="{A426BD8E-E47E-46F0-B4F4-BC09F7047926}">
      <dgm:prSet/>
      <dgm:spPr/>
      <dgm:t>
        <a:bodyPr/>
        <a:lstStyle/>
        <a:p>
          <a:endParaRPr lang="ru-RU"/>
        </a:p>
      </dgm:t>
    </dgm:pt>
    <dgm:pt modelId="{C2422859-A960-4FE7-8848-F0B9EB2F7A5B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Практический этап</a:t>
          </a:r>
          <a:endParaRPr lang="ru-RU" b="1" dirty="0">
            <a:solidFill>
              <a:srgbClr val="002060"/>
            </a:solidFill>
          </a:endParaRPr>
        </a:p>
      </dgm:t>
    </dgm:pt>
    <dgm:pt modelId="{29546F9F-5219-42FD-BEE2-E1AF789C0D98}" type="parTrans" cxnId="{EDEF54E1-A742-48FD-A515-3DBF067E0674}">
      <dgm:prSet/>
      <dgm:spPr/>
      <dgm:t>
        <a:bodyPr/>
        <a:lstStyle/>
        <a:p>
          <a:endParaRPr lang="ru-RU"/>
        </a:p>
      </dgm:t>
    </dgm:pt>
    <dgm:pt modelId="{F83445D1-8FFF-44B0-A968-E0C40A7B4457}" type="sibTrans" cxnId="{EDEF54E1-A742-48FD-A515-3DBF067E0674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99BE47B6-36BE-43E4-8896-E72A93F3E8BD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Действия по реализации плана</a:t>
          </a: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46D05180-2D10-46D7-9A62-622369B5C9D6}" type="parTrans" cxnId="{1658F13B-3FA3-48FB-9330-4378A296CC08}">
      <dgm:prSet/>
      <dgm:spPr/>
      <dgm:t>
        <a:bodyPr/>
        <a:lstStyle/>
        <a:p>
          <a:endParaRPr lang="ru-RU"/>
        </a:p>
      </dgm:t>
    </dgm:pt>
    <dgm:pt modelId="{AE01EDBE-5112-4FAF-88CA-EE96C4D89924}" type="sibTrans" cxnId="{1658F13B-3FA3-48FB-9330-4378A296CC08}">
      <dgm:prSet/>
      <dgm:spPr/>
      <dgm:t>
        <a:bodyPr/>
        <a:lstStyle/>
        <a:p>
          <a:endParaRPr lang="ru-RU"/>
        </a:p>
      </dgm:t>
    </dgm:pt>
    <dgm:pt modelId="{45DF3C76-5F3A-46E7-8B49-8DF477DFD349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 Цель</a:t>
          </a: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9A4C04C6-7243-4599-9BA9-8C8A0B8FCD03}" type="parTrans" cxnId="{8C708E58-A1CF-458F-8008-C61EDACA7382}">
      <dgm:prSet/>
      <dgm:spPr/>
      <dgm:t>
        <a:bodyPr/>
        <a:lstStyle/>
        <a:p>
          <a:endParaRPr lang="ru-RU"/>
        </a:p>
      </dgm:t>
    </dgm:pt>
    <dgm:pt modelId="{A2849C9C-A1F7-45B3-9039-67D3565DF0D7}" type="sibTrans" cxnId="{8C708E58-A1CF-458F-8008-C61EDACA7382}">
      <dgm:prSet/>
      <dgm:spPr/>
      <dgm:t>
        <a:bodyPr/>
        <a:lstStyle/>
        <a:p>
          <a:endParaRPr lang="ru-RU"/>
        </a:p>
      </dgm:t>
    </dgm:pt>
    <dgm:pt modelId="{ED7A4F45-F228-49E0-8A34-2A1D050F107F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Мотивы</a:t>
          </a: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132C5EE6-2EAE-4B80-B9B4-398BD1B7284F}" type="parTrans" cxnId="{C885AC7F-BA0D-4C71-AB90-788246ABC0D1}">
      <dgm:prSet/>
      <dgm:spPr/>
      <dgm:t>
        <a:bodyPr/>
        <a:lstStyle/>
        <a:p>
          <a:endParaRPr lang="ru-RU"/>
        </a:p>
      </dgm:t>
    </dgm:pt>
    <dgm:pt modelId="{0CF80D45-0B10-43AF-BD2A-D15BD731C076}" type="sibTrans" cxnId="{C885AC7F-BA0D-4C71-AB90-788246ABC0D1}">
      <dgm:prSet/>
      <dgm:spPr/>
      <dgm:t>
        <a:bodyPr/>
        <a:lstStyle/>
        <a:p>
          <a:endParaRPr lang="ru-RU"/>
        </a:p>
      </dgm:t>
    </dgm:pt>
    <dgm:pt modelId="{1C50169B-114A-41A0-B8B0-017AFA7DD8F3}">
      <dgm:prSet phldrT="[Текст]"/>
      <dgm:spPr/>
      <dgm:t>
        <a:bodyPr/>
        <a:lstStyle/>
        <a:p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FC0CCA01-995E-422D-9BC9-06D12816472C}" type="parTrans" cxnId="{F840847E-2B0D-44C5-9B51-F2AD77412216}">
      <dgm:prSet/>
      <dgm:spPr/>
      <dgm:t>
        <a:bodyPr/>
        <a:lstStyle/>
        <a:p>
          <a:endParaRPr lang="ru-RU"/>
        </a:p>
      </dgm:t>
    </dgm:pt>
    <dgm:pt modelId="{CCD2DDCF-CF87-4D9E-B70A-4E9834AB3B96}" type="sibTrans" cxnId="{F840847E-2B0D-44C5-9B51-F2AD77412216}">
      <dgm:prSet/>
      <dgm:spPr/>
      <dgm:t>
        <a:bodyPr/>
        <a:lstStyle/>
        <a:p>
          <a:endParaRPr lang="ru-RU"/>
        </a:p>
      </dgm:t>
    </dgm:pt>
    <dgm:pt modelId="{0932173D-CD5E-4ED5-8F02-576EE73DA205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Рефлексивно-оценочный этап</a:t>
          </a:r>
          <a:endParaRPr lang="ru-RU" b="1" dirty="0">
            <a:solidFill>
              <a:srgbClr val="002060"/>
            </a:solidFill>
          </a:endParaRPr>
        </a:p>
      </dgm:t>
    </dgm:pt>
    <dgm:pt modelId="{AE97D075-7DBC-4E66-9A3F-7F12ADB41F56}" type="parTrans" cxnId="{7BEB6ED6-B37B-4E7F-BB1C-D510CC803358}">
      <dgm:prSet/>
      <dgm:spPr/>
      <dgm:t>
        <a:bodyPr/>
        <a:lstStyle/>
        <a:p>
          <a:endParaRPr lang="ru-RU"/>
        </a:p>
      </dgm:t>
    </dgm:pt>
    <dgm:pt modelId="{0372E52A-6499-4650-908A-4A06BEF5457B}" type="sibTrans" cxnId="{7BEB6ED6-B37B-4E7F-BB1C-D510CC803358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E4259F6-470F-4D5D-B0C4-55CBA35A5A2C}">
      <dgm:prSet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Осмысление и оценка результатов</a:t>
          </a:r>
          <a:endParaRPr lang="ru-RU" dirty="0"/>
        </a:p>
      </dgm:t>
    </dgm:pt>
    <dgm:pt modelId="{C3E22B95-A92A-48CE-A192-EA3645383472}" type="parTrans" cxnId="{3738FA16-8747-455E-B090-5245A7A35A00}">
      <dgm:prSet/>
      <dgm:spPr/>
      <dgm:t>
        <a:bodyPr/>
        <a:lstStyle/>
        <a:p>
          <a:endParaRPr lang="ru-RU"/>
        </a:p>
      </dgm:t>
    </dgm:pt>
    <dgm:pt modelId="{D83C87C6-CA1F-4229-87C9-D3BBC50719FD}" type="sibTrans" cxnId="{3738FA16-8747-455E-B090-5245A7A35A00}">
      <dgm:prSet/>
      <dgm:spPr/>
      <dgm:t>
        <a:bodyPr/>
        <a:lstStyle/>
        <a:p>
          <a:endParaRPr lang="ru-RU"/>
        </a:p>
      </dgm:t>
    </dgm:pt>
    <dgm:pt modelId="{B5FF8CDB-D84A-4E6C-B764-F7D6915BB48B}" type="pres">
      <dgm:prSet presAssocID="{53BAA8F0-DD07-412E-9E72-FC2FA92A974B}" presName="Name0" presStyleCnt="0">
        <dgm:presLayoutVars>
          <dgm:dir/>
          <dgm:animLvl val="lvl"/>
          <dgm:resizeHandles val="exact"/>
        </dgm:presLayoutVars>
      </dgm:prSet>
      <dgm:spPr/>
    </dgm:pt>
    <dgm:pt modelId="{4B448D15-E8E2-45C6-A650-77C094903036}" type="pres">
      <dgm:prSet presAssocID="{53BAA8F0-DD07-412E-9E72-FC2FA92A974B}" presName="tSp" presStyleCnt="0"/>
      <dgm:spPr/>
    </dgm:pt>
    <dgm:pt modelId="{74436814-092D-4A93-BB8E-E2D2DA17DA94}" type="pres">
      <dgm:prSet presAssocID="{53BAA8F0-DD07-412E-9E72-FC2FA92A974B}" presName="bSp" presStyleCnt="0"/>
      <dgm:spPr/>
    </dgm:pt>
    <dgm:pt modelId="{98BA10CE-9D5C-4B54-B627-2A2D9133CCB5}" type="pres">
      <dgm:prSet presAssocID="{53BAA8F0-DD07-412E-9E72-FC2FA92A974B}" presName="process" presStyleCnt="0"/>
      <dgm:spPr/>
    </dgm:pt>
    <dgm:pt modelId="{618A05DA-D759-4DA4-A0B9-6166BFA4BBDA}" type="pres">
      <dgm:prSet presAssocID="{25DA2FD6-7B8E-4B8A-B328-8674CDF87168}" presName="composite1" presStyleCnt="0"/>
      <dgm:spPr/>
    </dgm:pt>
    <dgm:pt modelId="{255EAB86-9FCF-4E5C-BCF5-4E7473E163BB}" type="pres">
      <dgm:prSet presAssocID="{25DA2FD6-7B8E-4B8A-B328-8674CDF87168}" presName="dummyNode1" presStyleLbl="node1" presStyleIdx="0" presStyleCnt="4"/>
      <dgm:spPr/>
    </dgm:pt>
    <dgm:pt modelId="{830BC055-A505-477C-9A11-9ECBE4DFB1F6}" type="pres">
      <dgm:prSet presAssocID="{25DA2FD6-7B8E-4B8A-B328-8674CDF87168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BDA16-FBE3-47CB-9D06-92AEA19BE60C}" type="pres">
      <dgm:prSet presAssocID="{25DA2FD6-7B8E-4B8A-B328-8674CDF87168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4A843-1963-4CB2-BCA2-FB7DA36F9494}" type="pres">
      <dgm:prSet presAssocID="{25DA2FD6-7B8E-4B8A-B328-8674CDF87168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C7BFE-D7CC-41D7-BAE6-1B8613455BBA}" type="pres">
      <dgm:prSet presAssocID="{25DA2FD6-7B8E-4B8A-B328-8674CDF87168}" presName="connSite1" presStyleCnt="0"/>
      <dgm:spPr/>
    </dgm:pt>
    <dgm:pt modelId="{1E81FDF6-1D41-45FF-A092-690604078D00}" type="pres">
      <dgm:prSet presAssocID="{5A61AB10-FC08-44F9-AC2E-BD4A954D5624}" presName="Name9" presStyleLbl="sibTrans2D1" presStyleIdx="0" presStyleCnt="3"/>
      <dgm:spPr/>
    </dgm:pt>
    <dgm:pt modelId="{3C9EE883-A025-4A1A-95B0-1D62E0AF823C}" type="pres">
      <dgm:prSet presAssocID="{EAE37FE3-BDAE-4E28-AF6A-8095569C3BA5}" presName="composite2" presStyleCnt="0"/>
      <dgm:spPr/>
    </dgm:pt>
    <dgm:pt modelId="{1DBE7243-4CE5-4ECB-AB71-67BFC6B4691D}" type="pres">
      <dgm:prSet presAssocID="{EAE37FE3-BDAE-4E28-AF6A-8095569C3BA5}" presName="dummyNode2" presStyleLbl="node1" presStyleIdx="0" presStyleCnt="4"/>
      <dgm:spPr/>
    </dgm:pt>
    <dgm:pt modelId="{81314D2A-AE98-4323-93C2-7F559F686FAA}" type="pres">
      <dgm:prSet presAssocID="{EAE37FE3-BDAE-4E28-AF6A-8095569C3BA5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56BDC-39E5-4F7A-A453-148FDFC17197}" type="pres">
      <dgm:prSet presAssocID="{EAE37FE3-BDAE-4E28-AF6A-8095569C3BA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7067F-4067-45DB-9159-94DD946815B3}" type="pres">
      <dgm:prSet presAssocID="{EAE37FE3-BDAE-4E28-AF6A-8095569C3BA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3FBD4-8C72-4228-B643-F5340D75DAF9}" type="pres">
      <dgm:prSet presAssocID="{EAE37FE3-BDAE-4E28-AF6A-8095569C3BA5}" presName="connSite2" presStyleCnt="0"/>
      <dgm:spPr/>
    </dgm:pt>
    <dgm:pt modelId="{55B507C4-71EF-4511-9D70-8BE8B1422A0B}" type="pres">
      <dgm:prSet presAssocID="{E1A26814-88A3-4EE6-B75A-2C0567AABCCD}" presName="Name18" presStyleLbl="sibTrans2D1" presStyleIdx="1" presStyleCnt="3"/>
      <dgm:spPr/>
    </dgm:pt>
    <dgm:pt modelId="{9188CB1E-F41A-4898-9085-BB729E722471}" type="pres">
      <dgm:prSet presAssocID="{C2422859-A960-4FE7-8848-F0B9EB2F7A5B}" presName="composite1" presStyleCnt="0"/>
      <dgm:spPr/>
    </dgm:pt>
    <dgm:pt modelId="{09AABFB7-C0B8-47BC-AF2D-2B21E44FD028}" type="pres">
      <dgm:prSet presAssocID="{C2422859-A960-4FE7-8848-F0B9EB2F7A5B}" presName="dummyNode1" presStyleLbl="node1" presStyleIdx="1" presStyleCnt="4"/>
      <dgm:spPr/>
    </dgm:pt>
    <dgm:pt modelId="{CE1E1C5C-627B-426E-AE97-5123741B2C71}" type="pres">
      <dgm:prSet presAssocID="{C2422859-A960-4FE7-8848-F0B9EB2F7A5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201E-0058-4466-B3EA-C176A9007FE0}" type="pres">
      <dgm:prSet presAssocID="{C2422859-A960-4FE7-8848-F0B9EB2F7A5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7C332-5F4C-49AD-A9AF-80160478402E}" type="pres">
      <dgm:prSet presAssocID="{C2422859-A960-4FE7-8848-F0B9EB2F7A5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B04D7994-2BA6-4564-8962-A9E585D62AEF}" type="pres">
      <dgm:prSet presAssocID="{C2422859-A960-4FE7-8848-F0B9EB2F7A5B}" presName="connSite1" presStyleCnt="0"/>
      <dgm:spPr/>
    </dgm:pt>
    <dgm:pt modelId="{DE6BFC1C-8EA2-4D73-8641-794237678695}" type="pres">
      <dgm:prSet presAssocID="{F83445D1-8FFF-44B0-A968-E0C40A7B4457}" presName="Name9" presStyleLbl="sibTrans2D1" presStyleIdx="2" presStyleCnt="3"/>
      <dgm:spPr/>
    </dgm:pt>
    <dgm:pt modelId="{35C9F204-2FCE-47F5-B700-2772E1885003}" type="pres">
      <dgm:prSet presAssocID="{0932173D-CD5E-4ED5-8F02-576EE73DA205}" presName="composite2" presStyleCnt="0"/>
      <dgm:spPr/>
    </dgm:pt>
    <dgm:pt modelId="{182A8C70-4A52-4C8A-A702-FF3D152A189B}" type="pres">
      <dgm:prSet presAssocID="{0932173D-CD5E-4ED5-8F02-576EE73DA205}" presName="dummyNode2" presStyleLbl="node1" presStyleIdx="2" presStyleCnt="4"/>
      <dgm:spPr/>
    </dgm:pt>
    <dgm:pt modelId="{3207E07E-D289-446C-9A3D-15BA659FD563}" type="pres">
      <dgm:prSet presAssocID="{0932173D-CD5E-4ED5-8F02-576EE73DA205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04779-DCF9-4367-B78C-5BDB0166F724}" type="pres">
      <dgm:prSet presAssocID="{0932173D-CD5E-4ED5-8F02-576EE73DA20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4B324-6971-4AB5-BF8C-499D92C6738E}" type="pres">
      <dgm:prSet presAssocID="{0932173D-CD5E-4ED5-8F02-576EE73DA205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1125F-6347-4E6B-8DB5-5DD84831F1FC}" type="pres">
      <dgm:prSet presAssocID="{0932173D-CD5E-4ED5-8F02-576EE73DA205}" presName="connSite2" presStyleCnt="0"/>
      <dgm:spPr/>
    </dgm:pt>
  </dgm:ptLst>
  <dgm:cxnLst>
    <dgm:cxn modelId="{3738FA16-8747-455E-B090-5245A7A35A00}" srcId="{0932173D-CD5E-4ED5-8F02-576EE73DA205}" destId="{DE4259F6-470F-4D5D-B0C4-55CBA35A5A2C}" srcOrd="0" destOrd="0" parTransId="{C3E22B95-A92A-48CE-A192-EA3645383472}" sibTransId="{D83C87C6-CA1F-4229-87C9-D3BBC50719FD}"/>
    <dgm:cxn modelId="{F840847E-2B0D-44C5-9B51-F2AD77412216}" srcId="{EAE37FE3-BDAE-4E28-AF6A-8095569C3BA5}" destId="{1C50169B-114A-41A0-B8B0-017AFA7DD8F3}" srcOrd="0" destOrd="0" parTransId="{FC0CCA01-995E-422D-9BC9-06D12816472C}" sibTransId="{CCD2DDCF-CF87-4D9E-B70A-4E9834AB3B96}"/>
    <dgm:cxn modelId="{A426BD8E-E47E-46F0-B4F4-BC09F7047926}" srcId="{EAE37FE3-BDAE-4E28-AF6A-8095569C3BA5}" destId="{A5C195CB-9F3F-40C1-ADA2-87C0AE428DFA}" srcOrd="1" destOrd="0" parTransId="{28A17CA5-0E24-4CC8-9DE5-25F7966A2559}" sibTransId="{54CCC78D-776A-458E-B05B-A61BB59C7E80}"/>
    <dgm:cxn modelId="{7BEB6ED6-B37B-4E7F-BB1C-D510CC803358}" srcId="{53BAA8F0-DD07-412E-9E72-FC2FA92A974B}" destId="{0932173D-CD5E-4ED5-8F02-576EE73DA205}" srcOrd="3" destOrd="0" parTransId="{AE97D075-7DBC-4E66-9A3F-7F12ADB41F56}" sibTransId="{0372E52A-6499-4650-908A-4A06BEF5457B}"/>
    <dgm:cxn modelId="{9D19FFEF-9A37-4168-A05F-020337F2AF2B}" type="presOf" srcId="{A5C195CB-9F3F-40C1-ADA2-87C0AE428DFA}" destId="{81314D2A-AE98-4323-93C2-7F559F686FAA}" srcOrd="0" destOrd="1" presId="urn:microsoft.com/office/officeart/2005/8/layout/hProcess4"/>
    <dgm:cxn modelId="{D27D9E72-EB6A-4E42-BF08-F09519241FD8}" type="presOf" srcId="{DE4259F6-470F-4D5D-B0C4-55CBA35A5A2C}" destId="{52C04779-DCF9-4367-B78C-5BDB0166F724}" srcOrd="1" destOrd="0" presId="urn:microsoft.com/office/officeart/2005/8/layout/hProcess4"/>
    <dgm:cxn modelId="{BA4F71AE-54C2-480E-A164-444CDC3FDEFB}" type="presOf" srcId="{25DA2FD6-7B8E-4B8A-B328-8674CDF87168}" destId="{FD94A843-1963-4CB2-BCA2-FB7DA36F9494}" srcOrd="0" destOrd="0" presId="urn:microsoft.com/office/officeart/2005/8/layout/hProcess4"/>
    <dgm:cxn modelId="{7414B161-2A1B-41EC-A65B-EC738DBD6F2C}" type="presOf" srcId="{45DF3C76-5F3A-46E7-8B49-8DF477DFD349}" destId="{1AEBDA16-FBE3-47CB-9D06-92AEA19BE60C}" srcOrd="1" destOrd="2" presId="urn:microsoft.com/office/officeart/2005/8/layout/hProcess4"/>
    <dgm:cxn modelId="{B9C772FF-394A-44E3-855D-A61DB61439C7}" type="presOf" srcId="{A5C195CB-9F3F-40C1-ADA2-87C0AE428DFA}" destId="{C6756BDC-39E5-4F7A-A453-148FDFC17197}" srcOrd="1" destOrd="1" presId="urn:microsoft.com/office/officeart/2005/8/layout/hProcess4"/>
    <dgm:cxn modelId="{371FEE39-CBBF-4B42-8332-E7A02BE0B1AA}" type="presOf" srcId="{F83445D1-8FFF-44B0-A968-E0C40A7B4457}" destId="{DE6BFC1C-8EA2-4D73-8641-794237678695}" srcOrd="0" destOrd="0" presId="urn:microsoft.com/office/officeart/2005/8/layout/hProcess4"/>
    <dgm:cxn modelId="{AEEE32C2-0B50-4F43-9CA0-F5FF27D3506D}" srcId="{53BAA8F0-DD07-412E-9E72-FC2FA92A974B}" destId="{EAE37FE3-BDAE-4E28-AF6A-8095569C3BA5}" srcOrd="1" destOrd="0" parTransId="{9CC1BF6E-0B28-420C-B650-8128FF038F38}" sibTransId="{E1A26814-88A3-4EE6-B75A-2C0567AABCCD}"/>
    <dgm:cxn modelId="{DC691E8E-CAA9-40B8-907E-01A1A7DC9196}" type="presOf" srcId="{ED7A4F45-F228-49E0-8A34-2A1D050F107F}" destId="{830BC055-A505-477C-9A11-9ECBE4DFB1F6}" srcOrd="0" destOrd="1" presId="urn:microsoft.com/office/officeart/2005/8/layout/hProcess4"/>
    <dgm:cxn modelId="{8C708E58-A1CF-458F-8008-C61EDACA7382}" srcId="{25DA2FD6-7B8E-4B8A-B328-8674CDF87168}" destId="{45DF3C76-5F3A-46E7-8B49-8DF477DFD349}" srcOrd="2" destOrd="0" parTransId="{9A4C04C6-7243-4599-9BA9-8C8A0B8FCD03}" sibTransId="{A2849C9C-A1F7-45B3-9039-67D3565DF0D7}"/>
    <dgm:cxn modelId="{AA79D5EF-8C92-458C-898E-0B737A8A162D}" type="presOf" srcId="{E9B47831-C435-42B2-9F04-45BB995A73EC}" destId="{830BC055-A505-477C-9A11-9ECBE4DFB1F6}" srcOrd="0" destOrd="0" presId="urn:microsoft.com/office/officeart/2005/8/layout/hProcess4"/>
    <dgm:cxn modelId="{23118E50-AF45-4D55-B8D1-AFDAC94ED35A}" type="presOf" srcId="{ED7A4F45-F228-49E0-8A34-2A1D050F107F}" destId="{1AEBDA16-FBE3-47CB-9D06-92AEA19BE60C}" srcOrd="1" destOrd="1" presId="urn:microsoft.com/office/officeart/2005/8/layout/hProcess4"/>
    <dgm:cxn modelId="{5FC5C1BC-6C03-431E-A4F8-4F2C352801F0}" type="presOf" srcId="{E9B47831-C435-42B2-9F04-45BB995A73EC}" destId="{1AEBDA16-FBE3-47CB-9D06-92AEA19BE60C}" srcOrd="1" destOrd="0" presId="urn:microsoft.com/office/officeart/2005/8/layout/hProcess4"/>
    <dgm:cxn modelId="{1658F13B-3FA3-48FB-9330-4378A296CC08}" srcId="{C2422859-A960-4FE7-8848-F0B9EB2F7A5B}" destId="{99BE47B6-36BE-43E4-8896-E72A93F3E8BD}" srcOrd="0" destOrd="0" parTransId="{46D05180-2D10-46D7-9A62-622369B5C9D6}" sibTransId="{AE01EDBE-5112-4FAF-88CA-EE96C4D89924}"/>
    <dgm:cxn modelId="{6BD43857-B27D-4878-A4A3-319CA47D7712}" type="presOf" srcId="{DE4259F6-470F-4D5D-B0C4-55CBA35A5A2C}" destId="{3207E07E-D289-446C-9A3D-15BA659FD563}" srcOrd="0" destOrd="0" presId="urn:microsoft.com/office/officeart/2005/8/layout/hProcess4"/>
    <dgm:cxn modelId="{6D2D01D5-02EA-47F4-BFF6-3D6661F4D8F8}" type="presOf" srcId="{EAE37FE3-BDAE-4E28-AF6A-8095569C3BA5}" destId="{0617067F-4067-45DB-9159-94DD946815B3}" srcOrd="0" destOrd="0" presId="urn:microsoft.com/office/officeart/2005/8/layout/hProcess4"/>
    <dgm:cxn modelId="{9487BDF7-6522-4196-B66B-05B89107CA80}" type="presOf" srcId="{1C50169B-114A-41A0-B8B0-017AFA7DD8F3}" destId="{C6756BDC-39E5-4F7A-A453-148FDFC17197}" srcOrd="1" destOrd="0" presId="urn:microsoft.com/office/officeart/2005/8/layout/hProcess4"/>
    <dgm:cxn modelId="{52389CC3-FD83-41CD-B146-71C76E6A00EE}" type="presOf" srcId="{99BE47B6-36BE-43E4-8896-E72A93F3E8BD}" destId="{3F2E201E-0058-4466-B3EA-C176A9007FE0}" srcOrd="1" destOrd="0" presId="urn:microsoft.com/office/officeart/2005/8/layout/hProcess4"/>
    <dgm:cxn modelId="{706019CD-D902-4A9B-8521-D65F54D78BFB}" type="presOf" srcId="{E1A26814-88A3-4EE6-B75A-2C0567AABCCD}" destId="{55B507C4-71EF-4511-9D70-8BE8B1422A0B}" srcOrd="0" destOrd="0" presId="urn:microsoft.com/office/officeart/2005/8/layout/hProcess4"/>
    <dgm:cxn modelId="{B7270CE5-353D-43B9-B2D6-DCFDAC61F298}" srcId="{53BAA8F0-DD07-412E-9E72-FC2FA92A974B}" destId="{25DA2FD6-7B8E-4B8A-B328-8674CDF87168}" srcOrd="0" destOrd="0" parTransId="{28B5EC3E-ABA6-4C2D-88F9-A129338B8E4D}" sibTransId="{5A61AB10-FC08-44F9-AC2E-BD4A954D5624}"/>
    <dgm:cxn modelId="{AE161FC7-87EF-4FA8-8855-C5F18038257C}" type="presOf" srcId="{5A61AB10-FC08-44F9-AC2E-BD4A954D5624}" destId="{1E81FDF6-1D41-45FF-A092-690604078D00}" srcOrd="0" destOrd="0" presId="urn:microsoft.com/office/officeart/2005/8/layout/hProcess4"/>
    <dgm:cxn modelId="{EDEF54E1-A742-48FD-A515-3DBF067E0674}" srcId="{53BAA8F0-DD07-412E-9E72-FC2FA92A974B}" destId="{C2422859-A960-4FE7-8848-F0B9EB2F7A5B}" srcOrd="2" destOrd="0" parTransId="{29546F9F-5219-42FD-BEE2-E1AF789C0D98}" sibTransId="{F83445D1-8FFF-44B0-A968-E0C40A7B4457}"/>
    <dgm:cxn modelId="{0914A382-610B-4506-8639-D0C4DB5397D8}" type="presOf" srcId="{53BAA8F0-DD07-412E-9E72-FC2FA92A974B}" destId="{B5FF8CDB-D84A-4E6C-B764-F7D6915BB48B}" srcOrd="0" destOrd="0" presId="urn:microsoft.com/office/officeart/2005/8/layout/hProcess4"/>
    <dgm:cxn modelId="{6E3FFC2E-F65D-41AB-B676-9FEC2C5FC69F}" type="presOf" srcId="{99BE47B6-36BE-43E4-8896-E72A93F3E8BD}" destId="{CE1E1C5C-627B-426E-AE97-5123741B2C71}" srcOrd="0" destOrd="0" presId="urn:microsoft.com/office/officeart/2005/8/layout/hProcess4"/>
    <dgm:cxn modelId="{55221A9B-5075-4D19-8952-5BC5B25CC844}" srcId="{25DA2FD6-7B8E-4B8A-B328-8674CDF87168}" destId="{E9B47831-C435-42B2-9F04-45BB995A73EC}" srcOrd="0" destOrd="0" parTransId="{A167167D-ABFC-4A12-80CE-42FFC0468E1E}" sibTransId="{47A91A41-5283-433E-B605-C8930E9A14AB}"/>
    <dgm:cxn modelId="{A7CAF94E-916D-41A0-BCCA-EC3347179AF7}" type="presOf" srcId="{C2422859-A960-4FE7-8848-F0B9EB2F7A5B}" destId="{66B7C332-5F4C-49AD-A9AF-80160478402E}" srcOrd="0" destOrd="0" presId="urn:microsoft.com/office/officeart/2005/8/layout/hProcess4"/>
    <dgm:cxn modelId="{37F300BF-6F9B-43F5-8EA0-3300E716D81F}" type="presOf" srcId="{45DF3C76-5F3A-46E7-8B49-8DF477DFD349}" destId="{830BC055-A505-477C-9A11-9ECBE4DFB1F6}" srcOrd="0" destOrd="2" presId="urn:microsoft.com/office/officeart/2005/8/layout/hProcess4"/>
    <dgm:cxn modelId="{9A011C07-2DD3-4788-BB2C-A13DDB8CFD56}" type="presOf" srcId="{1C50169B-114A-41A0-B8B0-017AFA7DD8F3}" destId="{81314D2A-AE98-4323-93C2-7F559F686FAA}" srcOrd="0" destOrd="0" presId="urn:microsoft.com/office/officeart/2005/8/layout/hProcess4"/>
    <dgm:cxn modelId="{C885AC7F-BA0D-4C71-AB90-788246ABC0D1}" srcId="{25DA2FD6-7B8E-4B8A-B328-8674CDF87168}" destId="{ED7A4F45-F228-49E0-8A34-2A1D050F107F}" srcOrd="1" destOrd="0" parTransId="{132C5EE6-2EAE-4B80-B9B4-398BD1B7284F}" sibTransId="{0CF80D45-0B10-43AF-BD2A-D15BD731C076}"/>
    <dgm:cxn modelId="{7B0E112B-0B66-4D5A-A784-93788BA82544}" type="presOf" srcId="{0932173D-CD5E-4ED5-8F02-576EE73DA205}" destId="{F694B324-6971-4AB5-BF8C-499D92C6738E}" srcOrd="0" destOrd="0" presId="urn:microsoft.com/office/officeart/2005/8/layout/hProcess4"/>
    <dgm:cxn modelId="{5246A3DE-2AC8-449F-80EB-58FCA889D80B}" type="presParOf" srcId="{B5FF8CDB-D84A-4E6C-B764-F7D6915BB48B}" destId="{4B448D15-E8E2-45C6-A650-77C094903036}" srcOrd="0" destOrd="0" presId="urn:microsoft.com/office/officeart/2005/8/layout/hProcess4"/>
    <dgm:cxn modelId="{16026683-C053-48B4-9227-4BDD12F1DEBD}" type="presParOf" srcId="{B5FF8CDB-D84A-4E6C-B764-F7D6915BB48B}" destId="{74436814-092D-4A93-BB8E-E2D2DA17DA94}" srcOrd="1" destOrd="0" presId="urn:microsoft.com/office/officeart/2005/8/layout/hProcess4"/>
    <dgm:cxn modelId="{D43F476D-53A1-4C5B-9F0A-9377E7E41D7E}" type="presParOf" srcId="{B5FF8CDB-D84A-4E6C-B764-F7D6915BB48B}" destId="{98BA10CE-9D5C-4B54-B627-2A2D9133CCB5}" srcOrd="2" destOrd="0" presId="urn:microsoft.com/office/officeart/2005/8/layout/hProcess4"/>
    <dgm:cxn modelId="{F0B66114-6CC4-4814-9468-AFCD78BA89D4}" type="presParOf" srcId="{98BA10CE-9D5C-4B54-B627-2A2D9133CCB5}" destId="{618A05DA-D759-4DA4-A0B9-6166BFA4BBDA}" srcOrd="0" destOrd="0" presId="urn:microsoft.com/office/officeart/2005/8/layout/hProcess4"/>
    <dgm:cxn modelId="{3FA6B2D6-1C5D-4903-AA47-866B26EDDB9A}" type="presParOf" srcId="{618A05DA-D759-4DA4-A0B9-6166BFA4BBDA}" destId="{255EAB86-9FCF-4E5C-BCF5-4E7473E163BB}" srcOrd="0" destOrd="0" presId="urn:microsoft.com/office/officeart/2005/8/layout/hProcess4"/>
    <dgm:cxn modelId="{5F4C2331-91D8-4533-84E8-190BCAC58C85}" type="presParOf" srcId="{618A05DA-D759-4DA4-A0B9-6166BFA4BBDA}" destId="{830BC055-A505-477C-9A11-9ECBE4DFB1F6}" srcOrd="1" destOrd="0" presId="urn:microsoft.com/office/officeart/2005/8/layout/hProcess4"/>
    <dgm:cxn modelId="{AFA2142F-54BC-486B-B068-96DCE978E951}" type="presParOf" srcId="{618A05DA-D759-4DA4-A0B9-6166BFA4BBDA}" destId="{1AEBDA16-FBE3-47CB-9D06-92AEA19BE60C}" srcOrd="2" destOrd="0" presId="urn:microsoft.com/office/officeart/2005/8/layout/hProcess4"/>
    <dgm:cxn modelId="{24E338FA-92F2-467C-8F92-E3528FEDA08C}" type="presParOf" srcId="{618A05DA-D759-4DA4-A0B9-6166BFA4BBDA}" destId="{FD94A843-1963-4CB2-BCA2-FB7DA36F9494}" srcOrd="3" destOrd="0" presId="urn:microsoft.com/office/officeart/2005/8/layout/hProcess4"/>
    <dgm:cxn modelId="{FF592FFD-F4A4-456D-930F-26F393640219}" type="presParOf" srcId="{618A05DA-D759-4DA4-A0B9-6166BFA4BBDA}" destId="{D3BC7BFE-D7CC-41D7-BAE6-1B8613455BBA}" srcOrd="4" destOrd="0" presId="urn:microsoft.com/office/officeart/2005/8/layout/hProcess4"/>
    <dgm:cxn modelId="{B424DEE5-1A34-405B-A3A4-425E83912609}" type="presParOf" srcId="{98BA10CE-9D5C-4B54-B627-2A2D9133CCB5}" destId="{1E81FDF6-1D41-45FF-A092-690604078D00}" srcOrd="1" destOrd="0" presId="urn:microsoft.com/office/officeart/2005/8/layout/hProcess4"/>
    <dgm:cxn modelId="{7ECA0009-D17A-44DD-A872-CF970E13A4B6}" type="presParOf" srcId="{98BA10CE-9D5C-4B54-B627-2A2D9133CCB5}" destId="{3C9EE883-A025-4A1A-95B0-1D62E0AF823C}" srcOrd="2" destOrd="0" presId="urn:microsoft.com/office/officeart/2005/8/layout/hProcess4"/>
    <dgm:cxn modelId="{2EF7485E-98B5-4B61-897B-36C0BCBC1F77}" type="presParOf" srcId="{3C9EE883-A025-4A1A-95B0-1D62E0AF823C}" destId="{1DBE7243-4CE5-4ECB-AB71-67BFC6B4691D}" srcOrd="0" destOrd="0" presId="urn:microsoft.com/office/officeart/2005/8/layout/hProcess4"/>
    <dgm:cxn modelId="{505AB504-0E4A-4B13-A4D0-55ECDD0FF6F2}" type="presParOf" srcId="{3C9EE883-A025-4A1A-95B0-1D62E0AF823C}" destId="{81314D2A-AE98-4323-93C2-7F559F686FAA}" srcOrd="1" destOrd="0" presId="urn:microsoft.com/office/officeart/2005/8/layout/hProcess4"/>
    <dgm:cxn modelId="{C6744DB3-EAA1-49D8-9556-F5ACB4C8264A}" type="presParOf" srcId="{3C9EE883-A025-4A1A-95B0-1D62E0AF823C}" destId="{C6756BDC-39E5-4F7A-A453-148FDFC17197}" srcOrd="2" destOrd="0" presId="urn:microsoft.com/office/officeart/2005/8/layout/hProcess4"/>
    <dgm:cxn modelId="{1F3E655F-28F7-40A6-9E6C-BA8618337184}" type="presParOf" srcId="{3C9EE883-A025-4A1A-95B0-1D62E0AF823C}" destId="{0617067F-4067-45DB-9159-94DD946815B3}" srcOrd="3" destOrd="0" presId="urn:microsoft.com/office/officeart/2005/8/layout/hProcess4"/>
    <dgm:cxn modelId="{815C62D6-6C50-45F6-A803-070EE83FD595}" type="presParOf" srcId="{3C9EE883-A025-4A1A-95B0-1D62E0AF823C}" destId="{5733FBD4-8C72-4228-B643-F5340D75DAF9}" srcOrd="4" destOrd="0" presId="urn:microsoft.com/office/officeart/2005/8/layout/hProcess4"/>
    <dgm:cxn modelId="{11BEDAE6-9AA3-4EF3-A716-04E07FD121CF}" type="presParOf" srcId="{98BA10CE-9D5C-4B54-B627-2A2D9133CCB5}" destId="{55B507C4-71EF-4511-9D70-8BE8B1422A0B}" srcOrd="3" destOrd="0" presId="urn:microsoft.com/office/officeart/2005/8/layout/hProcess4"/>
    <dgm:cxn modelId="{37047659-FFF9-4A9C-BD14-26776E8B9D51}" type="presParOf" srcId="{98BA10CE-9D5C-4B54-B627-2A2D9133CCB5}" destId="{9188CB1E-F41A-4898-9085-BB729E722471}" srcOrd="4" destOrd="0" presId="urn:microsoft.com/office/officeart/2005/8/layout/hProcess4"/>
    <dgm:cxn modelId="{BB642204-1560-4CEB-8870-0F88702F7E61}" type="presParOf" srcId="{9188CB1E-F41A-4898-9085-BB729E722471}" destId="{09AABFB7-C0B8-47BC-AF2D-2B21E44FD028}" srcOrd="0" destOrd="0" presId="urn:microsoft.com/office/officeart/2005/8/layout/hProcess4"/>
    <dgm:cxn modelId="{80CD3722-7F5B-410D-BB64-B04B53BCEFFF}" type="presParOf" srcId="{9188CB1E-F41A-4898-9085-BB729E722471}" destId="{CE1E1C5C-627B-426E-AE97-5123741B2C71}" srcOrd="1" destOrd="0" presId="urn:microsoft.com/office/officeart/2005/8/layout/hProcess4"/>
    <dgm:cxn modelId="{603DA73D-42D6-4374-A880-40A834042CD3}" type="presParOf" srcId="{9188CB1E-F41A-4898-9085-BB729E722471}" destId="{3F2E201E-0058-4466-B3EA-C176A9007FE0}" srcOrd="2" destOrd="0" presId="urn:microsoft.com/office/officeart/2005/8/layout/hProcess4"/>
    <dgm:cxn modelId="{5F9435EC-B089-43E9-9D19-9754924CB8EE}" type="presParOf" srcId="{9188CB1E-F41A-4898-9085-BB729E722471}" destId="{66B7C332-5F4C-49AD-A9AF-80160478402E}" srcOrd="3" destOrd="0" presId="urn:microsoft.com/office/officeart/2005/8/layout/hProcess4"/>
    <dgm:cxn modelId="{76BCCF99-9908-47F4-B4BD-308C6040458F}" type="presParOf" srcId="{9188CB1E-F41A-4898-9085-BB729E722471}" destId="{B04D7994-2BA6-4564-8962-A9E585D62AEF}" srcOrd="4" destOrd="0" presId="urn:microsoft.com/office/officeart/2005/8/layout/hProcess4"/>
    <dgm:cxn modelId="{189546F9-7285-481F-8876-CBA038A56F89}" type="presParOf" srcId="{98BA10CE-9D5C-4B54-B627-2A2D9133CCB5}" destId="{DE6BFC1C-8EA2-4D73-8641-794237678695}" srcOrd="5" destOrd="0" presId="urn:microsoft.com/office/officeart/2005/8/layout/hProcess4"/>
    <dgm:cxn modelId="{ACB48469-1D0E-4F51-B37D-AEDDE51E832B}" type="presParOf" srcId="{98BA10CE-9D5C-4B54-B627-2A2D9133CCB5}" destId="{35C9F204-2FCE-47F5-B700-2772E1885003}" srcOrd="6" destOrd="0" presId="urn:microsoft.com/office/officeart/2005/8/layout/hProcess4"/>
    <dgm:cxn modelId="{DB721F58-859B-4DDD-9C11-F3E709877DCC}" type="presParOf" srcId="{35C9F204-2FCE-47F5-B700-2772E1885003}" destId="{182A8C70-4A52-4C8A-A702-FF3D152A189B}" srcOrd="0" destOrd="0" presId="urn:microsoft.com/office/officeart/2005/8/layout/hProcess4"/>
    <dgm:cxn modelId="{8CA304F6-B667-4B2F-AFD8-CAD00D02FD7F}" type="presParOf" srcId="{35C9F204-2FCE-47F5-B700-2772E1885003}" destId="{3207E07E-D289-446C-9A3D-15BA659FD563}" srcOrd="1" destOrd="0" presId="urn:microsoft.com/office/officeart/2005/8/layout/hProcess4"/>
    <dgm:cxn modelId="{94153501-BC77-461D-A8AC-6071C88B6822}" type="presParOf" srcId="{35C9F204-2FCE-47F5-B700-2772E1885003}" destId="{52C04779-DCF9-4367-B78C-5BDB0166F724}" srcOrd="2" destOrd="0" presId="urn:microsoft.com/office/officeart/2005/8/layout/hProcess4"/>
    <dgm:cxn modelId="{16EC9EA8-6235-4A7B-9F13-A801966696E0}" type="presParOf" srcId="{35C9F204-2FCE-47F5-B700-2772E1885003}" destId="{F694B324-6971-4AB5-BF8C-499D92C6738E}" srcOrd="3" destOrd="0" presId="urn:microsoft.com/office/officeart/2005/8/layout/hProcess4"/>
    <dgm:cxn modelId="{79E5CC69-A133-473F-9904-3F4FF82DF88B}" type="presParOf" srcId="{35C9F204-2FCE-47F5-B700-2772E1885003}" destId="{9601125F-6347-4E6B-8DB5-5DD84831F1F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08F63-8D19-4D29-8FFB-A753020E604A}">
      <dsp:nvSpPr>
        <dsp:cNvPr id="0" name=""/>
        <dsp:cNvSpPr/>
      </dsp:nvSpPr>
      <dsp:spPr>
        <a:xfrm>
          <a:off x="1160070" y="2032000"/>
          <a:ext cx="505548" cy="120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1202298"/>
              </a:lnTo>
              <a:lnTo>
                <a:pt x="505548" y="1202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0237" y="2600542"/>
        <a:ext cx="65213" cy="65213"/>
      </dsp:txXfrm>
    </dsp:sp>
    <dsp:sp modelId="{D04937B6-7CA8-491F-99EF-A7493D2FBB6C}">
      <dsp:nvSpPr>
        <dsp:cNvPr id="0" name=""/>
        <dsp:cNvSpPr/>
      </dsp:nvSpPr>
      <dsp:spPr>
        <a:xfrm>
          <a:off x="1160070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2774" y="45720"/>
              </a:lnTo>
              <a:lnTo>
                <a:pt x="252774" y="50825"/>
              </a:lnTo>
              <a:lnTo>
                <a:pt x="505548" y="50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00204" y="2019360"/>
        <a:ext cx="25278" cy="25278"/>
      </dsp:txXfrm>
    </dsp:sp>
    <dsp:sp modelId="{957CAB77-2074-4BAE-AFD8-50A30E306A2C}">
      <dsp:nvSpPr>
        <dsp:cNvPr id="0" name=""/>
        <dsp:cNvSpPr/>
      </dsp:nvSpPr>
      <dsp:spPr>
        <a:xfrm>
          <a:off x="1160070" y="834806"/>
          <a:ext cx="505548" cy="1197193"/>
        </a:xfrm>
        <a:custGeom>
          <a:avLst/>
          <a:gdLst/>
          <a:ahLst/>
          <a:cxnLst/>
          <a:rect l="0" t="0" r="0" b="0"/>
          <a:pathLst>
            <a:path>
              <a:moveTo>
                <a:pt x="0" y="1197193"/>
              </a:moveTo>
              <a:lnTo>
                <a:pt x="252774" y="1197193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0355" y="1400914"/>
        <a:ext cx="64977" cy="64977"/>
      </dsp:txXfrm>
    </dsp:sp>
    <dsp:sp modelId="{B7A0D5FD-0420-4CA2-BFB3-1B7B53701847}">
      <dsp:nvSpPr>
        <dsp:cNvPr id="0" name=""/>
        <dsp:cNvSpPr/>
      </dsp:nvSpPr>
      <dsp:spPr>
        <a:xfrm rot="16200000">
          <a:off x="-1253289" y="1646673"/>
          <a:ext cx="4056066" cy="770652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Культурные практики</a:t>
          </a:r>
          <a:r>
            <a:rPr lang="ru-RU" sz="3200" b="1" kern="1200" dirty="0" smtClean="0">
              <a:solidFill>
                <a:srgbClr val="002060"/>
              </a:solidFill>
            </a:rPr>
            <a:t> 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-1253289" y="1646673"/>
        <a:ext cx="4056066" cy="770652"/>
      </dsp:txXfrm>
    </dsp:sp>
    <dsp:sp modelId="{F6FB9256-F21D-449F-903D-ECFB3A2BDA98}">
      <dsp:nvSpPr>
        <dsp:cNvPr id="0" name=""/>
        <dsp:cNvSpPr/>
      </dsp:nvSpPr>
      <dsp:spPr>
        <a:xfrm>
          <a:off x="1665618" y="330884"/>
          <a:ext cx="4569699" cy="1007844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44000" lvl="0" indent="18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Естественная ситуация</a:t>
          </a:r>
          <a:r>
            <a:rPr lang="ru-RU" sz="1400" kern="1200" dirty="0" smtClean="0">
              <a:solidFill>
                <a:srgbClr val="002060"/>
              </a:solidFill>
            </a:rPr>
            <a:t>: взрослый акцентирует внимание детей на каком-либо противоречии, конфликте, обстоятельстве, в которые они непосредственно включены.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665618" y="330884"/>
        <a:ext cx="4569699" cy="1007844"/>
      </dsp:txXfrm>
    </dsp:sp>
    <dsp:sp modelId="{82BAD2B7-8326-4BFD-A64D-DC3C3184863D}">
      <dsp:nvSpPr>
        <dsp:cNvPr id="0" name=""/>
        <dsp:cNvSpPr/>
      </dsp:nvSpPr>
      <dsp:spPr>
        <a:xfrm>
          <a:off x="1665618" y="1531391"/>
          <a:ext cx="4569699" cy="1011427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44000" lvl="0" indent="18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Специально созданная ситуация: </a:t>
          </a:r>
          <a:r>
            <a:rPr lang="ru-RU" sz="1400" kern="1200" dirty="0" smtClean="0">
              <a:solidFill>
                <a:srgbClr val="002060"/>
              </a:solidFill>
            </a:rPr>
            <a:t>преднамеренное моделирование противоречия, в разрешение которого включаются дети.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665618" y="1531391"/>
        <a:ext cx="4569699" cy="1011427"/>
      </dsp:txXfrm>
    </dsp:sp>
    <dsp:sp modelId="{22367FFF-30A6-4636-AF02-6B2DA2237734}">
      <dsp:nvSpPr>
        <dsp:cNvPr id="0" name=""/>
        <dsp:cNvSpPr/>
      </dsp:nvSpPr>
      <dsp:spPr>
        <a:xfrm>
          <a:off x="1665618" y="2735482"/>
          <a:ext cx="4569699" cy="997632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44000" lvl="0" indent="18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Воображаемая</a:t>
          </a:r>
          <a:r>
            <a:rPr lang="ru-RU" sz="1400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smtClean="0">
              <a:solidFill>
                <a:srgbClr val="002060"/>
              </a:solidFill>
            </a:rPr>
            <a:t>ситуация:</a:t>
          </a:r>
          <a:r>
            <a:rPr lang="ru-RU" sz="1400" kern="1200" dirty="0" smtClean="0">
              <a:solidFill>
                <a:srgbClr val="002060"/>
              </a:solidFill>
            </a:rPr>
            <a:t> разрешение детьми противоречия, которое не представлено в их опыте, в которое они не включены непосредственно.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665618" y="2735482"/>
        <a:ext cx="4569699" cy="997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01AFE-4FF7-4134-AEBA-1047A8A43ACE}">
      <dsp:nvSpPr>
        <dsp:cNvPr id="0" name=""/>
        <dsp:cNvSpPr/>
      </dsp:nvSpPr>
      <dsp:spPr>
        <a:xfrm>
          <a:off x="2578917" y="2144038"/>
          <a:ext cx="1382553" cy="1382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accent5">
                  <a:lumMod val="50000"/>
                </a:schemeClr>
              </a:solidFill>
            </a:rPr>
            <a:t>ЛООС</a:t>
          </a:r>
          <a:endParaRPr lang="ru-RU" sz="3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646408" y="2211529"/>
        <a:ext cx="1247571" cy="1247571"/>
      </dsp:txXfrm>
    </dsp:sp>
    <dsp:sp modelId="{1849185D-6DF6-4DEF-B65C-3002561FB01F}">
      <dsp:nvSpPr>
        <dsp:cNvPr id="0" name=""/>
        <dsp:cNvSpPr/>
      </dsp:nvSpPr>
      <dsp:spPr>
        <a:xfrm rot="16200000">
          <a:off x="2785292" y="1659136"/>
          <a:ext cx="9698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98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399BE-5090-4DEE-B96C-3EBA93D0A228}">
      <dsp:nvSpPr>
        <dsp:cNvPr id="0" name=""/>
        <dsp:cNvSpPr/>
      </dsp:nvSpPr>
      <dsp:spPr>
        <a:xfrm>
          <a:off x="1065481" y="247923"/>
          <a:ext cx="4409425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5">
                  <a:lumMod val="50000"/>
                </a:schemeClr>
              </a:solidFill>
            </a:rPr>
            <a:t>Программные задачи</a:t>
          </a:r>
          <a:endParaRPr lang="ru-RU" sz="3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10700" y="293142"/>
        <a:ext cx="4318987" cy="835872"/>
      </dsp:txXfrm>
    </dsp:sp>
    <dsp:sp modelId="{4BDD04FC-2F85-4638-BDD1-57CAD9448AC0}">
      <dsp:nvSpPr>
        <dsp:cNvPr id="0" name=""/>
        <dsp:cNvSpPr/>
      </dsp:nvSpPr>
      <dsp:spPr>
        <a:xfrm rot="2105033">
          <a:off x="3907188" y="3492585"/>
          <a:ext cx="5975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5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1616C-98F5-43F4-A029-032E85BEC30C}">
      <dsp:nvSpPr>
        <dsp:cNvPr id="0" name=""/>
        <dsp:cNvSpPr/>
      </dsp:nvSpPr>
      <dsp:spPr>
        <a:xfrm>
          <a:off x="3519930" y="3664308"/>
          <a:ext cx="3179812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5">
                  <a:lumMod val="50000"/>
                </a:schemeClr>
              </a:solidFill>
            </a:rPr>
            <a:t>Возникновение цели деятельности</a:t>
          </a:r>
          <a:endParaRPr lang="ru-RU" sz="2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65149" y="3709527"/>
        <a:ext cx="3089374" cy="835872"/>
      </dsp:txXfrm>
    </dsp:sp>
    <dsp:sp modelId="{1A81B87B-18DC-4D61-BA20-331F0314761F}">
      <dsp:nvSpPr>
        <dsp:cNvPr id="0" name=""/>
        <dsp:cNvSpPr/>
      </dsp:nvSpPr>
      <dsp:spPr>
        <a:xfrm rot="8694967">
          <a:off x="2035667" y="3492585"/>
          <a:ext cx="5975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5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F82BE-5A73-46BC-BCC8-91FD31790894}">
      <dsp:nvSpPr>
        <dsp:cNvPr id="0" name=""/>
        <dsp:cNvSpPr/>
      </dsp:nvSpPr>
      <dsp:spPr>
        <a:xfrm>
          <a:off x="-159354" y="3664308"/>
          <a:ext cx="3179812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5">
                  <a:lumMod val="50000"/>
                </a:schemeClr>
              </a:solidFill>
            </a:rPr>
            <a:t>Актуализация  мотивов</a:t>
          </a:r>
          <a:endParaRPr lang="ru-RU" sz="2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-114135" y="3709527"/>
        <a:ext cx="3089374" cy="8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BC055-A505-477C-9A11-9ECBE4DFB1F6}">
      <dsp:nvSpPr>
        <dsp:cNvPr id="0" name=""/>
        <dsp:cNvSpPr/>
      </dsp:nvSpPr>
      <dsp:spPr>
        <a:xfrm>
          <a:off x="2620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Мотивы</a:t>
          </a: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 Цель</a:t>
          </a: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sp:txBody>
      <dsp:txXfrm>
        <a:off x="32283" y="1401404"/>
        <a:ext cx="1503452" cy="953432"/>
      </dsp:txXfrm>
    </dsp:sp>
    <dsp:sp modelId="{1E81FDF6-1D41-45FF-A092-690604078D00}">
      <dsp:nvSpPr>
        <dsp:cNvPr id="0" name=""/>
        <dsp:cNvSpPr/>
      </dsp:nvSpPr>
      <dsp:spPr>
        <a:xfrm>
          <a:off x="883149" y="1686951"/>
          <a:ext cx="1711312" cy="1711312"/>
        </a:xfrm>
        <a:prstGeom prst="leftCircularArrow">
          <a:avLst>
            <a:gd name="adj1" fmla="val 3084"/>
            <a:gd name="adj2" fmla="val 378885"/>
            <a:gd name="adj3" fmla="val 2154395"/>
            <a:gd name="adj4" fmla="val 9024489"/>
            <a:gd name="adj5" fmla="val 35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4A843-1963-4CB2-BCA2-FB7DA36F9494}">
      <dsp:nvSpPr>
        <dsp:cNvPr id="0" name=""/>
        <dsp:cNvSpPr/>
      </dsp:nvSpPr>
      <dsp:spPr>
        <a:xfrm>
          <a:off x="349904" y="2384499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</a:rPr>
            <a:t>Мотивационно-ориентировочный этап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366084" y="2400679"/>
        <a:ext cx="1356776" cy="520053"/>
      </dsp:txXfrm>
    </dsp:sp>
    <dsp:sp modelId="{81314D2A-AE98-4323-93C2-7F559F686FAA}">
      <dsp:nvSpPr>
        <dsp:cNvPr id="0" name=""/>
        <dsp:cNvSpPr/>
      </dsp:nvSpPr>
      <dsp:spPr>
        <a:xfrm>
          <a:off x="1990351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План</a:t>
          </a: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sp:txBody>
      <dsp:txXfrm>
        <a:off x="2020014" y="1677611"/>
        <a:ext cx="1503452" cy="953432"/>
      </dsp:txXfrm>
    </dsp:sp>
    <dsp:sp modelId="{55B507C4-71EF-4511-9D70-8BE8B1422A0B}">
      <dsp:nvSpPr>
        <dsp:cNvPr id="0" name=""/>
        <dsp:cNvSpPr/>
      </dsp:nvSpPr>
      <dsp:spPr>
        <a:xfrm>
          <a:off x="2857857" y="583643"/>
          <a:ext cx="1911001" cy="1911001"/>
        </a:xfrm>
        <a:prstGeom prst="circularArrow">
          <a:avLst>
            <a:gd name="adj1" fmla="val 2762"/>
            <a:gd name="adj2" fmla="val 336738"/>
            <a:gd name="adj3" fmla="val 19487751"/>
            <a:gd name="adj4" fmla="val 12575511"/>
            <a:gd name="adj5" fmla="val 32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7067F-4067-45DB-9159-94DD946815B3}">
      <dsp:nvSpPr>
        <dsp:cNvPr id="0" name=""/>
        <dsp:cNvSpPr/>
      </dsp:nvSpPr>
      <dsp:spPr>
        <a:xfrm>
          <a:off x="2337635" y="1095534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</a:rPr>
            <a:t>Поисковый этап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2353815" y="1111714"/>
        <a:ext cx="1356776" cy="520053"/>
      </dsp:txXfrm>
    </dsp:sp>
    <dsp:sp modelId="{CE1E1C5C-627B-426E-AE97-5123741B2C71}">
      <dsp:nvSpPr>
        <dsp:cNvPr id="0" name=""/>
        <dsp:cNvSpPr/>
      </dsp:nvSpPr>
      <dsp:spPr>
        <a:xfrm>
          <a:off x="3978083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Действия по реализации плана</a:t>
          </a: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sp:txBody>
      <dsp:txXfrm>
        <a:off x="4007746" y="1401404"/>
        <a:ext cx="1503452" cy="953432"/>
      </dsp:txXfrm>
    </dsp:sp>
    <dsp:sp modelId="{DE6BFC1C-8EA2-4D73-8641-794237678695}">
      <dsp:nvSpPr>
        <dsp:cNvPr id="0" name=""/>
        <dsp:cNvSpPr/>
      </dsp:nvSpPr>
      <dsp:spPr>
        <a:xfrm>
          <a:off x="4858612" y="1686951"/>
          <a:ext cx="1711312" cy="1711312"/>
        </a:xfrm>
        <a:prstGeom prst="leftCircularArrow">
          <a:avLst>
            <a:gd name="adj1" fmla="val 3084"/>
            <a:gd name="adj2" fmla="val 378885"/>
            <a:gd name="adj3" fmla="val 2154395"/>
            <a:gd name="adj4" fmla="val 9024489"/>
            <a:gd name="adj5" fmla="val 35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7C332-5F4C-49AD-A9AF-80160478402E}">
      <dsp:nvSpPr>
        <dsp:cNvPr id="0" name=""/>
        <dsp:cNvSpPr/>
      </dsp:nvSpPr>
      <dsp:spPr>
        <a:xfrm>
          <a:off x="4325367" y="2384499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</a:rPr>
            <a:t>Практический этап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4341547" y="2400679"/>
        <a:ext cx="1356776" cy="520053"/>
      </dsp:txXfrm>
    </dsp:sp>
    <dsp:sp modelId="{3207E07E-D289-446C-9A3D-15BA659FD563}">
      <dsp:nvSpPr>
        <dsp:cNvPr id="0" name=""/>
        <dsp:cNvSpPr/>
      </dsp:nvSpPr>
      <dsp:spPr>
        <a:xfrm>
          <a:off x="5965815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Осмысление и оценка результатов</a:t>
          </a:r>
          <a:endParaRPr lang="ru-RU" sz="1700" kern="1200" dirty="0"/>
        </a:p>
      </dsp:txBody>
      <dsp:txXfrm>
        <a:off x="5995478" y="1677611"/>
        <a:ext cx="1503452" cy="953432"/>
      </dsp:txXfrm>
    </dsp:sp>
    <dsp:sp modelId="{F694B324-6971-4AB5-BF8C-499D92C6738E}">
      <dsp:nvSpPr>
        <dsp:cNvPr id="0" name=""/>
        <dsp:cNvSpPr/>
      </dsp:nvSpPr>
      <dsp:spPr>
        <a:xfrm>
          <a:off x="6313099" y="1095534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</a:rPr>
            <a:t>Рефлексивно-оценочный этап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6329279" y="1111714"/>
        <a:ext cx="1356776" cy="520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A251F3-F747-47F9-902D-DA10D8CBF4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6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16B23F-00D7-4964-9A5D-6D48FE11CF7E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5218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082-90CA-4B60-BA79-9715222576B7}" type="slidenum">
              <a:rPr lang="ru-RU" altLang="ru-RU" smtClean="0"/>
              <a:pPr/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9739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96034-3BE8-4D56-A8B7-D177F5BE6E8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5310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9BF85-BA41-4A14-8D5D-A5A7C24507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525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0CA50-77B2-4719-B7D0-AB4CD001F82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79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82F-4145-4F42-99EA-831D280FE21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32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C997B-697A-4E50-AE0C-7FC264F2AC3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889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5912C-5C13-4E2A-A17F-27DEEA02AB1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613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17DA3-233A-48A8-83CA-5CF6C2F95FC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4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51762-FB48-4CD3-BB4D-5FA0A853C1F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562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7DA47-01D1-415B-A219-09E4CC5AD9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680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A67D8-9443-4047-A282-811247B6F1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211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725C5-4A7A-486A-9B61-28DEEDBF058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210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95776-7EC5-462C-BD00-7E306CBF89E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585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dabris.ru/" TargetMode="External"/><Relationship Id="rId4" Type="http://schemas.openxmlformats.org/officeDocument/2006/relationships/hyperlink" Target="http://lbz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Воспитатель и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3"/>
          <a:stretch>
            <a:fillRect/>
          </a:stretch>
        </p:blipFill>
        <p:spPr bwMode="auto">
          <a:xfrm>
            <a:off x="5436096" y="3284984"/>
            <a:ext cx="3384376" cy="3367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755576" y="723361"/>
            <a:ext cx="77052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Организация </a:t>
            </a:r>
            <a:r>
              <a:rPr lang="ru-RU" sz="2400" b="1" dirty="0">
                <a:solidFill>
                  <a:srgbClr val="000099"/>
                </a:solidFill>
              </a:rPr>
              <a:t>познавательно-исследовательской деятельности детей дошкольного возраста</a:t>
            </a:r>
            <a:endParaRPr lang="ru-RU" sz="24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420888"/>
            <a:ext cx="75243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ТИМОФЕЕВА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ЛИЛИЯ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ЛЬВОВНА</a:t>
            </a:r>
          </a:p>
          <a:p>
            <a:pPr algn="ctr" eaLnBrk="1" hangingPunct="1">
              <a:defRPr/>
            </a:pPr>
            <a:r>
              <a:rPr lang="ru-RU" dirty="0" err="1" smtClean="0">
                <a:solidFill>
                  <a:srgbClr val="002060"/>
                </a:solidFill>
                <a:latin typeface="Lucida Sans Unicode"/>
              </a:rPr>
              <a:t>к.п.н</a:t>
            </a:r>
            <a:r>
              <a:rPr lang="ru-RU" dirty="0" smtClean="0">
                <a:solidFill>
                  <a:srgbClr val="002060"/>
                </a:solidFill>
                <a:latin typeface="Lucida Sans Unicode"/>
              </a:rPr>
              <a:t>., доцент </a:t>
            </a:r>
            <a:r>
              <a:rPr lang="ru-RU" dirty="0">
                <a:solidFill>
                  <a:srgbClr val="002060"/>
                </a:solidFill>
                <a:latin typeface="Lucida Sans Unicode"/>
              </a:rPr>
              <a:t>кафедры развития </a:t>
            </a:r>
            <a:r>
              <a:rPr lang="ru-RU" dirty="0" smtClean="0">
                <a:solidFill>
                  <a:srgbClr val="002060"/>
                </a:solidFill>
                <a:latin typeface="Lucida Sans Unicode"/>
              </a:rPr>
              <a:t>образовательных систем</a:t>
            </a:r>
            <a:endParaRPr lang="ru-RU" dirty="0">
              <a:solidFill>
                <a:srgbClr val="002060"/>
              </a:solidFill>
              <a:latin typeface="Lucida Sans Unicode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Lucida Sans Unicode"/>
              </a:rPr>
              <a:t>Институт развития образования</a:t>
            </a:r>
            <a:r>
              <a:rPr lang="ru-RU" dirty="0" smtClean="0">
                <a:solidFill>
                  <a:srgbClr val="002060"/>
                </a:solidFill>
                <a:latin typeface="Lucida Sans Unicode"/>
              </a:rPr>
              <a:t>, г</a:t>
            </a:r>
            <a:r>
              <a:rPr lang="ru-RU" dirty="0">
                <a:solidFill>
                  <a:srgbClr val="002060"/>
                </a:solidFill>
                <a:latin typeface="Lucida Sans Unicode"/>
              </a:rPr>
              <a:t>. Орел.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Член авторского коллектива 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образовательной программы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дошкольного образования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«Мир открытий»</a:t>
            </a:r>
            <a:endParaRPr lang="ru-RU" b="1" i="1" dirty="0">
              <a:solidFill>
                <a:srgbClr val="002060"/>
              </a:solidFill>
              <a:latin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Приемы создания мотивационной и целевой основ деятельности</a:t>
            </a:r>
            <a:endParaRPr lang="ru-RU" sz="2000" b="1" dirty="0">
              <a:solidFill>
                <a:srgbClr val="993366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3958192"/>
              </p:ext>
            </p:extLst>
          </p:nvPr>
        </p:nvGraphicFramePr>
        <p:xfrm>
          <a:off x="1115616" y="980728"/>
          <a:ext cx="65403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24128" y="275682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- Игровая ситуация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Проблемная ситуация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Практическая задача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Познавательная задача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49289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- Познавательный интерес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Самоутверждение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Самореализация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Удовлетворение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Общение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00517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Мотивационно-ориентировочный этап</a:t>
            </a:r>
            <a:endParaRPr lang="ru-RU" sz="20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Выбор форм </a:t>
            </a:r>
            <a:r>
              <a:rPr lang="ru-RU" sz="2000" b="1" dirty="0">
                <a:solidFill>
                  <a:srgbClr val="993366"/>
                </a:solidFill>
              </a:rPr>
              <a:t>организации </a:t>
            </a:r>
            <a:r>
              <a:rPr lang="ru-RU" sz="2000" b="1" dirty="0" smtClean="0">
                <a:solidFill>
                  <a:srgbClr val="993366"/>
                </a:solidFill>
              </a:rPr>
              <a:t>познавательно-исследовательской деятельности 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566" y="1196752"/>
            <a:ext cx="78848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16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Наблюдение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– это целенаправленное восприятие явлений окружающей действительности, в ходе которого получают знания о внешних сторонах, свойствах и отношениях изучаемых объектов. </a:t>
            </a:r>
          </a:p>
          <a:p>
            <a:pPr algn="just" eaLnBrk="1" hangingPunct="1">
              <a:defRPr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Детское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экспериментирование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это практическое выполнение ребенком действий с объектами в целях познания их свойств, связей и зависимостей.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Действуя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самостоятельно, производя пробы поискового и подражательного характера, ребенок приобретает наиболее полный личный опыт экспериментирования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 (Н.Н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Поддъяков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Эвристическая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беседа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это 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вопросно-ответная форма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обучения,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когда вместо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сообщения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детям готовых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знаний педагог помогает им при помощи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системы вопросов прийти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новым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понятиям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выводам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Беседа проводится с опорой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на опыт обучающихся. (М.Н.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Скаткин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18" y="3789040"/>
            <a:ext cx="3448224" cy="1971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60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820" y="260648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Структура наблюдения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60758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1. Мотив включения ребенка в деятельность.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Взрослому важно помнить, что помимо любознательности, мотивами активного участия в наблюдении для дошкольников могут стать интерес к предложенной им игровой, практико-ориентированной или проблемной ситуации, эмоциональный отклик на нее, подражание старшим и т.д. Надежным способом создания мотивационной основы познавательно-исследовательской деятельности является способность педагога удивить воспитанников, преподнести изучаемый объект или явление с неожиданной стороны.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Решая задачи обучения, воспитания, развития дошкольников, воспитателю важно уметь опираться на их личностные мотивы: стремление достичь объективно и субъективно значимого результата, проявить себя, самоутвердиться; пообщаться со сверстниками, взрослыми, получить удовольствие от решения интеллектуальной задачи и др.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2. Цель наблюдения.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Педагог должен уметь использовать естественные (возникающие в повседневной жизни) или создавать искусственные образовательные ситуации, пробуждающие познавательные потребности детей. На их основе у дошкольников будут возникать конкретные цели (узнать что-либо, проверить свои предположения, понять взаимосвязь, выявить закономерность, найти решение практической задачи, разрешить проблему), достичь которых можно с помощью наблюдения.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3. План действий по достижению цели.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Начиная с 4 лет, можно учить детей выделять действия по достижению цели – составлять элементарный план наблюдения. Педагог учит воспитанников определять условия проведения наблюдения, конкретные познавательные действия, варианты распределения задач в паре (группе), актуальные для данной ситуации правила осуществления наблюдения (см. ниже).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4. Осуществление детьми наблюдения.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Содержание и логика организации данного этапа связаны с тем, какая разновидность наблюдения организуется, с возрастными особенностями детей (см. ниже).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5. Подведение итогов.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Основным результатом наблюдения является достижение цели. Важно, чтобы результат был наглядным для детей, чтобы совершенное ими открытие было четко сформулировано, зафиксировано и в дальнейшем получило применение.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820" y="260648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Виды наблюдений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90872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аспознающее наблюдение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используется для формирования у младших дошкольников представлений о разнообразии объектов живой и неживой природы, выявления их особенностей, признаков, качеств, характерных действий. </a:t>
            </a: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лительное наблюдение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проводится с целью выявления особенностей роста и развития растений, ознакомления с сезонными изменениями в живой и неживой природе, с жизненными циклами растений и животных. </a:t>
            </a: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равнительное наблюдение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организуется для выявления общего и особенностей в объектах и явлениях. 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Дедуктивное наблюдение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позволяет по отдельным фрагментам восстановить картину недавних событий, выявить причинно-следственные связи в природе или деятельности человека.</a:t>
            </a: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амонаблюдение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– значимый способ самопознания, ознакомления с социальными нормами. Самонаблюдение требует определенного уровня развития рефлексии и в то же время является фактором становления рефлексивных способностей. Уже во второй младшей группе можно учить детей следить за своим самочувствием, осуществлять самонаблюдение в ходе двигательной деятельности, при необходимости менять ее характер. В старшем дошкольном возрасте самонаблюдение помогает ребенку оценить соответствие собственных действий знакомым правилам.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Советы по организации наблюдения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66926"/>
            <a:ext cx="849694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организовать наблюдение в соответствии с требованиями ФГОС дошкольного образования.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научить детей использовать наблюдение как способ познания.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научить детей различными способами фиксировать результаты наблюдений.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научить детей выявлять взаимосвязи в природе, делать выводы.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и зачем учить детей организовывать самонаблюдение.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учить детей взаимодействовать в ходе наблюдения.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знакомить детей с правилами осуществления наблюдений.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обеспечить эмоциональное общение детей с природой.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организовывать наблюдение с учетом возрастных особенностей дошкольников.</a:t>
            </a:r>
          </a:p>
          <a:p>
            <a:pPr algn="ctr"/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Подготовительная к школе группа</a:t>
            </a:r>
          </a:p>
          <a:p>
            <a:pPr algn="ctr"/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Дедуктивное наблюдение «Приближается ли гроза?»</a:t>
            </a:r>
          </a:p>
          <a:p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Образовательные области: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«Познавательное развитие», «Речевое развитие».</a:t>
            </a:r>
          </a:p>
          <a:p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</a:rPr>
              <a:t>Программные задачи: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познакомить детей со способом поиска ответа на вопрос «Приближается ли гроза?»; учить высказывать предположение, фиксировать и сравнивать результаты измерений, делать вывод; активизировать в речи и уточнить понятия, связанные с наблюдаемыми явлениями природы.</a:t>
            </a:r>
          </a:p>
          <a:p>
            <a:pPr algn="ctr"/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</a:rPr>
              <a:t>Ход работы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Педагог организует наблюдение из окна, обращает внимание на явления, связанные с грозой, предлагает детям высказать предположение, отвечая на вопрос «Скоро ли закончится гроза?». Воспитатель предлагает детям познакомиться со способом поиска ответа на этот вопрос. Интерес детей к предлагаемой работе определяет цель предстоящей познавательно-исследовательской деятельности.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Педагог учит детей осуществлять наблюдение, подсчитывать и сравнивать время между вспышкой молнии и ударом грома, обозначать полученные значения цифрой или при помощи счетных палочек, сравнивать их, делать выводы.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Альбом наблюдений «Веселые деньки»</a:t>
            </a:r>
            <a:endParaRPr lang="ru-RU" sz="1400" b="1" dirty="0">
              <a:solidFill>
                <a:srgbClr val="993366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5863"/>
            <a:ext cx="4104456" cy="55374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5" y="915913"/>
            <a:ext cx="4122145" cy="5537423"/>
          </a:xfrm>
          <a:prstGeom prst="rect">
            <a:avLst/>
          </a:prstGeom>
          <a:noFill/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96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681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Возрастные особенности младших дошкольников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692696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азвивается познавательная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форма общения, наступает возраст «почемучек».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Главный мотив общения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 взрослым –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познание окружающего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мира.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Становление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познавательных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процессов происходит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через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игру.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Активно развивается память.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Доминирует непроизвольная зрительно-эмоциональная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память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Ведущим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является наглядно-действенное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мышление.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Ребенок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способен недолгое время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целенаправленно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наблюдать, рассматривать,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искать.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Начинает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формироваться произвольность поведения,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которая предполагает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наличие умения удержать в сознании цель деятельности, планировать процесс ее достижения.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3" descr="G:\Бином\Реклама\Обложки\Окружающий мир Млад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33" y="3645024"/>
            <a:ext cx="2043607" cy="2916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73" y="3625064"/>
            <a:ext cx="2270387" cy="29722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3" descr="G:\Бином\Реклама\Обложки\Окр мир раб тетрадь младш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2" y="3608102"/>
            <a:ext cx="2323106" cy="29892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92586"/>
            <a:ext cx="8111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Составные формы организации детских видов деятельности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84276"/>
            <a:ext cx="80391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Составные формы организации детских видов деятельности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состоят из простых форм, представленных в разнообразных сочетаниях.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игровые </a:t>
            </a:r>
            <a:r>
              <a:rPr lang="ru-RU" sz="2000" dirty="0" smtClean="0">
                <a:solidFill>
                  <a:srgbClr val="C00000"/>
                </a:solidFill>
              </a:rPr>
              <a:t>ситуации,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игры-путешествия,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творческие мастерские,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детские лаборатории,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660033"/>
                </a:solidFill>
              </a:rPr>
              <a:t>творческие гостиные,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творческие лаборатории,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6600"/>
                </a:solidFill>
              </a:rPr>
              <a:t>целевые прогулки,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экскурсии,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интерактивные праздники.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6" name="Picture 2" descr="G:\Бином\Реклама\Обложки\Окружающий мир Подготовитель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11" y="3573016"/>
            <a:ext cx="1978472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G:\Бином\Реклама\Обложки\Окружающий мир Старш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61" y="3085805"/>
            <a:ext cx="195427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Бином\Реклама\Обложки\Окружающий мир Средня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59" y="2373600"/>
            <a:ext cx="1964752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Бином\Реклама\Обложки\Окружающий мир Младша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2043607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Игровые ситуации</a:t>
            </a:r>
            <a:endParaRPr lang="ru-RU" sz="1400" b="1" dirty="0">
              <a:solidFill>
                <a:srgbClr val="9933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3084"/>
            <a:ext cx="8712968" cy="56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844257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Возрастает инициативность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самостоятельность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ребенка в отношениях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взрослым.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Ребенок интересуется рассуждениями взрослого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детей формируется позиция самых старших, умелых и опытных в детском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саду.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Память становится произвольной,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эмоционально-насыщенный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материал запоминается лучше и легче включается в долговременную память.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Преобладает наглядно-образное мышление.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Внимание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становится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произвольным,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повышается его объем.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Формируется умение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подчинять свои действия заранее поставленной цели, преодолевать препятствия.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466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Возрастные особенности старших дошкольников</a:t>
            </a:r>
            <a:endParaRPr lang="ru-RU" sz="1400" b="1" dirty="0">
              <a:solidFill>
                <a:srgbClr val="993366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40888409"/>
              </p:ext>
            </p:extLst>
          </p:nvPr>
        </p:nvGraphicFramePr>
        <p:xfrm>
          <a:off x="827584" y="3068960"/>
          <a:ext cx="77048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5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76672"/>
            <a:ext cx="7345362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«Познавательное развитие» </a:t>
            </a:r>
            <a:endParaRPr lang="ru-RU" sz="26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705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Познавательное развитие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предполагает развитие интересов детей, любознательности и познавательной мотивации; формирование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познавательных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действий,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становление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 планете Земля как общем доме людей, об особенностях её природы, многообразии стран и народов мира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(ФГОС ДО, 2.6)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662" y="5301208"/>
            <a:ext cx="7995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i="1" dirty="0">
                <a:solidFill>
                  <a:srgbClr val="000066"/>
                </a:solidFill>
              </a:rPr>
              <a:t>«Ценность образования определяется тем, в какой мере оно формирует </a:t>
            </a:r>
            <a:r>
              <a:rPr lang="ru-RU" altLang="ru-RU" b="1" i="1" dirty="0">
                <a:solidFill>
                  <a:srgbClr val="000066"/>
                </a:solidFill>
              </a:rPr>
              <a:t>стремление к непрерывному росту </a:t>
            </a:r>
            <a:r>
              <a:rPr lang="ru-RU" altLang="ru-RU" i="1" dirty="0">
                <a:solidFill>
                  <a:srgbClr val="000066"/>
                </a:solidFill>
              </a:rPr>
              <a:t>и обеспечивает </a:t>
            </a:r>
            <a:r>
              <a:rPr lang="ru-RU" altLang="ru-RU" b="1" i="1" dirty="0">
                <a:solidFill>
                  <a:srgbClr val="000066"/>
                </a:solidFill>
              </a:rPr>
              <a:t>средствами </a:t>
            </a:r>
            <a:r>
              <a:rPr lang="ru-RU" altLang="ru-RU" i="1" dirty="0">
                <a:solidFill>
                  <a:srgbClr val="000066"/>
                </a:solidFill>
              </a:rPr>
              <a:t>осуществления этого стремления в жизни»</a:t>
            </a:r>
          </a:p>
          <a:p>
            <a:pPr algn="r" eaLnBrk="1" hangingPunct="1">
              <a:defRPr/>
            </a:pPr>
            <a:r>
              <a:rPr lang="ru-RU" altLang="ru-RU" i="1" dirty="0" smtClean="0">
                <a:solidFill>
                  <a:srgbClr val="002060"/>
                </a:solidFill>
              </a:rPr>
              <a:t>Дж. </a:t>
            </a:r>
            <a:r>
              <a:rPr lang="ru-RU" altLang="ru-RU" i="1" dirty="0" err="1">
                <a:solidFill>
                  <a:srgbClr val="002060"/>
                </a:solidFill>
              </a:rPr>
              <a:t>Дьюи</a:t>
            </a:r>
            <a:r>
              <a:rPr lang="ru-RU" altLang="ru-RU" i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образовательных ситуаций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69639"/>
              </p:ext>
            </p:extLst>
          </p:nvPr>
        </p:nvGraphicFramePr>
        <p:xfrm>
          <a:off x="467544" y="1484784"/>
          <a:ext cx="8208963" cy="4389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6053"/>
                <a:gridCol w="1892058"/>
                <a:gridCol w="4330852"/>
              </a:tblGrid>
              <a:tr h="487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Компоненты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деятельности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Этапы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работы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Задачи, решаемые в совместной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деятельности педагога и детей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6E3"/>
                    </a:solidFill>
                  </a:tcPr>
                </a:tc>
              </a:tr>
              <a:tr h="97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ЛООС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→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цель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(мотив)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включения детей в деятельность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Мотивационно-ориентировочный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Выявление сути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задачи, проблемы,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актуализация потребности ее разрешить, формулировка цели, волеизъявление детей.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</a:tr>
              <a:tr h="73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План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Поисковый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Поиск путей решения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задачи (проблемы),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необходимых знаний, умений, определение порядка действий.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</a:tr>
              <a:tr h="1219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Исполнительская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часть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Практический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Реализация плана (использование педагогом различных форм организации детских видов деятельности, позволяющих, с одной стороны, разрешить проблему, с другой – решить программные задачи).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</a:tr>
              <a:tr h="97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Оценка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Рефлексивно-оценочный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Выявление факта и путей достижения цели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(решения задачи, разрешения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проблемы), применявшихся знаний, умений, нашедших применение личностных качеств детей. 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учебной деятельности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733653" y="1052736"/>
            <a:ext cx="7953147" cy="312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090" tIns="42045" rIns="84090" bIns="42045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altLang="ru-RU" sz="754" b="1" i="1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овладение </a:t>
            </a: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культурными способами </a:t>
            </a: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действий;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умение выделять </a:t>
            </a: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игровую (практическую, познавательную) задачу </a:t>
            </a: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 превращать ее в самостоятельную цель деятельности;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умение работать по инструкции;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формирование субъектной в разных видах деятельности;</a:t>
            </a:r>
            <a:endParaRPr lang="ru-RU" altLang="ru-RU" sz="1697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контроль за способом выполнения своих действий и их оценка;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altLang="ru-RU" sz="1697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сформированность</a:t>
            </a: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личностного (мотивационного) компонента деятельности;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 smtClean="0">
                <a:solidFill>
                  <a:srgbClr val="002060"/>
                </a:solidFill>
                <a:latin typeface="Arial" charset="0"/>
              </a:rPr>
              <a:t>- произвольность</a:t>
            </a: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, управляемость поведения. </a:t>
            </a:r>
            <a:endParaRPr lang="ru-RU" altLang="ru-RU" sz="1697" dirty="0" smtClean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ru-RU" sz="1697" dirty="0" smtClean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ru-RU" sz="1697" dirty="0" smtClean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i="1" dirty="0" smtClean="0">
                <a:solidFill>
                  <a:srgbClr val="993366"/>
                </a:solidFill>
                <a:latin typeface="Arial" charset="0"/>
              </a:rPr>
              <a:t>Педагог – поддерживает самостоятельную деятельность детей, координирует, организует, инициирует совместную деятельность, выступает в качестве партнера ребенка </a:t>
            </a:r>
            <a:r>
              <a:rPr lang="ru-RU" altLang="ru-RU" sz="1697" i="1" dirty="0">
                <a:solidFill>
                  <a:srgbClr val="993366"/>
                </a:solidFill>
                <a:latin typeface="Arial" charset="0"/>
              </a:rPr>
              <a:t>и </a:t>
            </a:r>
            <a:r>
              <a:rPr lang="ru-RU" altLang="ru-RU" sz="1697" i="1" dirty="0" smtClean="0">
                <a:solidFill>
                  <a:srgbClr val="993366"/>
                </a:solidFill>
                <a:latin typeface="Arial" charset="0"/>
              </a:rPr>
              <a:t>его семьи.</a:t>
            </a:r>
            <a:endParaRPr lang="ru-RU" altLang="ru-RU" sz="1697" i="1" dirty="0">
              <a:solidFill>
                <a:srgbClr val="993366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ru-RU" sz="1697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572375" cy="868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Практический этап ЛООС</a:t>
            </a:r>
          </a:p>
        </p:txBody>
      </p:sp>
      <p:sp>
        <p:nvSpPr>
          <p:cNvPr id="26627" name="Прямоуг.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600" dirty="0" smtClean="0">
                <a:solidFill>
                  <a:srgbClr val="003399"/>
                </a:solidFill>
              </a:rPr>
              <a:t>Выбор форм организации видов детской деятельности с учетом необходимости: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050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сохранения сюжетной и мотивационной основы ЛООС;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чередования видов активности;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решения задач разностороннего развития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поддержание познавательного интереса, активности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обеспечения максимальной самостоятельности детей при выборе средств и осуществлении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сохранение приоритета практических методов, использование активных методов организации детских видов деятельности.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744538" y="549275"/>
            <a:ext cx="7212012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Рефлексивно-оценочный этап</a:t>
            </a:r>
          </a:p>
        </p:txBody>
      </p:sp>
      <p:sp>
        <p:nvSpPr>
          <p:cNvPr id="14339" name="Прямоуг.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Фиксируемые результаты: 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достижение цели;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р</a:t>
            </a:r>
            <a:r>
              <a:rPr lang="ru-RU" sz="2400" dirty="0" smtClean="0">
                <a:solidFill>
                  <a:srgbClr val="000099"/>
                </a:solidFill>
              </a:rPr>
              <a:t>еализация плана;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пути решения задачи (разрешения проблемы, преодоления затруднения, проверки предположения), выявление обобщенных способов;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«приобретения» (интеллектуальные, практической направленности, личностные, коммуникативные и др.)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17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8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653158" y="404664"/>
            <a:ext cx="7859910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конструирования образовательной ситуации</a:t>
            </a:r>
          </a:p>
        </p:txBody>
      </p:sp>
      <p:sp>
        <p:nvSpPr>
          <p:cNvPr id="14339" name="Прямоуг. 3"/>
          <p:cNvSpPr>
            <a:spLocks noGrp="1" noChangeArrowheads="1"/>
          </p:cNvSpPr>
          <p:nvPr>
            <p:ph idx="1"/>
          </p:nvPr>
        </p:nvSpPr>
        <p:spPr>
          <a:xfrm>
            <a:off x="468313" y="1484312"/>
            <a:ext cx="8229600" cy="482500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Анализ программных задач, их конкретизация.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Определение оптимальных форм организации познавательно-исследовательской деятельности, других видов деятельности.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Разработка ситуации (игровой, проблемной), способа представления познавательной или практической задачи.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Рассмотрение вариантов актуализации мотивов детей, создания целевой основы деятельности, планирования действий по достижению цели.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Описание конкретных форм организации детских видов деятельности (беседы, познавательные рассказы, дидактические игры, коммуникативные ситуации, игровые упражнения, наблюдения, эксперименты и т.д.).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Выстраивание рефлексивного этапа.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17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8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4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8" y="819266"/>
            <a:ext cx="8532812" cy="11765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Издательство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</a:br>
            <a:r>
              <a:rPr lang="ru-RU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«БИНОМ. Лаборатория знаний»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70" y="2348880"/>
            <a:ext cx="3712848" cy="1249091"/>
          </a:xfrm>
        </p:spPr>
      </p:pic>
      <p:sp>
        <p:nvSpPr>
          <p:cNvPr id="11" name="TextBox 10"/>
          <p:cNvSpPr txBox="1"/>
          <p:nvPr/>
        </p:nvSpPr>
        <p:spPr>
          <a:xfrm>
            <a:off x="280988" y="4439549"/>
            <a:ext cx="853281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Сайт издательства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0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hlinkClick r:id="rId4"/>
              </a:rPr>
              <a:t>http://lbz.ru</a:t>
            </a:r>
            <a:r>
              <a:rPr lang="ru-RU" sz="30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ru-RU" sz="3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Сайт интернет-магазина  </a:t>
            </a:r>
            <a:endParaRPr lang="ru-RU" sz="3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30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hlinkClick r:id="rId5"/>
              </a:rPr>
              <a:t>http</a:t>
            </a:r>
            <a:r>
              <a:rPr lang="ru-RU" sz="30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hlinkClick r:id="rId5"/>
              </a:rPr>
              <a:t>://www.tdabris.ru/</a:t>
            </a:r>
            <a:r>
              <a:rPr lang="ru-RU" sz="30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9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76672"/>
            <a:ext cx="7345362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«Познавательное развитие»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092225"/>
            <a:ext cx="806489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700" dirty="0" smtClean="0">
                <a:solidFill>
                  <a:srgbClr val="660033"/>
                </a:solidFill>
              </a:rPr>
              <a:t>Формирование </a:t>
            </a:r>
            <a:r>
              <a:rPr lang="ru-RU" sz="1700" dirty="0">
                <a:solidFill>
                  <a:srgbClr val="660033"/>
                </a:solidFill>
              </a:rPr>
              <a:t>целостной картины мира, расширение </a:t>
            </a:r>
            <a:r>
              <a:rPr lang="ru-RU" sz="1700" dirty="0" smtClean="0">
                <a:solidFill>
                  <a:srgbClr val="660033"/>
                </a:solidFill>
              </a:rPr>
              <a:t>кругозора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700" dirty="0" smtClean="0">
                <a:solidFill>
                  <a:srgbClr val="660033"/>
                </a:solidFill>
              </a:rPr>
              <a:t>Развитие </a:t>
            </a:r>
            <a:r>
              <a:rPr lang="ru-RU" sz="1700" dirty="0">
                <a:solidFill>
                  <a:srgbClr val="660033"/>
                </a:solidFill>
              </a:rPr>
              <a:t>познавательно-исследовательской деятельности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rgbClr val="660033"/>
                </a:solidFill>
              </a:rPr>
              <a:t>Формирование элементарных математических представлений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ru-RU" sz="1700" dirty="0" smtClean="0">
              <a:solidFill>
                <a:srgbClr val="660033"/>
              </a:solidFill>
            </a:endParaRPr>
          </a:p>
          <a:p>
            <a:pPr algn="ctr" eaLnBrk="1" hangingPunct="1">
              <a:defRPr/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Примерная основная образовательная программа</a:t>
            </a:r>
          </a:p>
          <a:p>
            <a:pPr algn="just" eaLnBrk="1" hangingPunct="1">
              <a:defRPr/>
            </a:pP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любознательности и познавательной мотивации: 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развивать умение детей наблюдать и  анализировать  различные явления и события, сопоставлять их, обобщать. </a:t>
            </a:r>
          </a:p>
          <a:p>
            <a:pPr algn="just" eaLnBrk="1" hangingPunct="1">
              <a:defRPr/>
            </a:pP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Формирование познавательных действий, становление сознания: 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обогащать сознание новым познавательным содержанием (понятиями и представлениями) посредством основных источников информации, искусств, наук, традиций и обычаев;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способствовать развитию и совершенствованию разных способов познания в соответствии с возрастными возможностями, индивидуальным темпом развития ребенка;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целенаправленно развивать познавательные процессы посредством специальных дидактических игр и упражнений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76672"/>
            <a:ext cx="7345362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Образовательная область «Познавательное развитие»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010245"/>
            <a:ext cx="8064896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Развитие воображения и творческой активности: 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создавать условия способствующие, выявлению и поддержанию избирательных интересов, появления самостоятельной познавательной активности детей;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- формировать познавательные отношения к источникам информации и начать приобщать к ним;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- учитывать интересы и пожелания ребенка при планировании и проведении познавательно-развлекательных и культурных мероприятий в семье и дошкольной организации.</a:t>
            </a:r>
          </a:p>
          <a:p>
            <a:pPr algn="just" eaLnBrk="1" hangingPunct="1">
              <a:defRPr/>
            </a:pPr>
            <a: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</a:t>
            </a:r>
            <a:r>
              <a:rPr lang="ru-RU" sz="1500" b="1" i="1" dirty="0">
                <a:solidFill>
                  <a:schemeClr val="accent5">
                    <a:lumMod val="50000"/>
                  </a:schemeClr>
                </a:solidFill>
              </a:rPr>
              <a:t>первичных представлений о себе, других людях, объектах окружающего мира, о свойствах и отношениях объектов окружающего </a:t>
            </a:r>
            <a: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  <a:t>мира: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5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формировать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позитивное отношение к миру на основе эмоционально-чувственного опыта;</a:t>
            </a: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 - совершенствовать общие и частные представления о предметах ближнего и дальнего окружения и их свойствах: форме, цвете, размере, материале, звучании, ритме, темпе, количестве, числе, части и целом, пространстве и времени, движении и покое;</a:t>
            </a: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- актуализировать представления о сенсорных эталонах, развивать способность предвидеть (прогнозировать) изменения свойств предметов под воздействием различных факторов и причинно-следственных связей, </a:t>
            </a: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- способствовать осознанию количественных отношений между последовательными числами в пределах первого десятка,   определению состава любого числа первого десятка из двух меньших чисел; совершенствованию счетных  и формированию вычислительных навыков, познакомить с арифметическими действиями сложения и вычитания;   </a:t>
            </a:r>
          </a:p>
        </p:txBody>
      </p:sp>
    </p:spTree>
    <p:extLst>
      <p:ext uri="{BB962C8B-B14F-4D97-AF65-F5344CB8AC3E}">
        <p14:creationId xmlns:p14="http://schemas.microsoft.com/office/powerpoint/2010/main" val="37450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76672"/>
            <a:ext cx="7345362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Образовательная область «Познавательное развитие»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092225"/>
            <a:ext cx="80648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развивать потребность в использовании  различных способов обследования в познании окружающего;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- содействовать процессу осознания детьми своего «Я», отделять себя от окружающих предметов, действий с  ними и других людей;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содействовать формированию способности самопознанию на основе широкого использования художественной деятельности;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- развивать представления детей о себе в будущем, используя фантазирование;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развивать способность  определять основание для классификации,  классифицировать предметы  по заданному основанию.</a:t>
            </a:r>
          </a:p>
          <a:p>
            <a:pPr algn="just" eaLnBrk="1" hangingPunct="1">
              <a:defRPr/>
            </a:pP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</a:rPr>
              <a:t>Планета Земля, особенности 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её природы, </a:t>
            </a: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</a:rPr>
              <a:t>многообразие 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стран и народов мира</a:t>
            </a: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17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формировать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представление  о взаимоотношениях природы и человека, доступное детям постижение системы «Человек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– природная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среда»;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способствовать развитию  ответственного бережного  отношения к природе;</a:t>
            </a:r>
          </a:p>
          <a:p>
            <a:pPr algn="just" eaLnBrk="1" hangingPunct="1">
              <a:defRPr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- развивать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чувство ответственности за свои поступки по отношению к  представителям живой природы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. (ПООП ДО)</a:t>
            </a:r>
            <a:endParaRPr lang="ru-RU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04664"/>
            <a:ext cx="73453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Познавательно-исследовательская деятельность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010245"/>
            <a:ext cx="806489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Познавательно-исследовательская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деятельность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в дошкольном детстве представляет собой активность, направленную на постижение окружающего мира.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протяжении дошкольного детства познавательно-исследовательская деятельность сопровождает игру, продуктивную деятельность, вплетаясь в них в виде ориентировочных действий, опробования возможностей различных материалов, обдумывания и рассуждения об окружающих вещах и явлениях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 eaLnBrk="1" hangingPunct="1">
              <a:defRPr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Формы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организации познавательно-исследовательской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деятельности: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наблюдение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экспериментирование,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беседа, познавательный рассказ,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дидактические 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конструктивные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игры,</a:t>
            </a:r>
            <a:r>
              <a:rPr lang="ru-RU" sz="1600" dirty="0" smtClean="0">
                <a:solidFill>
                  <a:srgbClr val="73A6E3"/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коллекционирование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моделирование, познавательно-исследовательские проекты,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решение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проблемных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ситуаций.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 r="1963"/>
          <a:stretch/>
        </p:blipFill>
        <p:spPr>
          <a:xfrm>
            <a:off x="935323" y="4413596"/>
            <a:ext cx="3314279" cy="18237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14563" b="19410"/>
          <a:stretch/>
        </p:blipFill>
        <p:spPr>
          <a:xfrm>
            <a:off x="5041690" y="4409613"/>
            <a:ext cx="3096344" cy="1826627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1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04664"/>
            <a:ext cx="73453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Системно-</a:t>
            </a:r>
            <a:r>
              <a:rPr lang="ru-RU" sz="2000" b="1" dirty="0" err="1" smtClean="0">
                <a:solidFill>
                  <a:srgbClr val="993366"/>
                </a:solidFill>
              </a:rPr>
              <a:t>деятельностный</a:t>
            </a:r>
            <a:r>
              <a:rPr lang="ru-RU" sz="2000" b="1" dirty="0" smtClean="0">
                <a:solidFill>
                  <a:srgbClr val="993366"/>
                </a:solidFill>
              </a:rPr>
              <a:t> подход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566" y="980728"/>
            <a:ext cx="788487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Суть системно-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деятельностного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подхода в следующем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личностное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социальное, познавательное развитие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детей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определяется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характером организации их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деятельности.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993366"/>
                </a:solidFill>
              </a:rPr>
              <a:t>Культурные </a:t>
            </a:r>
            <a:r>
              <a:rPr lang="ru-RU" sz="1600" b="1" dirty="0">
                <a:solidFill>
                  <a:srgbClr val="993366"/>
                </a:solidFill>
              </a:rPr>
              <a:t>практики </a:t>
            </a:r>
            <a:endParaRPr lang="ru-RU" sz="1600" b="1" dirty="0" smtClean="0">
              <a:solidFill>
                <a:srgbClr val="993366"/>
              </a:solidFill>
            </a:endParaRPr>
          </a:p>
          <a:p>
            <a:pPr algn="ctr" eaLnBrk="1" hangingPunct="1">
              <a:defRPr/>
            </a:pPr>
            <a:endParaRPr lang="ru-RU" sz="1050" b="1" dirty="0">
              <a:solidFill>
                <a:srgbClr val="993366"/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Культурные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практики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разнообразные, основанные на текущих и перспективных интересах ребенка виды самостоятельной деятельности, поведения и складывающееся с первых дней его жизни пространства собственного действия и опыта, это обычные для него способы и формы самоопределения и самореализации, тесно связанные с экзистенциальным содержанием его бытия и со=бытия с другими людьми. Это – поиск и апробация новых способов и форм деятельности и поведения в целях удовлетворения разнообразных познавательных и прагматических потребностей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 eaLnBrk="1" hangingPunct="1">
              <a:defRPr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Культурные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практики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это автономное приобретение различного опыта общения и взаимодействия с людьми, приобретение нравственного и эмоционального опыта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сопереживания,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помощи, альтруизма,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эмпатии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гордости, радости, печали, волевых усилий. (по Н.Б. Крыловой)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Рисунок 1" descr="LOGO-GOO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04774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04664"/>
            <a:ext cx="73453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Образовательные ситуации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04774"/>
            <a:ext cx="8352928" cy="591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Главный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признак ситуации – «одноактность и неповторимость всех жизненных положений, открывающихся переживанию и деятельности. Разнообразие этих положений и создает всю полноту жизни» (Н.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Хартманн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). 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ru-RU" sz="1050" b="1" dirty="0">
              <a:solidFill>
                <a:srgbClr val="993366"/>
              </a:solidFill>
            </a:endParaRPr>
          </a:p>
          <a:p>
            <a:pPr algn="just" eaLnBrk="1" hangingPunct="1">
              <a:defRPr/>
            </a:pP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r>
              <a:rPr lang="ru-RU" sz="1600" i="1" dirty="0" smtClean="0">
                <a:solidFill>
                  <a:srgbClr val="000099"/>
                </a:solidFill>
              </a:rPr>
              <a:t>Все </a:t>
            </a:r>
            <a:r>
              <a:rPr lang="ru-RU" sz="1600" i="1" dirty="0">
                <a:solidFill>
                  <a:srgbClr val="000099"/>
                </a:solidFill>
              </a:rPr>
              <a:t>виды ситуаций предполагают активизацию операций </a:t>
            </a:r>
            <a:r>
              <a:rPr lang="ru-RU" sz="1600" i="1" dirty="0" smtClean="0">
                <a:solidFill>
                  <a:srgbClr val="000099"/>
                </a:solidFill>
              </a:rPr>
              <a:t>мышления: </a:t>
            </a:r>
            <a:r>
              <a:rPr lang="ru-RU" sz="1600" i="1" dirty="0">
                <a:solidFill>
                  <a:srgbClr val="000099"/>
                </a:solidFill>
              </a:rPr>
              <a:t>сравнение, анализ, синтез, классификация, </a:t>
            </a:r>
            <a:r>
              <a:rPr lang="ru-RU" sz="1600" i="1" dirty="0" err="1">
                <a:solidFill>
                  <a:srgbClr val="000099"/>
                </a:solidFill>
              </a:rPr>
              <a:t>сериация</a:t>
            </a:r>
            <a:r>
              <a:rPr lang="ru-RU" sz="1600" i="1" dirty="0">
                <a:solidFill>
                  <a:srgbClr val="000099"/>
                </a:solidFill>
              </a:rPr>
              <a:t>, абстрагирование, обобщение</a:t>
            </a:r>
            <a:r>
              <a:rPr lang="ru-RU" sz="1600" i="1" dirty="0" smtClean="0">
                <a:solidFill>
                  <a:srgbClr val="000099"/>
                </a:solidFill>
              </a:rPr>
              <a:t>.</a:t>
            </a:r>
            <a:endParaRPr lang="ru-RU" sz="1600" dirty="0">
              <a:solidFill>
                <a:srgbClr val="000099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9967636"/>
              </p:ext>
            </p:extLst>
          </p:nvPr>
        </p:nvGraphicFramePr>
        <p:xfrm>
          <a:off x="1259632" y="1712111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4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Личностно ориентированная образовательная ситуация</a:t>
            </a:r>
            <a:endParaRPr lang="ru-RU" sz="20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566" y="1124744"/>
            <a:ext cx="78848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993366"/>
                </a:solidFill>
              </a:rPr>
              <a:t>Особенности ЛООС</a:t>
            </a:r>
            <a:endParaRPr lang="ru-RU" sz="1600" b="1" dirty="0">
              <a:solidFill>
                <a:srgbClr val="993366"/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субъектная позиция ребенка;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непосредственное погружение в деятельность, активность и самостоятельность детей;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партнерская позиция педагога;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развивающий характер;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потенциал для формирования предпосылок учебной деятельности;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широкие возможности для индивидуализации образовательного процесса, применения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детьми знаний, умений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опыта, формирования компетенций.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993366"/>
                </a:solidFill>
              </a:rPr>
              <a:t>Структура ЛООС соответствует структуре  </a:t>
            </a:r>
            <a:r>
              <a:rPr lang="ru-RU" sz="1600" b="1" dirty="0" smtClean="0">
                <a:solidFill>
                  <a:srgbClr val="993366"/>
                </a:solidFill>
              </a:rPr>
              <a:t>деятельности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мотив,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цель,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планирование деятельности,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ориентировочные действия (переработка текущей информации, оперативный образ, принятие решения),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действия по реализации плана (исполнительные акты – по А.Н. Леонтьеву),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проверка результатов и коррекция действий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 (А.Н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Леонтьев, С.Л. Рубинштейн, П.Я. Гальперин, Б.Ф. Ломов, В.Д.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Шадриков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6PQ52NDQUCDJ-383-6279</_dlc_DocId>
    <_dlc_DocIdUrl xmlns="4c48e722-e5ee-4bb4-abb8-2d4075f5b3da">
      <Url>http://www.eduportal44.ru/Manturovo/mant_MDOU7/skaska/_layouts/15/DocIdRedir.aspx?ID=6PQ52NDQUCDJ-383-6279</Url>
      <Description>6PQ52NDQUCDJ-383-6279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f234ee22897aa0b3cd839e65075f35d8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c5f1bafdfa5c584016859069f829a74c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642478-7595-45BA-82C7-7B4609EAA7A7}"/>
</file>

<file path=customXml/itemProps2.xml><?xml version="1.0" encoding="utf-8"?>
<ds:datastoreItem xmlns:ds="http://schemas.openxmlformats.org/officeDocument/2006/customXml" ds:itemID="{2DBA4351-015E-4809-9997-46BB76D4B5FE}"/>
</file>

<file path=customXml/itemProps3.xml><?xml version="1.0" encoding="utf-8"?>
<ds:datastoreItem xmlns:ds="http://schemas.openxmlformats.org/officeDocument/2006/customXml" ds:itemID="{6FDFE8A5-3B59-4690-8B49-C9F251B6D970}"/>
</file>

<file path=customXml/itemProps4.xml><?xml version="1.0" encoding="utf-8"?>
<ds:datastoreItem xmlns:ds="http://schemas.openxmlformats.org/officeDocument/2006/customXml" ds:itemID="{24155EED-EF2E-4F52-9128-A724474D96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6527</TotalTime>
  <Words>2587</Words>
  <Application>Microsoft Office PowerPoint</Application>
  <PresentationFormat>Экран (4:3)</PresentationFormat>
  <Paragraphs>270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Lucida Sans Unicode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Практический этап ЛООС</vt:lpstr>
      <vt:lpstr>Рефлексивно-оценочный этап</vt:lpstr>
      <vt:lpstr>Алгоритм конструирования образовательной ситуации</vt:lpstr>
      <vt:lpstr>Издательство  «БИНОМ. Лаборатория знаний»</vt:lpstr>
    </vt:vector>
  </TitlesOfParts>
  <Company>SOHO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Лилия Тимофеева</cp:lastModifiedBy>
  <cp:revision>431</cp:revision>
  <dcterms:created xsi:type="dcterms:W3CDTF">2004-04-14T06:55:57Z</dcterms:created>
  <dcterms:modified xsi:type="dcterms:W3CDTF">2018-04-15T09:22:47Z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4456a055-08a4-438d-95cf-007d7767f64e</vt:lpwstr>
  </property>
</Properties>
</file>