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64" autoAdjust="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F537F-16BB-4F41-9D32-29C70DFC6E76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3C75-0AAF-4447-BD9A-DBBB88FC4A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F537F-16BB-4F41-9D32-29C70DFC6E76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3C75-0AAF-4447-BD9A-DBBB88FC4A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F537F-16BB-4F41-9D32-29C70DFC6E76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3C75-0AAF-4447-BD9A-DBBB88FC4A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F537F-16BB-4F41-9D32-29C70DFC6E76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3C75-0AAF-4447-BD9A-DBBB88FC4A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F537F-16BB-4F41-9D32-29C70DFC6E76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3C75-0AAF-4447-BD9A-DBBB88FC4A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F537F-16BB-4F41-9D32-29C70DFC6E76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3C75-0AAF-4447-BD9A-DBBB88FC4A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F537F-16BB-4F41-9D32-29C70DFC6E76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3C75-0AAF-4447-BD9A-DBBB88FC4A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F537F-16BB-4F41-9D32-29C70DFC6E76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3C75-0AAF-4447-BD9A-DBBB88FC4A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F537F-16BB-4F41-9D32-29C70DFC6E76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3C75-0AAF-4447-BD9A-DBBB88FC4A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F537F-16BB-4F41-9D32-29C70DFC6E76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3C75-0AAF-4447-BD9A-DBBB88FC4A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F537F-16BB-4F41-9D32-29C70DFC6E76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3C75-0AAF-4447-BD9A-DBBB88FC4A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F537F-16BB-4F41-9D32-29C70DFC6E76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73C75-0AAF-4447-BD9A-DBBB88FC4AA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0.xml"/><Relationship Id="rId4" Type="http://schemas.openxmlformats.org/officeDocument/2006/relationships/slide" Target="slide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ctrTitle"/>
          </p:nvPr>
        </p:nvSpPr>
        <p:spPr>
          <a:xfrm>
            <a:off x="1043608" y="1080319"/>
            <a:ext cx="7772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Каждой профессии – </a:t>
            </a:r>
          </a:p>
          <a:p>
            <a:pPr algn="ctr"/>
            <a:r>
              <a:rPr lang="ru-RU" sz="6600" b="1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слава и честь!</a:t>
            </a:r>
            <a:endParaRPr lang="ru-RU" sz="6600" b="1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1052736"/>
            <a:ext cx="728064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Прекрасных профессий </a:t>
            </a:r>
          </a:p>
          <a:p>
            <a:pPr algn="ctr"/>
            <a:r>
              <a:rPr lang="ru-RU" sz="54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на свете не счесть,</a:t>
            </a:r>
          </a:p>
          <a:p>
            <a:pPr algn="ctr"/>
            <a:r>
              <a:rPr lang="ru-RU" sz="54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 И каждой профессии </a:t>
            </a:r>
          </a:p>
          <a:p>
            <a:pPr algn="ctr"/>
            <a:r>
              <a:rPr lang="ru-RU" sz="54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СЛАВА и ЧЕСТЬ !</a:t>
            </a:r>
            <a:endParaRPr lang="ru-RU" sz="540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332656"/>
            <a:ext cx="7344816" cy="5793507"/>
          </a:xfrm>
        </p:spPr>
        <p:txBody>
          <a:bodyPr>
            <a:normAutofit/>
          </a:bodyPr>
          <a:lstStyle/>
          <a:p>
            <a:r>
              <a:rPr lang="ru-RU" b="1" dirty="0" smtClean="0">
                <a:ln>
                  <a:solidFill>
                    <a:schemeClr val="tx2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В МЕЖДУНАРОДНОМ СТАНДАРТЕ КЛАССИФИКАЦИИ ПРОФЕССИЙ ИХ НАСЧИТЫВАЕТСЯ ОКОЛО  </a:t>
            </a:r>
            <a:r>
              <a:rPr lang="ru-RU" sz="4000" b="1" dirty="0" smtClean="0">
                <a:ln>
                  <a:solidFill>
                    <a:schemeClr val="tx2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10.000</a:t>
            </a:r>
          </a:p>
          <a:p>
            <a:pPr>
              <a:buNone/>
            </a:pPr>
            <a:endParaRPr lang="ru-RU" b="1" dirty="0" smtClean="0">
              <a:ln>
                <a:solidFill>
                  <a:schemeClr val="tx2"/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  <a:p>
            <a:pPr>
              <a:lnSpc>
                <a:spcPct val="110000"/>
              </a:lnSpc>
            </a:pPr>
            <a:r>
              <a:rPr lang="ru-RU" b="1" dirty="0" smtClean="0">
                <a:ln>
                  <a:solidFill>
                    <a:schemeClr val="tx2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КАЖДЫЙ ГОД В МИРЕ ПОЯВЛЯЕТСЯ</a:t>
            </a:r>
          </a:p>
          <a:p>
            <a:pPr>
              <a:lnSpc>
                <a:spcPct val="110000"/>
              </a:lnSpc>
              <a:buNone/>
            </a:pPr>
            <a:r>
              <a:rPr lang="ru-RU" b="1" dirty="0" smtClean="0">
                <a:ln>
                  <a:solidFill>
                    <a:schemeClr val="tx2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    ПРИМЕРНО </a:t>
            </a:r>
            <a:r>
              <a:rPr lang="ru-RU" sz="4800" b="1" dirty="0" smtClean="0">
                <a:ln>
                  <a:solidFill>
                    <a:schemeClr val="tx2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500 </a:t>
            </a:r>
            <a:r>
              <a:rPr lang="ru-RU" b="1" dirty="0" smtClean="0">
                <a:ln>
                  <a:solidFill>
                    <a:schemeClr val="tx2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 НОВЫХ </a:t>
            </a:r>
          </a:p>
          <a:p>
            <a:pPr>
              <a:lnSpc>
                <a:spcPct val="110000"/>
              </a:lnSpc>
              <a:buNone/>
            </a:pPr>
            <a:r>
              <a:rPr lang="ru-RU" b="1" dirty="0">
                <a:ln>
                  <a:solidFill>
                    <a:schemeClr val="tx2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ln>
                  <a:solidFill>
                    <a:schemeClr val="tx2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      </a:t>
            </a:r>
            <a:r>
              <a:rPr lang="ru-RU" b="1" dirty="0" smtClean="0">
                <a:ln>
                  <a:solidFill>
                    <a:schemeClr val="tx2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   СПЕЦИАЛЬНОСТЕЙ</a:t>
            </a:r>
          </a:p>
          <a:p>
            <a:pPr>
              <a:lnSpc>
                <a:spcPct val="110000"/>
              </a:lnSpc>
              <a:buNone/>
            </a:pPr>
            <a:r>
              <a:rPr lang="ru-RU" b="1" dirty="0" smtClean="0">
                <a:ln>
                  <a:solidFill>
                    <a:schemeClr val="tx2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           ПОЧТИ СТОЛЬКО ЖЕ  УСТАРЕВАЕТ</a:t>
            </a:r>
            <a:endParaRPr lang="ru-RU" b="1" dirty="0">
              <a:ln>
                <a:solidFill>
                  <a:schemeClr val="tx2"/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67544" y="116632"/>
            <a:ext cx="1944216" cy="1512168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767647"/>
              </a:gs>
              <a:gs pos="50000">
                <a:srgbClr val="FFFF99"/>
              </a:gs>
              <a:gs pos="100000">
                <a:srgbClr val="767647"/>
              </a:gs>
            </a:gsLst>
            <a:lin ang="5400000" scaled="1"/>
          </a:gra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+mn-lt"/>
              </a:rPr>
              <a:t>Человек-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+mn-lt"/>
              </a:rPr>
              <a:t>ПРИРОДА</a:t>
            </a:r>
          </a:p>
        </p:txBody>
      </p:sp>
      <p:sp>
        <p:nvSpPr>
          <p:cNvPr id="87045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563888" y="188640"/>
            <a:ext cx="2286000" cy="13716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767647"/>
              </a:gs>
              <a:gs pos="50000">
                <a:srgbClr val="FFFF99"/>
              </a:gs>
              <a:gs pos="100000">
                <a:srgbClr val="767647"/>
              </a:gs>
            </a:gsLst>
            <a:lin ang="5400000" scaled="1"/>
          </a:gra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+mn-lt"/>
              </a:rPr>
              <a:t>Человек-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+mn-lt"/>
              </a:rPr>
              <a:t>ТЕХНИКА</a:t>
            </a:r>
          </a:p>
        </p:txBody>
      </p:sp>
      <p:sp>
        <p:nvSpPr>
          <p:cNvPr id="87046" name="AutoShape 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6876256" y="188640"/>
            <a:ext cx="1845568" cy="1728192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767647"/>
              </a:gs>
              <a:gs pos="50000">
                <a:srgbClr val="FFFF99"/>
              </a:gs>
              <a:gs pos="100000">
                <a:srgbClr val="767647"/>
              </a:gs>
            </a:gsLst>
            <a:lin ang="5400000" scaled="1"/>
          </a:gra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+mn-lt"/>
              </a:rPr>
              <a:t>Человек-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+mn-lt"/>
              </a:rPr>
              <a:t>ЧЕЛОВЕК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9512" y="1628800"/>
            <a:ext cx="2952328" cy="1938992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 smtClean="0">
                <a:solidFill>
                  <a:schemeClr val="bg2">
                    <a:lumMod val="25000"/>
                  </a:schemeClr>
                </a:solidFill>
              </a:rPr>
              <a:t>Это люди, которым очень нравится изучать, ухаживать за растениями, животными, кормить их, лечить. Это врачи-ветеринары, агрономы, зоотехники и т.д.</a:t>
            </a:r>
          </a:p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419872" y="1484784"/>
            <a:ext cx="2664296" cy="2462213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 smtClean="0">
                <a:solidFill>
                  <a:schemeClr val="bg2">
                    <a:lumMod val="25000"/>
                  </a:schemeClr>
                </a:solidFill>
              </a:rPr>
              <a:t>Люди, которые готовы работать с машинами,   с техникой днями и ночами, ремонтировать, собирать, налаживать их работу. Это водители, каменщики, инженеры и т.д.</a:t>
            </a:r>
          </a:p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156176" y="1844824"/>
            <a:ext cx="2880320" cy="2462213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 smtClean="0">
                <a:solidFill>
                  <a:schemeClr val="bg2">
                    <a:lumMod val="25000"/>
                  </a:schemeClr>
                </a:solidFill>
              </a:rPr>
              <a:t>Люди, которые постоянно разговаривают друг с другом, лечат людей, обучают, воспитывают, продают друг другу товары, защищают права людей. Это врачи, учителя, юристы, продавцы и т.д.</a:t>
            </a:r>
          </a:p>
          <a:p>
            <a:endParaRPr lang="ru-RU" dirty="0"/>
          </a:p>
        </p:txBody>
      </p:sp>
      <p:sp>
        <p:nvSpPr>
          <p:cNvPr id="17" name="AutoShape 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51520" y="3429000"/>
            <a:ext cx="2736304" cy="1224136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767647"/>
              </a:gs>
              <a:gs pos="50000">
                <a:srgbClr val="FFFF99"/>
              </a:gs>
              <a:gs pos="100000">
                <a:srgbClr val="767647"/>
              </a:gs>
            </a:gsLst>
            <a:lin ang="5400000" scaled="1"/>
          </a:gra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+mn-lt"/>
              </a:rPr>
              <a:t>Человек-</a:t>
            </a:r>
            <a:endParaRPr lang="ru-RU" b="1" dirty="0">
              <a:solidFill>
                <a:srgbClr val="002060"/>
              </a:solidFill>
              <a:latin typeface="+mn-lt"/>
            </a:endParaRPr>
          </a:p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  <a:latin typeface="+mn-lt"/>
              </a:rPr>
              <a:t>ХУДОЖЕСТВЕННЫЙ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  <a:latin typeface="+mn-lt"/>
              </a:rPr>
              <a:t>ОБРАЗ</a:t>
            </a:r>
          </a:p>
        </p:txBody>
      </p:sp>
      <p:sp>
        <p:nvSpPr>
          <p:cNvPr id="18" name="AutoShape 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283968" y="3789040"/>
            <a:ext cx="2448272" cy="1296144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767647"/>
              </a:gs>
              <a:gs pos="50000">
                <a:srgbClr val="FFFF99"/>
              </a:gs>
              <a:gs pos="100000">
                <a:srgbClr val="767647"/>
              </a:gs>
            </a:gsLst>
            <a:lin ang="5400000" scaled="1"/>
          </a:gra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+mn-lt"/>
              </a:rPr>
              <a:t>Человек-</a:t>
            </a:r>
            <a:endParaRPr lang="ru-RU" b="1" dirty="0">
              <a:solidFill>
                <a:srgbClr val="002060"/>
              </a:solidFill>
              <a:latin typeface="+mn-lt"/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+mn-lt"/>
              </a:rPr>
              <a:t>ЗНАКОВАЯ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+mn-lt"/>
              </a:rPr>
              <a:t>СИСТЕМА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7504" y="4725144"/>
            <a:ext cx="3672408" cy="1661993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 smtClean="0"/>
              <a:t>Люди что-то создают, моделируют, делают по образцу, занимаются музыкой, изобразительной, актерской деятельностью. Это актеры, музыканты, художники, модельеры</a:t>
            </a:r>
            <a:endParaRPr lang="ru-RU" sz="17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572000" y="5013176"/>
            <a:ext cx="4320480" cy="1661993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 smtClean="0">
                <a:solidFill>
                  <a:schemeClr val="accent3">
                    <a:lumMod val="50000"/>
                  </a:schemeClr>
                </a:solidFill>
              </a:rPr>
              <a:t>Все что-то чертят, составляют таблицы, высчитывают, делают измерения, работают с формулами, чертежами, картами, схемами. Это – переводчики, экономисты, программисты, бухгалтеры, кассиры, химики и т.д.</a:t>
            </a:r>
            <a:endParaRPr lang="ru-RU" sz="17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Tm="16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188640"/>
            <a:ext cx="3741345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</a:t>
            </a:r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АГАЗИН</a:t>
            </a:r>
            <a:endParaRPr lang="ru-RU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32" name="Picture 8" descr="https://forum.pushkino.org/uploads/monthly_09_2014/post-32481-0-04124900-14101247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10682">
            <a:off x="6924583" y="333141"/>
            <a:ext cx="1776360" cy="1224652"/>
          </a:xfrm>
          <a:prstGeom prst="rect">
            <a:avLst/>
          </a:prstGeom>
          <a:noFill/>
        </p:spPr>
      </p:pic>
      <p:pic>
        <p:nvPicPr>
          <p:cNvPr id="1040" name="Picture 16" descr="https://www.pngkey.com/png/detail/83-834672_red-vacuum-cleaner-png-image-anex-vacuum-clean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60115">
            <a:off x="6818667" y="4526438"/>
            <a:ext cx="1800200" cy="1747511"/>
          </a:xfrm>
          <a:prstGeom prst="rect">
            <a:avLst/>
          </a:prstGeom>
          <a:noFill/>
        </p:spPr>
      </p:pic>
      <p:pic>
        <p:nvPicPr>
          <p:cNvPr id="1042" name="Picture 18" descr="https://w7.pngwing.com/pngs/588/675/png-transparent-slipper-footwear-clothing-high-heeled-shoe-dress-boot-baby-shoes-miscellaneous-childrens-clothing-chil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90654">
            <a:off x="472035" y="4114654"/>
            <a:ext cx="2016224" cy="1463954"/>
          </a:xfrm>
          <a:prstGeom prst="rect">
            <a:avLst/>
          </a:prstGeom>
          <a:noFill/>
        </p:spPr>
      </p:pic>
      <p:pic>
        <p:nvPicPr>
          <p:cNvPr id="1044" name="Picture 20" descr="https://img.ltwebstatic.com/images3_pi/2021/06/28/16248458966ca6a9e3bb1fb59c815ee2e00c4a51c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945674">
            <a:off x="2907350" y="5004709"/>
            <a:ext cx="1584176" cy="1584176"/>
          </a:xfrm>
          <a:prstGeom prst="rect">
            <a:avLst/>
          </a:prstGeom>
          <a:noFill/>
        </p:spPr>
      </p:pic>
      <p:pic>
        <p:nvPicPr>
          <p:cNvPr id="1046" name="Picture 22" descr="https://avatars.mds.yandex.net/get-zen_doc/1582279/pub_5d4073541e8e3f20095755ea_5d408013c7e50c23ceda3473/scale_120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67270">
            <a:off x="4833149" y="3690149"/>
            <a:ext cx="1554722" cy="1554722"/>
          </a:xfrm>
          <a:prstGeom prst="rect">
            <a:avLst/>
          </a:prstGeom>
          <a:noFill/>
        </p:spPr>
      </p:pic>
      <p:pic>
        <p:nvPicPr>
          <p:cNvPr id="1048" name="Picture 24" descr="https://www.notebookcheck-ru.com/fileadmin/_processed_/csm_teaser_main_9e80e9525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401341">
            <a:off x="1803674" y="2403129"/>
            <a:ext cx="1920213" cy="1440160"/>
          </a:xfrm>
          <a:prstGeom prst="rect">
            <a:avLst/>
          </a:prstGeom>
          <a:noFill/>
        </p:spPr>
      </p:pic>
      <p:pic>
        <p:nvPicPr>
          <p:cNvPr id="1050" name="Picture 26" descr="https://static.tildacdn.com/tild3133-6665-4430-b534-383835353035/e29134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1217861">
            <a:off x="410066" y="491201"/>
            <a:ext cx="1652115" cy="1652115"/>
          </a:xfrm>
          <a:prstGeom prst="rect">
            <a:avLst/>
          </a:prstGeom>
          <a:noFill/>
        </p:spPr>
      </p:pic>
      <p:pic>
        <p:nvPicPr>
          <p:cNvPr id="1052" name="Picture 28" descr="https://pro-color.ru/wa-data/public/shop/products/62/94/9462/images/27479/27479.750x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60232" y="2276872"/>
            <a:ext cx="1440160" cy="1440160"/>
          </a:xfrm>
          <a:prstGeom prst="rect">
            <a:avLst/>
          </a:prstGeom>
          <a:noFill/>
        </p:spPr>
      </p:pic>
      <p:pic>
        <p:nvPicPr>
          <p:cNvPr id="1054" name="Picture 30" descr="https://w2g.ru/wp-content/uploads/2020/06/335587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21312658">
            <a:off x="4424946" y="1468314"/>
            <a:ext cx="1402002" cy="1710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188640"/>
            <a:ext cx="3741345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</a:t>
            </a:r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АГАЗИН</a:t>
            </a:r>
            <a:endParaRPr lang="ru-RU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32" name="Picture 8" descr="https://forum.pushkino.org/uploads/monthly_09_2014/post-32481-0-04124900-14101247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10682">
            <a:off x="2820129" y="5157677"/>
            <a:ext cx="1776360" cy="1224652"/>
          </a:xfrm>
          <a:prstGeom prst="rect">
            <a:avLst/>
          </a:prstGeom>
          <a:noFill/>
        </p:spPr>
      </p:pic>
      <p:pic>
        <p:nvPicPr>
          <p:cNvPr id="1040" name="Picture 16" descr="https://www.pngkey.com/png/detail/83-834672_red-vacuum-cleaner-png-image-anex-vacuum-clean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60115">
            <a:off x="6818667" y="4526438"/>
            <a:ext cx="1800200" cy="1747511"/>
          </a:xfrm>
          <a:prstGeom prst="rect">
            <a:avLst/>
          </a:prstGeom>
          <a:noFill/>
        </p:spPr>
      </p:pic>
      <p:pic>
        <p:nvPicPr>
          <p:cNvPr id="1042" name="Picture 18" descr="https://w7.pngwing.com/pngs/588/675/png-transparent-slipper-footwear-clothing-high-heeled-shoe-dress-boot-baby-shoes-miscellaneous-childrens-clothing-chil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90654">
            <a:off x="472035" y="4114654"/>
            <a:ext cx="2016224" cy="1463954"/>
          </a:xfrm>
          <a:prstGeom prst="rect">
            <a:avLst/>
          </a:prstGeom>
          <a:noFill/>
        </p:spPr>
      </p:pic>
      <p:pic>
        <p:nvPicPr>
          <p:cNvPr id="1044" name="Picture 20" descr="https://img.ltwebstatic.com/images3_pi/2021/06/28/16248458966ca6a9e3bb1fb59c815ee2e00c4a51c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96842">
            <a:off x="7011806" y="324189"/>
            <a:ext cx="1584176" cy="1584176"/>
          </a:xfrm>
          <a:prstGeom prst="rect">
            <a:avLst/>
          </a:prstGeom>
          <a:noFill/>
        </p:spPr>
      </p:pic>
      <p:pic>
        <p:nvPicPr>
          <p:cNvPr id="1046" name="Picture 22" descr="https://avatars.mds.yandex.net/get-zen_doc/1582279/pub_5d4073541e8e3f20095755ea_5d408013c7e50c23ceda3473/scale_120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67270">
            <a:off x="4833149" y="3690149"/>
            <a:ext cx="1554722" cy="1554722"/>
          </a:xfrm>
          <a:prstGeom prst="rect">
            <a:avLst/>
          </a:prstGeom>
          <a:noFill/>
        </p:spPr>
      </p:pic>
      <p:pic>
        <p:nvPicPr>
          <p:cNvPr id="1048" name="Picture 24" descr="https://www.notebookcheck-ru.com/fileadmin/_processed_/csm_teaser_main_9e80e9525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401341">
            <a:off x="1803674" y="2403129"/>
            <a:ext cx="1920213" cy="1440160"/>
          </a:xfrm>
          <a:prstGeom prst="rect">
            <a:avLst/>
          </a:prstGeom>
          <a:noFill/>
        </p:spPr>
      </p:pic>
      <p:pic>
        <p:nvPicPr>
          <p:cNvPr id="1050" name="Picture 26" descr="https://static.tildacdn.com/tild3133-6665-4430-b534-383835353035/e29134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0809932">
            <a:off x="6962794" y="2435416"/>
            <a:ext cx="1652115" cy="1652115"/>
          </a:xfrm>
          <a:prstGeom prst="rect">
            <a:avLst/>
          </a:prstGeom>
          <a:noFill/>
        </p:spPr>
      </p:pic>
      <p:pic>
        <p:nvPicPr>
          <p:cNvPr id="1052" name="Picture 28" descr="https://pro-color.ru/wa-data/public/shop/products/62/94/9462/images/27479/27479.750x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3528" y="404664"/>
            <a:ext cx="1440160" cy="1440160"/>
          </a:xfrm>
          <a:prstGeom prst="rect">
            <a:avLst/>
          </a:prstGeom>
          <a:noFill/>
        </p:spPr>
      </p:pic>
      <p:pic>
        <p:nvPicPr>
          <p:cNvPr id="1054" name="Picture 30" descr="https://w2g.ru/wp-content/uploads/2020/06/335587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21312658">
            <a:off x="4424946" y="1468314"/>
            <a:ext cx="1402002" cy="1710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Рис. 8"/>
          <p:cNvPicPr>
            <a:picLocks noChangeAspect="1" noChangeArrowheads="1"/>
          </p:cNvPicPr>
          <p:nvPr/>
        </p:nvPicPr>
        <p:blipFill>
          <a:blip r:embed="rId2" cstate="print">
            <a:grayscl/>
            <a:biLevel thresh="50000"/>
          </a:blip>
          <a:srcRect/>
          <a:stretch>
            <a:fillRect/>
          </a:stretch>
        </p:blipFill>
        <p:spPr bwMode="auto">
          <a:xfrm>
            <a:off x="2483768" y="1772816"/>
            <a:ext cx="630830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915816" y="404664"/>
            <a:ext cx="49582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accent5">
                    <a:lumMod val="75000"/>
                  </a:schemeClr>
                </a:solidFill>
              </a:rPr>
              <a:t>СКОЛЬКО МАШИН?</a:t>
            </a:r>
            <a:endParaRPr lang="ru-RU" sz="44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Рис.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763688" y="476672"/>
            <a:ext cx="7037149" cy="5616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moi-goda.ru/images/stories/FOTOREPS/2021/pavlova-nadejda-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700808"/>
            <a:ext cx="2232248" cy="3022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2" name="Picture 4" descr="https://i.pinimg.com/originals/13/fb/f5/13fbf565f3d80c6435f3558f1cb9d65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404665"/>
            <a:ext cx="2175242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4" name="Picture 6" descr="https://i.pinimg.com/736x/4a/3c/fe/4a3cfe6c77bcdcc1c48b73f04f1ab553--pavlova-project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1340768"/>
            <a:ext cx="2088232" cy="31307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707904" y="404664"/>
            <a:ext cx="5256375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4400" b="1" cap="all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НАДЕЖДА</a:t>
            </a:r>
            <a:r>
              <a:rPr lang="ru-RU" sz="4400" b="1" cap="all" dirty="0" smtClean="0">
                <a:ln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4400" b="1" cap="all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ПАВЛОВА</a:t>
            </a:r>
            <a:endParaRPr lang="ru-RU" sz="4400" b="1" cap="all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27784" y="4869160"/>
            <a:ext cx="63367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Родилась 15 мая 1956 года в Чебоксарах (Чувашская АССР). Советская и российская балерина, педагог. </a:t>
            </a:r>
          </a:p>
          <a:p>
            <a:pPr algn="ctr"/>
            <a:r>
              <a:rPr lang="ru-RU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Заслуженная артистка РСФСР (1977). </a:t>
            </a:r>
          </a:p>
          <a:p>
            <a:pPr algn="ctr"/>
            <a:r>
              <a:rPr lang="ru-RU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Народная артистка Чувашской АССР (1980). </a:t>
            </a:r>
          </a:p>
          <a:p>
            <a:pPr algn="ctr"/>
            <a:r>
              <a:rPr lang="ru-RU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Народная артистка РСФСР (1982). </a:t>
            </a:r>
          </a:p>
          <a:p>
            <a:pPr algn="ctr"/>
            <a:r>
              <a:rPr lang="ru-RU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Народная артистка СССР (1984).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s://shareslide.ru/img/thumbs/b3d2b5cebb3e2fc919e66e85d7abc365-8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8640"/>
            <a:ext cx="2784310" cy="2088232"/>
          </a:xfrm>
          <a:prstGeom prst="rect">
            <a:avLst/>
          </a:prstGeom>
          <a:noFill/>
        </p:spPr>
      </p:pic>
      <p:pic>
        <p:nvPicPr>
          <p:cNvPr id="21510" name="Picture 6" descr="https://fs.znanio.ru/d5af0e/af/35/ef66e3212fceb2f8852f57e7f578dcbf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60648"/>
            <a:ext cx="2664296" cy="2001697"/>
          </a:xfrm>
          <a:prstGeom prst="rect">
            <a:avLst/>
          </a:prstGeom>
          <a:noFill/>
        </p:spPr>
      </p:pic>
      <p:pic>
        <p:nvPicPr>
          <p:cNvPr id="21512" name="Picture 8" descr="https://documents.infourok.ru/1d324b59-9f94-4292-a447-899339d0490c/slide_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492896"/>
            <a:ext cx="2592288" cy="1944216"/>
          </a:xfrm>
          <a:prstGeom prst="rect">
            <a:avLst/>
          </a:prstGeom>
          <a:noFill/>
        </p:spPr>
      </p:pic>
      <p:pic>
        <p:nvPicPr>
          <p:cNvPr id="21514" name="Picture 10" descr="https://ds05.infourok.ru/uploads/ex/01a0/00087997-2984bcae/img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509120"/>
            <a:ext cx="2880320" cy="2160240"/>
          </a:xfrm>
          <a:prstGeom prst="rect">
            <a:avLst/>
          </a:prstGeom>
          <a:noFill/>
        </p:spPr>
      </p:pic>
      <p:pic>
        <p:nvPicPr>
          <p:cNvPr id="21516" name="Picture 12" descr="https://cf2.ppt-online.org/files2/slide/o/Oc4DGbw82X7LEtxNAHkWra0Y1SshCpyjuoiPTgQvB/slide-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4221088"/>
            <a:ext cx="3312368" cy="2481042"/>
          </a:xfrm>
          <a:prstGeom prst="rect">
            <a:avLst/>
          </a:prstGeom>
          <a:noFill/>
        </p:spPr>
      </p:pic>
      <p:pic>
        <p:nvPicPr>
          <p:cNvPr id="21518" name="Picture 14" descr="https://thepresentation.ru/img/tmb/3/291905/de699af565c2c17a124bac75354a3818-800x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188640"/>
            <a:ext cx="2435424" cy="1826568"/>
          </a:xfrm>
          <a:prstGeom prst="rect">
            <a:avLst/>
          </a:prstGeom>
          <a:noFill/>
        </p:spPr>
      </p:pic>
      <p:pic>
        <p:nvPicPr>
          <p:cNvPr id="21520" name="Picture 16" descr="http://images.myshared.ru/5/380915/slide_23.jpg"/>
          <p:cNvPicPr>
            <a:picLocks noChangeAspect="1" noChangeArrowheads="1"/>
          </p:cNvPicPr>
          <p:nvPr/>
        </p:nvPicPr>
        <p:blipFill>
          <a:blip r:embed="rId8" cstate="print"/>
          <a:srcRect l="1639" t="4372" r="3271" b="10376"/>
          <a:stretch>
            <a:fillRect/>
          </a:stretch>
        </p:blipFill>
        <p:spPr bwMode="auto">
          <a:xfrm>
            <a:off x="2699792" y="2060848"/>
            <a:ext cx="2891398" cy="1944216"/>
          </a:xfrm>
          <a:prstGeom prst="rect">
            <a:avLst/>
          </a:prstGeom>
          <a:noFill/>
        </p:spPr>
      </p:pic>
      <p:pic>
        <p:nvPicPr>
          <p:cNvPr id="21522" name="Picture 18" descr="http://900igr.net/up/datas/55556/00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68144" y="1916832"/>
            <a:ext cx="2808312" cy="2106235"/>
          </a:xfrm>
          <a:prstGeom prst="rect">
            <a:avLst/>
          </a:prstGeom>
          <a:noFill/>
        </p:spPr>
      </p:pic>
      <p:pic>
        <p:nvPicPr>
          <p:cNvPr id="21526" name="Picture 22" descr="https://p.calameoassets.com/140326173356-5fe53bce9295d3695ab4a682648d51a3/p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72200" y="4437112"/>
            <a:ext cx="2627784" cy="22161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268</Words>
  <Application>Microsoft Office PowerPoint</Application>
  <PresentationFormat>Экран (4:3)</PresentationFormat>
  <Paragraphs>38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Каждой профессии –  слава и честь!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Надежда</dc:creator>
  <cp:lastModifiedBy>Надежда</cp:lastModifiedBy>
  <cp:revision>17</cp:revision>
  <dcterms:created xsi:type="dcterms:W3CDTF">2022-03-13T18:56:08Z</dcterms:created>
  <dcterms:modified xsi:type="dcterms:W3CDTF">2022-03-13T21:39:11Z</dcterms:modified>
</cp:coreProperties>
</file>