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58"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59" r:id="rId21"/>
    <p:sldId id="257"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15.09.2022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D0%91%D0%B5%D0%B6%D0%BA%D0%BE,_%D0%9F%D1%91%D1%82%D1%80_%D0%9C%D0%B0%D0%BA%D1%81%D0%B8%D0%BC%D0%BE%D0%B2%D0%B8%D1%87" TargetMode="External"/><Relationship Id="rId3" Type="http://schemas.openxmlformats.org/officeDocument/2006/relationships/hyperlink" Target="https://ru.wikipedia.org/wiki/%D0%91%D1%80%D1%8F%D0%BD%D1%81%D0%BA%D0%B8%D0%B9_%D1%84%D1%80%D0%BE%D0%BD%D1%82" TargetMode="External"/><Relationship Id="rId7" Type="http://schemas.openxmlformats.org/officeDocument/2006/relationships/hyperlink" Target="https://ru.wikipedia.org/w/index.php?title=%D0%93%D0%BE%D0%BB%D1%8C%D0%B2%D0%B8%D1%82%D1%86%D0%B5%D1%80&amp;action=edit&amp;redlink=1"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ru.wikipedia.org/wiki/28_%D0%BF%D0%B0%D0%BD%D1%84%D0%B8%D0%BB%D0%BE%D0%B2%D1%86%D0%B5%D0%B2" TargetMode="External"/><Relationship Id="rId11" Type="http://schemas.openxmlformats.org/officeDocument/2006/relationships/image" Target="../media/image11.jpeg"/><Relationship Id="rId5" Type="http://schemas.openxmlformats.org/officeDocument/2006/relationships/hyperlink" Target="https://ru.wikipedia.org/w/index.php?title=%D0%91%D0%BE%D0%B9_%D1%83_%D1%80%D0%B0%D0%B7%D1%8A%D0%B5%D0%B7%D0%B4%D0%B0_%D0%9D%D0%B0%D0%B1%D0%BE%D0%BA%D0%B8%D0%BD%D0%BE_(1943)&amp;action=edit&amp;redlink=1" TargetMode="External"/><Relationship Id="rId10" Type="http://schemas.openxmlformats.org/officeDocument/2006/relationships/image" Target="../media/image10.jpeg"/><Relationship Id="rId4" Type="http://schemas.openxmlformats.org/officeDocument/2006/relationships/hyperlink" Target="https://ru.wikipedia.org/wiki/6-%D1%8F_%D0%B0%D1%80%D0%BC%D0%B8%D1%8F_(%D0%A2%D1%80%D0%B5%D1%82%D0%B8%D0%B9_%D1%80%D0%B5%D0%B9%D1%85)" TargetMode="External"/><Relationship Id="rId9" Type="http://schemas.openxmlformats.org/officeDocument/2006/relationships/hyperlink" Target="https://ru.wikipedia.org/wiki/%D0%94%D0%BE%D1%80%D0%BE%D0%B3%D0%B0_%D0%9C%D1%83%D0%B6%D0%B5%D1%81%D1%82%D0%B2%D0%B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132856"/>
            <a:ext cx="8640960" cy="244827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6600" b="1" dirty="0" smtClean="0">
                <a:ln w="11430"/>
                <a:solidFill>
                  <a:srgbClr val="C00000"/>
                </a:solidFill>
                <a:effectLst>
                  <a:outerShdw blurRad="80000" dist="40000" dir="5040000" algn="tl">
                    <a:srgbClr val="000000">
                      <a:alpha val="30000"/>
                    </a:srgbClr>
                  </a:outerShdw>
                </a:effectLst>
              </a:rPr>
              <a:t>Города воинской славы России</a:t>
            </a:r>
            <a:br>
              <a:rPr lang="ru-RU" sz="6600" b="1" dirty="0" smtClean="0">
                <a:ln w="11430"/>
                <a:solidFill>
                  <a:srgbClr val="C00000"/>
                </a:solidFill>
                <a:effectLst>
                  <a:outerShdw blurRad="80000" dist="40000" dir="5040000" algn="tl">
                    <a:srgbClr val="000000">
                      <a:alpha val="30000"/>
                    </a:srgbClr>
                  </a:outerShdw>
                </a:effectLst>
              </a:rPr>
            </a:br>
            <a:r>
              <a:rPr lang="ru-RU" sz="3200" b="1" dirty="0" smtClean="0">
                <a:ln w="11430"/>
                <a:solidFill>
                  <a:srgbClr val="C00000"/>
                </a:solidFill>
                <a:effectLst>
                  <a:outerShdw blurRad="80000" dist="40000" dir="5040000" algn="tl">
                    <a:srgbClr val="000000">
                      <a:alpha val="30000"/>
                    </a:srgbClr>
                  </a:outerShdw>
                </a:effectLst>
              </a:rPr>
              <a:t>часть 2</a:t>
            </a:r>
            <a:endParaRPr lang="ru-RU" sz="3200" b="1" dirty="0">
              <a:ln w="11430"/>
              <a:solidFill>
                <a:srgbClr val="C00000"/>
              </a:solidFill>
              <a:effectLst>
                <a:outerShdw blurRad="80000" dist="40000" dir="5040000" algn="tl">
                  <a:srgbClr val="000000">
                    <a:alpha val="30000"/>
                  </a:srgbClr>
                </a:outerShdw>
              </a:effectLst>
            </a:endParaRPr>
          </a:p>
        </p:txBody>
      </p:sp>
      <p:sp>
        <p:nvSpPr>
          <p:cNvPr id="3" name="Подзаголовок 2"/>
          <p:cNvSpPr>
            <a:spLocks noGrp="1"/>
          </p:cNvSpPr>
          <p:nvPr>
            <p:ph type="subTitle" idx="1"/>
          </p:nvPr>
        </p:nvSpPr>
        <p:spPr>
          <a:xfrm>
            <a:off x="5390573" y="4509120"/>
            <a:ext cx="3744416" cy="1872208"/>
          </a:xfrm>
        </p:spPr>
        <p:txBody>
          <a:bodyPr>
            <a:normAutofit fontScale="92500" lnSpcReduction="20000"/>
          </a:bodyPr>
          <a:lstStyle/>
          <a:p>
            <a:pPr>
              <a:lnSpc>
                <a:spcPct val="120000"/>
              </a:lnSpc>
              <a:spcBef>
                <a:spcPts val="0"/>
              </a:spcBef>
            </a:pPr>
            <a:r>
              <a:rPr lang="ru-RU" sz="2000" b="1" dirty="0" smtClean="0">
                <a:solidFill>
                  <a:srgbClr val="C00000"/>
                </a:solidFill>
              </a:rPr>
              <a:t>Руководитель проекта</a:t>
            </a:r>
          </a:p>
          <a:p>
            <a:pPr>
              <a:lnSpc>
                <a:spcPct val="120000"/>
              </a:lnSpc>
              <a:spcBef>
                <a:spcPts val="0"/>
              </a:spcBef>
            </a:pPr>
            <a:r>
              <a:rPr lang="ru-RU" sz="2000" b="1" dirty="0" smtClean="0">
                <a:solidFill>
                  <a:srgbClr val="C00000"/>
                </a:solidFill>
              </a:rPr>
              <a:t>учитель начальных классов</a:t>
            </a:r>
          </a:p>
          <a:p>
            <a:pPr>
              <a:lnSpc>
                <a:spcPct val="120000"/>
              </a:lnSpc>
              <a:spcBef>
                <a:spcPts val="0"/>
              </a:spcBef>
            </a:pPr>
            <a:r>
              <a:rPr lang="ru-RU" sz="2000" b="1" dirty="0" err="1" smtClean="0">
                <a:solidFill>
                  <a:srgbClr val="C00000"/>
                </a:solidFill>
              </a:rPr>
              <a:t>Корепанова</a:t>
            </a:r>
            <a:r>
              <a:rPr lang="ru-RU" sz="2000" b="1" dirty="0" smtClean="0">
                <a:solidFill>
                  <a:srgbClr val="C00000"/>
                </a:solidFill>
              </a:rPr>
              <a:t> Н.В.</a:t>
            </a:r>
          </a:p>
          <a:p>
            <a:pPr>
              <a:lnSpc>
                <a:spcPct val="120000"/>
              </a:lnSpc>
              <a:spcBef>
                <a:spcPts val="0"/>
              </a:spcBef>
            </a:pPr>
            <a:r>
              <a:rPr lang="ru-RU" sz="2000" b="1" dirty="0" smtClean="0">
                <a:solidFill>
                  <a:srgbClr val="C00000"/>
                </a:solidFill>
              </a:rPr>
              <a:t>2 </a:t>
            </a:r>
            <a:r>
              <a:rPr lang="ru-RU" sz="2000" b="1" dirty="0" smtClean="0">
                <a:solidFill>
                  <a:srgbClr val="C00000"/>
                </a:solidFill>
              </a:rPr>
              <a:t>кадетский класс</a:t>
            </a:r>
          </a:p>
          <a:p>
            <a:pPr>
              <a:lnSpc>
                <a:spcPct val="120000"/>
              </a:lnSpc>
              <a:spcBef>
                <a:spcPts val="0"/>
              </a:spcBef>
            </a:pPr>
            <a:r>
              <a:rPr lang="ru-RU" sz="2000" b="1" dirty="0" smtClean="0">
                <a:solidFill>
                  <a:srgbClr val="C00000"/>
                </a:solidFill>
              </a:rPr>
              <a:t>МАОУ «СОШ № 40»</a:t>
            </a:r>
          </a:p>
          <a:p>
            <a:pPr>
              <a:lnSpc>
                <a:spcPct val="120000"/>
              </a:lnSpc>
              <a:spcBef>
                <a:spcPts val="0"/>
              </a:spcBef>
            </a:pPr>
            <a:r>
              <a:rPr lang="ru-RU" sz="2000" b="1" dirty="0" smtClean="0">
                <a:solidFill>
                  <a:srgbClr val="C00000"/>
                </a:solidFill>
              </a:rPr>
              <a:t>г. Чебоксары</a:t>
            </a:r>
          </a:p>
          <a:p>
            <a:pPr>
              <a:spcBef>
                <a:spcPts val="0"/>
              </a:spcBef>
            </a:pPr>
            <a:endParaRPr lang="ru-RU" sz="2000" dirty="0">
              <a:solidFill>
                <a:schemeClr val="tx1"/>
              </a:solidFill>
            </a:endParaRPr>
          </a:p>
          <a:p>
            <a:pPr>
              <a:spcBef>
                <a:spcPts val="0"/>
              </a:spcBef>
            </a:pPr>
            <a:endParaRPr lang="ru-RU" sz="2000" dirty="0">
              <a:solidFill>
                <a:schemeClr val="tx1"/>
              </a:solidFill>
            </a:endParaRPr>
          </a:p>
        </p:txBody>
      </p:sp>
    </p:spTree>
    <p:extLst>
      <p:ext uri="{BB962C8B-B14F-4D97-AF65-F5344CB8AC3E}">
        <p14:creationId xmlns:p14="http://schemas.microsoft.com/office/powerpoint/2010/main" val="783551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2304256"/>
          </a:xfrm>
        </p:spPr>
        <p:txBody>
          <a:bodyPr>
            <a:normAutofit/>
          </a:bodyPr>
          <a:lstStyle/>
          <a:p>
            <a:pPr algn="just"/>
            <a:r>
              <a:rPr lang="ru-RU" sz="5400" i="1" cap="all" dirty="0" smtClean="0">
                <a:solidFill>
                  <a:srgbClr val="C00000"/>
                </a:solidFill>
                <a:latin typeface="Impact"/>
              </a:rPr>
              <a:t>ЕЛЕЦ</a:t>
            </a:r>
            <a:r>
              <a:rPr lang="ru-RU" sz="5400" i="1" cap="all" dirty="0">
                <a:solidFill>
                  <a:srgbClr val="C00000"/>
                </a:solidFill>
                <a:latin typeface="Impact"/>
              </a:rPr>
              <a:t/>
            </a:r>
            <a:br>
              <a:rPr lang="ru-RU" sz="5400" i="1" cap="all" dirty="0">
                <a:solidFill>
                  <a:srgbClr val="C00000"/>
                </a:solidFill>
                <a:latin typeface="Impact"/>
              </a:rPr>
            </a:br>
            <a:r>
              <a:rPr lang="ru-RU" sz="2000" b="1" dirty="0" smtClean="0">
                <a:solidFill>
                  <a:srgbClr val="C00000"/>
                </a:solidFill>
              </a:rPr>
              <a:t> 	</a:t>
            </a:r>
            <a:r>
              <a:rPr lang="ru-RU" sz="1800" b="1" dirty="0" smtClean="0">
                <a:solidFill>
                  <a:srgbClr val="C00000"/>
                </a:solidFill>
                <a:latin typeface="Constantia" pitchFamily="18" charset="0"/>
              </a:rPr>
              <a:t>Старинный русский город Елец расположен на юго-восточной окраине Средне – Русской возвышенности, на границе лесостепи и степи. Река Быстрая Сосна делит его на две части  –  левобережную,  более старую,  и правобережную.</a:t>
            </a:r>
            <a:endParaRPr lang="ru-RU" sz="1800" dirty="0">
              <a:solidFill>
                <a:srgbClr val="C00000"/>
              </a:solidFill>
              <a:latin typeface="Constantia" pitchFamily="18" charset="0"/>
            </a:endParaRPr>
          </a:p>
        </p:txBody>
      </p:sp>
      <p:sp>
        <p:nvSpPr>
          <p:cNvPr id="3" name="Объект 2"/>
          <p:cNvSpPr>
            <a:spLocks noGrp="1"/>
          </p:cNvSpPr>
          <p:nvPr>
            <p:ph idx="1"/>
          </p:nvPr>
        </p:nvSpPr>
        <p:spPr>
          <a:xfrm>
            <a:off x="539552" y="2780928"/>
            <a:ext cx="3970784" cy="3816424"/>
          </a:xfrm>
        </p:spPr>
        <p:txBody>
          <a:bodyPr>
            <a:normAutofit fontScale="70000" lnSpcReduction="20000"/>
          </a:bodyPr>
          <a:lstStyle/>
          <a:p>
            <a:pPr algn="ctr">
              <a:buNone/>
            </a:pPr>
            <a:r>
              <a:rPr lang="ru-RU" dirty="0">
                <a:latin typeface="Calibri"/>
                <a:ea typeface="Calibri"/>
                <a:cs typeface="Times New Roman"/>
              </a:rPr>
              <a:t> </a:t>
            </a:r>
            <a:r>
              <a:rPr lang="ru-RU" dirty="0" smtClean="0">
                <a:latin typeface="Calibri"/>
                <a:ea typeface="Calibri"/>
                <a:cs typeface="Times New Roman"/>
              </a:rPr>
              <a:t>   </a:t>
            </a:r>
            <a:r>
              <a:rPr lang="ru-RU" b="1" dirty="0" smtClean="0"/>
              <a:t> </a:t>
            </a:r>
            <a:r>
              <a:rPr lang="ru-RU" b="1" dirty="0" smtClean="0">
                <a:solidFill>
                  <a:srgbClr val="C00000"/>
                </a:solidFill>
              </a:rPr>
              <a:t>За мужество, стойкость и массовый героизм, проявленные защитниками города в борьбе за свободу и независимость Отечества 8 октября 2007 г. Указом Президента Российской Федерации №1347 г. Ельцу присвоено почетное звание Российской Федерации «Город воинской славы».</a:t>
            </a:r>
            <a:endParaRPr lang="ru-RU" dirty="0" smtClean="0">
              <a:solidFill>
                <a:srgbClr val="C00000"/>
              </a:solidFill>
            </a:endParaRPr>
          </a:p>
          <a:p>
            <a:pPr marL="0" indent="0">
              <a:buNone/>
            </a:pPr>
            <a:endParaRPr lang="ru-RU" dirty="0"/>
          </a:p>
        </p:txBody>
      </p:sp>
      <p:pic>
        <p:nvPicPr>
          <p:cNvPr id="15362" name="Picture 2" descr="https://polistastrips.ru/wp-content/uploads/2019/09/GEDC1317-1024x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6" y="2780928"/>
            <a:ext cx="2827718" cy="3528392"/>
          </a:xfrm>
          <a:prstGeom prst="rect">
            <a:avLst/>
          </a:prstGeom>
          <a:ln>
            <a:noFill/>
          </a:ln>
          <a:effectLst>
            <a:outerShdw blurRad="292100" dist="139700" dir="2700000" algn="tl" rotWithShape="0">
              <a:srgbClr val="333333">
                <a:alpha val="65000"/>
              </a:srgbClr>
            </a:outerShdw>
          </a:effectLst>
        </p:spPr>
      </p:pic>
      <p:pic>
        <p:nvPicPr>
          <p:cNvPr id="7" name="Рисунок 6" descr="https://ds03.infourok.ru/uploads/ex/054d/0002764c-f88c984b/img23.jpg"/>
          <p:cNvPicPr/>
          <p:nvPr/>
        </p:nvPicPr>
        <p:blipFill>
          <a:blip r:embed="rId3" cstate="email">
            <a:extLst>
              <a:ext uri="{28A0092B-C50C-407E-A947-70E740481C1C}">
                <a14:useLocalDpi xmlns:a14="http://schemas.microsoft.com/office/drawing/2010/main"/>
              </a:ext>
            </a:extLst>
          </a:blip>
          <a:srcRect l="5961" t="20059" r="64753" b="28826"/>
          <a:stretch>
            <a:fillRect/>
          </a:stretch>
        </p:blipFill>
        <p:spPr bwMode="auto">
          <a:xfrm>
            <a:off x="7668344" y="764704"/>
            <a:ext cx="576064" cy="792088"/>
          </a:xfrm>
          <a:prstGeom prst="rect">
            <a:avLst/>
          </a:prstGeom>
          <a:noFill/>
          <a:ln w="9525">
            <a:noFill/>
            <a:miter lim="800000"/>
            <a:headEnd/>
            <a:tailEnd/>
          </a:ln>
        </p:spPr>
      </p:pic>
    </p:spTree>
    <p:extLst>
      <p:ext uri="{BB962C8B-B14F-4D97-AF65-F5344CB8AC3E}">
        <p14:creationId xmlns:p14="http://schemas.microsoft.com/office/powerpoint/2010/main" val="145321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472" y="908510"/>
            <a:ext cx="8229600" cy="4525963"/>
          </a:xfrm>
        </p:spPr>
        <p:txBody>
          <a:bodyPr>
            <a:normAutofit/>
          </a:bodyPr>
          <a:lstStyle/>
          <a:p>
            <a:pPr marL="0" indent="0" algn="just">
              <a:buNone/>
            </a:pPr>
            <a:r>
              <a:rPr lang="ru-RU" sz="1800" b="1" dirty="0" smtClean="0">
                <a:solidFill>
                  <a:srgbClr val="C00000"/>
                </a:solidFill>
                <a:latin typeface="Constantia" panose="02030602050306030303" pitchFamily="18" charset="0"/>
              </a:rPr>
              <a:t>        </a:t>
            </a:r>
            <a:endParaRPr lang="ru-RU" sz="1800" b="1" dirty="0">
              <a:solidFill>
                <a:srgbClr val="C00000"/>
              </a:solidFill>
              <a:latin typeface="Constantia" panose="02030602050306030303" pitchFamily="18" charset="0"/>
            </a:endParaRPr>
          </a:p>
        </p:txBody>
      </p:sp>
      <p:sp>
        <p:nvSpPr>
          <p:cNvPr id="14337" name="Rectangle 1"/>
          <p:cNvSpPr>
            <a:spLocks noChangeArrowheads="1"/>
          </p:cNvSpPr>
          <p:nvPr/>
        </p:nvSpPr>
        <p:spPr bwMode="auto">
          <a:xfrm>
            <a:off x="1763688" y="948690"/>
            <a:ext cx="7200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C00000"/>
                </a:solidFill>
                <a:effectLst/>
                <a:latin typeface="Cambria" pitchFamily="18" charset="0"/>
                <a:ea typeface="Calibri" pitchFamily="34" charset="0"/>
                <a:cs typeface="Times New Roman" pitchFamily="18" charset="0"/>
              </a:rPr>
              <a:t>В годы Великой Отечественной войны Елец оказался в эпицентре событий, встав на пути у немецкого войска, надвигающегося на Москву. В ключевой момент исторического сражения под Москвой 1941 года армией Юго-Западного фронта успешно была проведена наступательная операция (с 6 по 16 декабря), которую ознаменовали "Елецкая". Её целью было окружить врага на </a:t>
            </a:r>
            <a:r>
              <a:rPr kumimoji="0" lang="ru-RU" sz="1800" b="1" i="0" u="none" strike="noStrike" cap="none" normalizeH="0" baseline="0" dirty="0" err="1" smtClean="0">
                <a:ln>
                  <a:noFill/>
                </a:ln>
                <a:solidFill>
                  <a:srgbClr val="C00000"/>
                </a:solidFill>
                <a:effectLst/>
                <a:latin typeface="Cambria" pitchFamily="18" charset="0"/>
                <a:ea typeface="Calibri" pitchFamily="34" charset="0"/>
                <a:cs typeface="Times New Roman" pitchFamily="18" charset="0"/>
              </a:rPr>
              <a:t>елецкой</a:t>
            </a:r>
            <a:r>
              <a:rPr kumimoji="0" lang="ru-RU" sz="1800" b="1" i="0" u="none" strike="noStrike" cap="none" normalizeH="0" baseline="0" dirty="0" smtClean="0">
                <a:ln>
                  <a:noFill/>
                </a:ln>
                <a:solidFill>
                  <a:srgbClr val="C00000"/>
                </a:solidFill>
                <a:effectLst/>
                <a:latin typeface="Cambria" pitchFamily="18" charset="0"/>
                <a:ea typeface="Calibri" pitchFamily="34" charset="0"/>
                <a:cs typeface="Times New Roman" pitchFamily="18" charset="0"/>
              </a:rPr>
              <a:t> территории и уничтожить, а также контратаковать тылы 2-ой немецкой танковой армии. В результате неожиданных и оперативных действий достигнута одна из первых крупных побед Советской армии. В ходе операции были освобождены около 400 населенных пунктов, более тысячи единиц военной техники уничтожено. 9 декабря Елец был освобожден от фашистской оккупации.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C00000"/>
                </a:solidFill>
                <a:effectLst/>
                <a:latin typeface="Cambria" pitchFamily="18" charset="0"/>
                <a:ea typeface="Calibri" pitchFamily="34" charset="0"/>
                <a:cs typeface="Times New Roman" pitchFamily="18" charset="0"/>
              </a:rPr>
              <a:t>Тысячи </a:t>
            </a:r>
            <a:r>
              <a:rPr kumimoji="0" lang="ru-RU" sz="1800" b="1" i="0" u="none" strike="noStrike" cap="none" normalizeH="0" baseline="0" dirty="0" err="1" smtClean="0">
                <a:ln>
                  <a:noFill/>
                </a:ln>
                <a:solidFill>
                  <a:srgbClr val="C00000"/>
                </a:solidFill>
                <a:effectLst/>
                <a:latin typeface="Cambria" pitchFamily="18" charset="0"/>
                <a:ea typeface="Calibri" pitchFamily="34" charset="0"/>
                <a:cs typeface="Times New Roman" pitchFamily="18" charset="0"/>
              </a:rPr>
              <a:t>ельчан</a:t>
            </a:r>
            <a:r>
              <a:rPr kumimoji="0" lang="ru-RU" sz="1800" b="1" i="0" u="none" strike="noStrike" cap="none" normalizeH="0" baseline="0" dirty="0" smtClean="0">
                <a:ln>
                  <a:noFill/>
                </a:ln>
                <a:solidFill>
                  <a:srgbClr val="C00000"/>
                </a:solidFill>
                <a:effectLst/>
                <a:latin typeface="Cambria" pitchFamily="18" charset="0"/>
                <a:ea typeface="Calibri" pitchFamily="34" charset="0"/>
                <a:cs typeface="Times New Roman" pitchFamily="18" charset="0"/>
              </a:rPr>
              <a:t> участвовали в боевых действиях, свыше 8 тысяч награждены орденами и медалями, несколько </a:t>
            </a:r>
            <a:r>
              <a:rPr kumimoji="0" lang="ru-RU" sz="1800" b="1" i="0" u="none" strike="noStrike" cap="none" normalizeH="0" baseline="0" dirty="0" err="1" smtClean="0">
                <a:ln>
                  <a:noFill/>
                </a:ln>
                <a:solidFill>
                  <a:srgbClr val="C00000"/>
                </a:solidFill>
                <a:effectLst/>
                <a:latin typeface="Cambria" pitchFamily="18" charset="0"/>
                <a:ea typeface="Calibri" pitchFamily="34" charset="0"/>
                <a:cs typeface="Times New Roman" pitchFamily="18" charset="0"/>
              </a:rPr>
              <a:t>ельчан</a:t>
            </a:r>
            <a:r>
              <a:rPr kumimoji="0" lang="ru-RU" sz="1800" b="1" i="0" u="none" strike="noStrike" cap="none" normalizeH="0" baseline="0" dirty="0" smtClean="0">
                <a:ln>
                  <a:noFill/>
                </a:ln>
                <a:solidFill>
                  <a:srgbClr val="C00000"/>
                </a:solidFill>
                <a:effectLst/>
                <a:latin typeface="Cambria" pitchFamily="18" charset="0"/>
                <a:ea typeface="Calibri" pitchFamily="34" charset="0"/>
                <a:cs typeface="Times New Roman" pitchFamily="18" charset="0"/>
              </a:rPr>
              <a:t> были удостоены звания Героя Советского Союза. Наши земляки прошли с боями по всем фронтовым дорогам до </a:t>
            </a:r>
            <a:r>
              <a:rPr kumimoji="0" lang="ru-RU" sz="1800" b="1" i="0" u="none" strike="noStrike" cap="none" normalizeH="0" baseline="0" dirty="0" err="1" smtClean="0">
                <a:ln>
                  <a:noFill/>
                </a:ln>
                <a:solidFill>
                  <a:srgbClr val="C00000"/>
                </a:solidFill>
                <a:effectLst/>
                <a:latin typeface="Cambria" pitchFamily="18" charset="0"/>
                <a:ea typeface="Calibri" pitchFamily="34" charset="0"/>
                <a:cs typeface="Times New Roman" pitchFamily="18" charset="0"/>
              </a:rPr>
              <a:t>Кенингсберга</a:t>
            </a:r>
            <a:r>
              <a:rPr kumimoji="0" lang="ru-RU" sz="1800" b="1" i="0" u="none" strike="noStrike" cap="none" normalizeH="0" baseline="0" dirty="0" smtClean="0">
                <a:ln>
                  <a:noFill/>
                </a:ln>
                <a:solidFill>
                  <a:srgbClr val="C00000"/>
                </a:solidFill>
                <a:effectLst/>
                <a:latin typeface="Cambria" pitchFamily="18" charset="0"/>
                <a:ea typeface="Calibri" pitchFamily="34" charset="0"/>
                <a:cs typeface="Times New Roman" pitchFamily="18" charset="0"/>
              </a:rPr>
              <a:t>, Праги, Вены, Варшавы, Берлина и на колонне </a:t>
            </a:r>
            <a:r>
              <a:rPr kumimoji="0" lang="ru-RU" sz="1800" b="1" i="0" u="none" strike="noStrike" cap="none" normalizeH="0" baseline="0" dirty="0" err="1" smtClean="0">
                <a:ln>
                  <a:noFill/>
                </a:ln>
                <a:solidFill>
                  <a:srgbClr val="C00000"/>
                </a:solidFill>
                <a:effectLst/>
                <a:latin typeface="Cambria" pitchFamily="18" charset="0"/>
                <a:ea typeface="Calibri" pitchFamily="34" charset="0"/>
                <a:cs typeface="Times New Roman" pitchFamily="18" charset="0"/>
              </a:rPr>
              <a:t>рейсхтага</a:t>
            </a:r>
            <a:r>
              <a:rPr kumimoji="0" lang="ru-RU" sz="1800" b="1" i="0" u="none" strike="noStrike" cap="none" normalizeH="0" baseline="0" dirty="0" smtClean="0">
                <a:ln>
                  <a:noFill/>
                </a:ln>
                <a:solidFill>
                  <a:srgbClr val="C00000"/>
                </a:solidFill>
                <a:effectLst/>
                <a:latin typeface="Cambria" pitchFamily="18" charset="0"/>
                <a:ea typeface="Calibri" pitchFamily="34" charset="0"/>
                <a:cs typeface="Times New Roman" pitchFamily="18" charset="0"/>
              </a:rPr>
              <a:t> оставили надпись: "Мы из Ельца!".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https://www.omsk-kprf.ru/sites/default/files/media1/sovkalendar/%D0%95%D0%BB%D0%B5%D1%86%D0%BA%D0%B0%D1%8F%20%D0%BE%D0%BF%D0%B5%D1%80%D0%B0%D1%86%D0%B8%D1%8F/%D0%B5%D0%BB%D0%B5%D1%86%D0%BA%D0%B0%D1%8F.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412776"/>
            <a:ext cx="1440160" cy="1368152"/>
          </a:xfrm>
          <a:prstGeom prst="rect">
            <a:avLst/>
          </a:prstGeom>
          <a:ln>
            <a:noFill/>
          </a:ln>
          <a:effectLst>
            <a:outerShdw blurRad="190500" algn="tl" rotWithShape="0">
              <a:srgbClr val="000000">
                <a:alpha val="70000"/>
              </a:srgbClr>
            </a:outerShdw>
          </a:effectLst>
        </p:spPr>
      </p:pic>
      <p:pic>
        <p:nvPicPr>
          <p:cNvPr id="8" name="Рисунок 7" descr="https://velikaya_otechestvennaya_voyna.academic.ru/pictures/velikaya_otechestvennaya_voyna/vovo258a.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3068960"/>
            <a:ext cx="1297449" cy="1645920"/>
          </a:xfrm>
          <a:prstGeom prst="rect">
            <a:avLst/>
          </a:prstGeom>
          <a:noFill/>
          <a:ln w="9525">
            <a:noFill/>
            <a:miter lim="800000"/>
            <a:headEnd/>
            <a:tailEnd/>
          </a:ln>
        </p:spPr>
      </p:pic>
      <p:pic>
        <p:nvPicPr>
          <p:cNvPr id="9" name="Рисунок 8" descr="https://e-libra.ru/files/books/2019/02/19/414709/Autogen_eBook_id5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085184"/>
            <a:ext cx="1368152" cy="1008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5185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2088232"/>
          </a:xfrm>
        </p:spPr>
        <p:txBody>
          <a:bodyPr>
            <a:normAutofit fontScale="90000"/>
          </a:bodyPr>
          <a:lstStyle/>
          <a:p>
            <a:pPr indent="252000">
              <a:lnSpc>
                <a:spcPct val="120000"/>
              </a:lnSpc>
              <a:spcBef>
                <a:spcPts val="0"/>
              </a:spcBef>
            </a:pPr>
            <a:r>
              <a:rPr lang="ru-RU" sz="4900" i="1" cap="all" dirty="0" smtClean="0">
                <a:solidFill>
                  <a:srgbClr val="C00000"/>
                </a:solidFill>
                <a:latin typeface="Impact"/>
              </a:rPr>
              <a:t/>
            </a:r>
            <a:br>
              <a:rPr lang="ru-RU" sz="4900" i="1" cap="all" dirty="0" smtClean="0">
                <a:solidFill>
                  <a:srgbClr val="C00000"/>
                </a:solidFill>
                <a:latin typeface="Impact"/>
              </a:rPr>
            </a:br>
            <a:r>
              <a:rPr lang="ru-RU" sz="4900" i="1" cap="all" dirty="0" smtClean="0">
                <a:solidFill>
                  <a:srgbClr val="C00000"/>
                </a:solidFill>
                <a:latin typeface="Impact"/>
              </a:rPr>
              <a:t>КРОНШТАДТ</a:t>
            </a:r>
            <a:r>
              <a:rPr lang="ru-RU" sz="4900" i="1" cap="all" dirty="0">
                <a:solidFill>
                  <a:srgbClr val="C00000"/>
                </a:solidFill>
                <a:latin typeface="Impact"/>
              </a:rPr>
              <a:t/>
            </a:r>
            <a:br>
              <a:rPr lang="ru-RU" sz="4900" i="1" cap="all" dirty="0">
                <a:solidFill>
                  <a:srgbClr val="C00000"/>
                </a:solidFill>
                <a:latin typeface="Impact"/>
              </a:rPr>
            </a:br>
            <a:r>
              <a:rPr lang="ru-RU" sz="1800" b="1" dirty="0" smtClean="0"/>
              <a:t> </a:t>
            </a:r>
            <a:r>
              <a:rPr lang="ru-RU" sz="1800" b="1" dirty="0" smtClean="0">
                <a:solidFill>
                  <a:srgbClr val="C00000"/>
                </a:solidFill>
                <a:latin typeface="Cambria" pitchFamily="18" charset="0"/>
                <a:ea typeface="Cambria" pitchFamily="18" charset="0"/>
              </a:rPr>
              <a:t>Самый удаленный и необычный из семи пригородов Санкт-Петербурга. Расположенный на острове </a:t>
            </a:r>
            <a:r>
              <a:rPr lang="ru-RU" sz="1800" b="1" dirty="0" err="1" smtClean="0">
                <a:solidFill>
                  <a:srgbClr val="C00000"/>
                </a:solidFill>
                <a:latin typeface="Cambria" pitchFamily="18" charset="0"/>
                <a:ea typeface="Cambria" pitchFamily="18" charset="0"/>
              </a:rPr>
              <a:t>Котлин</a:t>
            </a:r>
            <a:r>
              <a:rPr lang="ru-RU" sz="1800" b="1" dirty="0" smtClean="0">
                <a:solidFill>
                  <a:srgbClr val="C00000"/>
                </a:solidFill>
                <a:latin typeface="Cambria" pitchFamily="18" charset="0"/>
                <a:ea typeface="Cambria" pitchFamily="18" charset="0"/>
              </a:rPr>
              <a:t> в Финском заливе, город на протяжении всей своей истории служил морским щитом Санкт-Петербурга и столицей Балтийского флота России.</a:t>
            </a:r>
            <a:r>
              <a:rPr lang="ru-RU" sz="2000" dirty="0" smtClean="0"/>
              <a:t/>
            </a:r>
            <a:br>
              <a:rPr lang="ru-RU" sz="2000" dirty="0" smtClean="0"/>
            </a:br>
            <a:r>
              <a:rPr lang="ru-RU" sz="2200" b="1" dirty="0">
                <a:solidFill>
                  <a:srgbClr val="C00000"/>
                </a:solidFill>
                <a:latin typeface="Times New Roman" pitchFamily="18" charset="0"/>
                <a:ea typeface="+mn-ea"/>
                <a:cs typeface="Times New Roman" pitchFamily="18" charset="0"/>
              </a:rPr>
              <a:t/>
            </a:r>
            <a:br>
              <a:rPr lang="ru-RU" sz="2200" b="1" dirty="0">
                <a:solidFill>
                  <a:srgbClr val="C00000"/>
                </a:solidFill>
                <a:latin typeface="Times New Roman" pitchFamily="18" charset="0"/>
                <a:ea typeface="+mn-ea"/>
                <a:cs typeface="Times New Roman" pitchFamily="18" charset="0"/>
              </a:rPr>
            </a:br>
            <a:endParaRPr lang="ru-RU" sz="2200" b="1" dirty="0">
              <a:solidFill>
                <a:srgbClr val="C00000"/>
              </a:solidFill>
              <a:latin typeface="Times New Roman" pitchFamily="18" charset="0"/>
              <a:ea typeface="+mn-ea"/>
              <a:cs typeface="Times New Roman" pitchFamily="18" charset="0"/>
            </a:endParaRPr>
          </a:p>
        </p:txBody>
      </p:sp>
      <p:sp>
        <p:nvSpPr>
          <p:cNvPr id="3" name="Объект 2"/>
          <p:cNvSpPr>
            <a:spLocks noGrp="1"/>
          </p:cNvSpPr>
          <p:nvPr>
            <p:ph idx="1"/>
          </p:nvPr>
        </p:nvSpPr>
        <p:spPr>
          <a:xfrm>
            <a:off x="179512" y="2780928"/>
            <a:ext cx="4104456" cy="4365104"/>
          </a:xfrm>
        </p:spPr>
        <p:txBody>
          <a:bodyPr>
            <a:normAutofit fontScale="47500" lnSpcReduction="20000"/>
          </a:bodyPr>
          <a:lstStyle/>
          <a:p>
            <a:pPr algn="ctr">
              <a:lnSpc>
                <a:spcPct val="120000"/>
              </a:lnSpc>
              <a:buNone/>
            </a:pPr>
            <a:r>
              <a:rPr lang="ru-RU" sz="2900" b="1" u="sng" dirty="0" smtClean="0">
                <a:solidFill>
                  <a:srgbClr val="C00000"/>
                </a:solidFill>
                <a:latin typeface="Cambria" pitchFamily="18" charset="0"/>
                <a:ea typeface="Cambria" pitchFamily="18" charset="0"/>
              </a:rPr>
              <a:t>18 мая 1954 года </a:t>
            </a:r>
          </a:p>
          <a:p>
            <a:pPr algn="ctr">
              <a:lnSpc>
                <a:spcPct val="120000"/>
              </a:lnSpc>
              <a:buNone/>
            </a:pPr>
            <a:r>
              <a:rPr lang="ru-RU" sz="2900" b="1" dirty="0" err="1" smtClean="0">
                <a:solidFill>
                  <a:srgbClr val="C00000"/>
                </a:solidFill>
                <a:latin typeface="Cambria" pitchFamily="18" charset="0"/>
                <a:ea typeface="Cambria" pitchFamily="18" charset="0"/>
              </a:rPr>
              <a:t>Кронштадтская</a:t>
            </a:r>
            <a:r>
              <a:rPr lang="ru-RU" sz="2900" b="1" dirty="0" smtClean="0">
                <a:solidFill>
                  <a:srgbClr val="C00000"/>
                </a:solidFill>
                <a:latin typeface="Cambria" pitchFamily="18" charset="0"/>
                <a:ea typeface="Cambria" pitchFamily="18" charset="0"/>
              </a:rPr>
              <a:t> крепость в связи с 250-летием была награждена  орденом Красного Знамени. </a:t>
            </a:r>
            <a:endParaRPr lang="ru-RU" sz="2900" dirty="0" smtClean="0">
              <a:solidFill>
                <a:srgbClr val="C00000"/>
              </a:solidFill>
              <a:latin typeface="Cambria" pitchFamily="18" charset="0"/>
              <a:ea typeface="Cambria" pitchFamily="18" charset="0"/>
            </a:endParaRPr>
          </a:p>
          <a:p>
            <a:pPr algn="ctr">
              <a:buNone/>
            </a:pPr>
            <a:r>
              <a:rPr lang="ru-RU" sz="2900" b="1" dirty="0" smtClean="0">
                <a:solidFill>
                  <a:srgbClr val="C00000"/>
                </a:solidFill>
                <a:latin typeface="Cambria" pitchFamily="18" charset="0"/>
                <a:ea typeface="Cambria" pitchFamily="18" charset="0"/>
              </a:rPr>
              <a:t>       </a:t>
            </a:r>
            <a:r>
              <a:rPr lang="ru-RU" sz="2900" b="1" u="sng" dirty="0" smtClean="0">
                <a:solidFill>
                  <a:srgbClr val="C00000"/>
                </a:solidFill>
                <a:latin typeface="Cambria" pitchFamily="18" charset="0"/>
                <a:ea typeface="Cambria" pitchFamily="18" charset="0"/>
              </a:rPr>
              <a:t>26 января 1984 года </a:t>
            </a:r>
          </a:p>
          <a:p>
            <a:pPr algn="ctr">
              <a:buNone/>
            </a:pPr>
            <a:r>
              <a:rPr lang="ru-RU" sz="2900" b="1" dirty="0" smtClean="0">
                <a:solidFill>
                  <a:srgbClr val="C00000"/>
                </a:solidFill>
                <a:latin typeface="Cambria" pitchFamily="18" charset="0"/>
                <a:ea typeface="Cambria" pitchFamily="18" charset="0"/>
              </a:rPr>
              <a:t>Кронштадт за боевые и трудовые заслуги перед Родиной и в связи с 40-летием полного освобождения Ленинграда от вражеской блокады в годы Великой Отечественной войны награжден вторым орденом Красного Знамени. </a:t>
            </a:r>
            <a:endParaRPr lang="ru-RU" sz="2900" dirty="0" smtClean="0">
              <a:solidFill>
                <a:srgbClr val="C00000"/>
              </a:solidFill>
              <a:latin typeface="Cambria" pitchFamily="18" charset="0"/>
              <a:ea typeface="Cambria" pitchFamily="18" charset="0"/>
            </a:endParaRPr>
          </a:p>
          <a:p>
            <a:pPr algn="ctr">
              <a:buNone/>
            </a:pPr>
            <a:r>
              <a:rPr lang="ru-RU" sz="2900" b="1" u="sng" dirty="0" smtClean="0">
                <a:solidFill>
                  <a:srgbClr val="C00000"/>
                </a:solidFill>
                <a:latin typeface="Cambria" pitchFamily="18" charset="0"/>
                <a:ea typeface="Cambria" pitchFamily="18" charset="0"/>
              </a:rPr>
              <a:t>27 апреля 2009 года </a:t>
            </a:r>
          </a:p>
          <a:p>
            <a:pPr algn="ctr">
              <a:buNone/>
            </a:pPr>
            <a:r>
              <a:rPr lang="ru-RU" sz="2900" b="1" dirty="0" smtClean="0">
                <a:solidFill>
                  <a:srgbClr val="C00000"/>
                </a:solidFill>
                <a:latin typeface="Cambria" pitchFamily="18" charset="0"/>
                <a:ea typeface="Cambria" pitchFamily="18" charset="0"/>
              </a:rPr>
              <a:t>Указом Президента России Д. А. Медведева </a:t>
            </a:r>
          </a:p>
          <a:p>
            <a:pPr algn="ctr">
              <a:buNone/>
            </a:pPr>
            <a:r>
              <a:rPr lang="ru-RU" sz="2900" b="1" dirty="0" smtClean="0">
                <a:solidFill>
                  <a:srgbClr val="C00000"/>
                </a:solidFill>
                <a:latin typeface="Cambria" pitchFamily="18" charset="0"/>
                <a:ea typeface="Cambria" pitchFamily="18" charset="0"/>
              </a:rPr>
              <a:t> Кронштадту за мужество, стойкость и массовый героизм, проявленные их защитниками в борьбе за свободу и независимость Отечества, присвоено почетное звание</a:t>
            </a:r>
          </a:p>
          <a:p>
            <a:pPr algn="ctr">
              <a:buNone/>
            </a:pPr>
            <a:r>
              <a:rPr lang="ru-RU" sz="2900" b="1" dirty="0" smtClean="0">
                <a:solidFill>
                  <a:srgbClr val="C00000"/>
                </a:solidFill>
                <a:latin typeface="Cambria" pitchFamily="18" charset="0"/>
                <a:ea typeface="Cambria" pitchFamily="18" charset="0"/>
              </a:rPr>
              <a:t> "Город воинской славы".</a:t>
            </a:r>
            <a:endParaRPr lang="ru-RU" sz="2900" dirty="0" smtClean="0">
              <a:solidFill>
                <a:srgbClr val="C00000"/>
              </a:solidFill>
              <a:latin typeface="Cambria" pitchFamily="18" charset="0"/>
              <a:ea typeface="Cambria" pitchFamily="18" charset="0"/>
            </a:endParaRPr>
          </a:p>
          <a:p>
            <a:pPr marL="0" indent="0">
              <a:buNone/>
            </a:pPr>
            <a:endParaRPr lang="ru-RU" dirty="0"/>
          </a:p>
        </p:txBody>
      </p:sp>
      <p:sp>
        <p:nvSpPr>
          <p:cNvPr id="4" name="AutoShape 2" descr="Coat of arms of Vladikavkaz.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descr="https://upload.wikimedia.org/wikipedia/commons/2/28/Kronstadt_coat_of_arms_1780.gif"/>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8304" y="692696"/>
            <a:ext cx="643378" cy="815340"/>
          </a:xfrm>
          <a:prstGeom prst="rect">
            <a:avLst/>
          </a:prstGeom>
          <a:noFill/>
          <a:ln w="9525">
            <a:noFill/>
            <a:miter lim="800000"/>
            <a:headEnd/>
            <a:tailEnd/>
          </a:ln>
        </p:spPr>
      </p:pic>
      <p:pic>
        <p:nvPicPr>
          <p:cNvPr id="8" name="Рисунок 7" descr="P_20170516_135737_HDR.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3429000"/>
            <a:ext cx="3600400" cy="2088232"/>
          </a:xfrm>
          <a:prstGeom prst="rect">
            <a:avLst/>
          </a:prstGeom>
          <a:noFill/>
          <a:ln w="9525">
            <a:noFill/>
            <a:miter lim="800000"/>
            <a:headEnd/>
            <a:tailEnd/>
          </a:ln>
        </p:spPr>
      </p:pic>
    </p:spTree>
    <p:extLst>
      <p:ext uri="{BB962C8B-B14F-4D97-AF65-F5344CB8AC3E}">
        <p14:creationId xmlns:p14="http://schemas.microsoft.com/office/powerpoint/2010/main" val="115299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24744"/>
            <a:ext cx="8229600" cy="3917032"/>
          </a:xfrm>
        </p:spPr>
        <p:txBody>
          <a:bodyPr>
            <a:normAutofit fontScale="85000" lnSpcReduction="20000"/>
          </a:bodyPr>
          <a:lstStyle/>
          <a:p>
            <a:pPr marL="0" indent="0" algn="just">
              <a:buNone/>
            </a:pPr>
            <a:r>
              <a:rPr lang="ru-RU" sz="2400" b="1" dirty="0" smtClean="0">
                <a:solidFill>
                  <a:srgbClr val="C00000"/>
                </a:solidFill>
                <a:latin typeface="Times New Roman" pitchFamily="18" charset="0"/>
                <a:ea typeface="+mj-ea"/>
                <a:cs typeface="Times New Roman" pitchFamily="18" charset="0"/>
              </a:rPr>
              <a:t> 	</a:t>
            </a:r>
            <a:r>
              <a:rPr lang="ru-RU" sz="2400" b="1" dirty="0" smtClean="0">
                <a:solidFill>
                  <a:srgbClr val="C00000"/>
                </a:solidFill>
              </a:rPr>
              <a:t>В период Великой Отечественной войны Кронштадт прикрывал Ленинград со стороны моря: уже летом 1941 дальнобойная артиллерия </a:t>
            </a:r>
            <a:r>
              <a:rPr lang="ru-RU" sz="2400" b="1" dirty="0" err="1" smtClean="0">
                <a:solidFill>
                  <a:srgbClr val="C00000"/>
                </a:solidFill>
              </a:rPr>
              <a:t>Кронштадтской</a:t>
            </a:r>
            <a:r>
              <a:rPr lang="ru-RU" sz="2400" b="1" dirty="0" smtClean="0">
                <a:solidFill>
                  <a:srgbClr val="C00000"/>
                </a:solidFill>
              </a:rPr>
              <a:t> крепости и корабли Балтийского флота вели огонь по немецко-фашистским войскам, продвигавшимся к Ленинграду. В конце августа из </a:t>
            </a:r>
            <a:r>
              <a:rPr lang="ru-RU" sz="2400" b="1" dirty="0" err="1" smtClean="0">
                <a:solidFill>
                  <a:srgbClr val="C00000"/>
                </a:solidFill>
              </a:rPr>
              <a:t>Таллина</a:t>
            </a:r>
            <a:r>
              <a:rPr lang="ru-RU" sz="2400" b="1" dirty="0" smtClean="0">
                <a:solidFill>
                  <a:srgbClr val="C00000"/>
                </a:solidFill>
              </a:rPr>
              <a:t> в Кронштадт прорвались около 140 советских кораблей и судов. На берегу залива южнее Кронштадта образовался Приморский или </a:t>
            </a:r>
            <a:r>
              <a:rPr lang="ru-RU" sz="2400" b="1" dirty="0" err="1" smtClean="0">
                <a:solidFill>
                  <a:srgbClr val="C00000"/>
                </a:solidFill>
              </a:rPr>
              <a:t>Ораниенбаумский</a:t>
            </a:r>
            <a:r>
              <a:rPr lang="ru-RU" sz="2400" b="1" dirty="0" smtClean="0">
                <a:solidFill>
                  <a:srgbClr val="C00000"/>
                </a:solidFill>
              </a:rPr>
              <a:t> плацдарм, на котором оборонялись части 8-й армии. Весь период блокады Ленинграда Кронштадт подвергался массированным бомбардировкам и артобстрелам и был сильно разрушен, но тем не менее продолжали действовать ремонтная база кораблей Балтийского флота, лаборатория по размагничиванию судов и база подводных лодок, топивших вражеские транспорты и боевые корабли в Финском заливе и Балтийском море.</a:t>
            </a:r>
            <a:endParaRPr lang="ru-RU" sz="2400" dirty="0" smtClean="0">
              <a:solidFill>
                <a:srgbClr val="C00000"/>
              </a:solidFill>
            </a:endParaRPr>
          </a:p>
          <a:p>
            <a:pPr marL="0" indent="0">
              <a:buNone/>
            </a:pPr>
            <a:endParaRPr lang="ru-RU" sz="2400" b="1" dirty="0" smtClean="0">
              <a:solidFill>
                <a:srgbClr val="C00000"/>
              </a:solidFill>
              <a:latin typeface="Times New Roman" pitchFamily="18" charset="0"/>
              <a:ea typeface="+mj-ea"/>
              <a:cs typeface="Times New Roman" pitchFamily="18" charset="0"/>
            </a:endParaRPr>
          </a:p>
        </p:txBody>
      </p:sp>
      <p:pic>
        <p:nvPicPr>
          <p:cNvPr id="6" name="Рисунок 5" descr="https://unikstravel.ru/thumb/2/mP5RLIT4uhteH_e89TqhqQ/800r600/d/yakornaya_ploshchad.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4869160"/>
            <a:ext cx="2232248" cy="1512168"/>
          </a:xfrm>
          <a:prstGeom prst="rect">
            <a:avLst/>
          </a:prstGeom>
          <a:noFill/>
          <a:ln w="9525">
            <a:noFill/>
            <a:miter lim="800000"/>
            <a:headEnd/>
            <a:tailEnd/>
          </a:ln>
        </p:spPr>
      </p:pic>
      <p:pic>
        <p:nvPicPr>
          <p:cNvPr id="7" name="Рисунок 6" descr="http://pics2.pokazuha.ru/p217/c/0/9544059o0c.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4581128"/>
            <a:ext cx="1440160" cy="1944216"/>
          </a:xfrm>
          <a:prstGeom prst="rect">
            <a:avLst/>
          </a:prstGeom>
          <a:noFill/>
          <a:ln w="9525">
            <a:noFill/>
            <a:miter lim="800000"/>
            <a:headEnd/>
            <a:tailEnd/>
          </a:ln>
        </p:spPr>
      </p:pic>
      <p:pic>
        <p:nvPicPr>
          <p:cNvPr id="8" name="Рисунок 7" descr="http://cp12.nevsepic.com.ua/56/1354129739-0545450-www.nevsepic.com.ua.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4725144"/>
            <a:ext cx="3240360" cy="1584176"/>
          </a:xfrm>
          <a:prstGeom prst="rect">
            <a:avLst/>
          </a:prstGeom>
          <a:noFill/>
          <a:ln w="9525">
            <a:noFill/>
            <a:miter lim="800000"/>
            <a:headEnd/>
            <a:tailEnd/>
          </a:ln>
        </p:spPr>
      </p:pic>
    </p:spTree>
    <p:extLst>
      <p:ext uri="{BB962C8B-B14F-4D97-AF65-F5344CB8AC3E}">
        <p14:creationId xmlns:p14="http://schemas.microsoft.com/office/powerpoint/2010/main" val="150792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2016224"/>
          </a:xfrm>
        </p:spPr>
        <p:txBody>
          <a:bodyPr>
            <a:normAutofit fontScale="90000"/>
          </a:bodyPr>
          <a:lstStyle/>
          <a:p>
            <a:r>
              <a:rPr lang="ru-RU" i="1" cap="all" dirty="0" smtClean="0">
                <a:solidFill>
                  <a:srgbClr val="C00000"/>
                </a:solidFill>
                <a:latin typeface="Impact"/>
              </a:rPr>
              <a:t>АРХАНГЕЛЬСК</a:t>
            </a:r>
            <a:r>
              <a:rPr lang="ru-RU" i="1" cap="all" dirty="0">
                <a:solidFill>
                  <a:srgbClr val="C00000"/>
                </a:solidFill>
                <a:latin typeface="Impact"/>
              </a:rPr>
              <a:t/>
            </a:r>
            <a:br>
              <a:rPr lang="ru-RU" i="1" cap="all" dirty="0">
                <a:solidFill>
                  <a:srgbClr val="C00000"/>
                </a:solidFill>
                <a:latin typeface="Impact"/>
              </a:rPr>
            </a:br>
            <a:r>
              <a:rPr lang="ru-RU" sz="2000" b="1" dirty="0" smtClean="0"/>
              <a:t> </a:t>
            </a:r>
            <a:br>
              <a:rPr lang="ru-RU" sz="2000" b="1" dirty="0" smtClean="0"/>
            </a:br>
            <a:r>
              <a:rPr lang="ru-RU" sz="2000" b="1" dirty="0" smtClean="0"/>
              <a:t>	</a:t>
            </a:r>
            <a:r>
              <a:rPr lang="ru-RU" sz="2000" b="1" dirty="0" smtClean="0">
                <a:solidFill>
                  <a:srgbClr val="C00000"/>
                </a:solidFill>
              </a:rPr>
              <a:t>Самый крупный город на севере европейской части России, в устье Северной Двины, в 30-35 километрах от впадения её в Белое море.</a:t>
            </a:r>
            <a:r>
              <a:rPr lang="ru-RU" sz="2000" dirty="0" smtClean="0">
                <a:solidFill>
                  <a:srgbClr val="C00000"/>
                </a:solidFill>
              </a:rPr>
              <a:t/>
            </a:r>
            <a:br>
              <a:rPr lang="ru-RU" sz="2000" dirty="0" smtClean="0">
                <a:solidFill>
                  <a:srgbClr val="C00000"/>
                </a:solidFill>
              </a:rPr>
            </a:br>
            <a:endParaRPr lang="ru-RU" sz="2000" b="1" dirty="0">
              <a:solidFill>
                <a:srgbClr val="C00000"/>
              </a:solidFill>
            </a:endParaRPr>
          </a:p>
        </p:txBody>
      </p:sp>
      <p:pic>
        <p:nvPicPr>
          <p:cNvPr id="6" name="Рисунок 5" descr="Герб"/>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4288" y="764704"/>
            <a:ext cx="648072" cy="936104"/>
          </a:xfrm>
          <a:prstGeom prst="rect">
            <a:avLst/>
          </a:prstGeom>
          <a:noFill/>
          <a:ln w="9525">
            <a:noFill/>
            <a:miter lim="800000"/>
            <a:headEnd/>
            <a:tailEnd/>
          </a:ln>
        </p:spPr>
      </p:pic>
      <p:pic>
        <p:nvPicPr>
          <p:cNvPr id="7" name="Содержимое 6" descr="http://www.arhcity.ru/data/448/01.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55576" y="2636912"/>
            <a:ext cx="2664296" cy="3528392"/>
          </a:xfrm>
          <a:prstGeom prst="rect">
            <a:avLst/>
          </a:prstGeom>
          <a:noFill/>
          <a:ln w="9525">
            <a:noFill/>
            <a:miter lim="800000"/>
            <a:headEnd/>
            <a:tailEnd/>
          </a:ln>
        </p:spPr>
      </p:pic>
      <p:pic>
        <p:nvPicPr>
          <p:cNvPr id="8" name="Рисунок 7" descr="http://www.arhcity.ru/album/city-09-2011/img_01_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064" y="2852936"/>
            <a:ext cx="3456384" cy="3168352"/>
          </a:xfrm>
          <a:prstGeom prst="rect">
            <a:avLst/>
          </a:prstGeom>
          <a:ln>
            <a:noFill/>
          </a:ln>
          <a:effectLst>
            <a:softEdge rad="112500"/>
          </a:effectLst>
        </p:spPr>
      </p:pic>
    </p:spTree>
    <p:extLst>
      <p:ext uri="{BB962C8B-B14F-4D97-AF65-F5344CB8AC3E}">
        <p14:creationId xmlns:p14="http://schemas.microsoft.com/office/powerpoint/2010/main" val="144392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07504" y="1052736"/>
            <a:ext cx="3754760" cy="5001419"/>
          </a:xfrm>
        </p:spPr>
        <p:txBody>
          <a:bodyPr>
            <a:noAutofit/>
          </a:bodyPr>
          <a:lstStyle/>
          <a:p>
            <a:pPr marL="0" indent="0" algn="just">
              <a:buNone/>
            </a:pPr>
            <a:r>
              <a:rPr lang="ru-RU" sz="1400" dirty="0" smtClean="0"/>
              <a:t>          </a:t>
            </a:r>
            <a:r>
              <a:rPr lang="ru-RU" sz="1400" b="1" dirty="0" smtClean="0">
                <a:solidFill>
                  <a:srgbClr val="C00000"/>
                </a:solidFill>
                <a:latin typeface="Cambria" pitchFamily="18" charset="0"/>
                <a:ea typeface="Cambria" pitchFamily="18" charset="0"/>
              </a:rPr>
              <a:t>С первых дней Великой Отечественной войны город оказался в положении прифронтового. Практически ежедневно над ним кружили немецкие самолеты. Только за июнь 1941- июнь 1943 гг. над территорией Архангельского дивизионного района ПВО было зафиксировано 465 полетов вражеской авиации. А в августе-сентябре 1942 г. с приходом в город очередного каравана PQ-18 Архангельск был подвергнут массированным бомбардировкам.</a:t>
            </a:r>
          </a:p>
          <a:p>
            <a:pPr marL="0" indent="0" algn="just">
              <a:buNone/>
            </a:pPr>
            <a:r>
              <a:rPr lang="ru-RU" sz="1400" b="1" dirty="0" smtClean="0">
                <a:solidFill>
                  <a:srgbClr val="C00000"/>
                </a:solidFill>
                <a:latin typeface="Cambria" pitchFamily="18" charset="0"/>
                <a:ea typeface="Cambria" pitchFamily="18" charset="0"/>
              </a:rPr>
              <a:t>      Северные конвои Второй мировой войны проходили из Великобритании и США в северные порты СССР — Архангельск и Мурманск. Всего с августа 1941 года по май 1945 года было проведено 78 конвоев. В сумме около 1400 торговых судов доставили важные военные материалы в СССР. Самый первый конвой, получивший кодовое имя «Дервиш».</a:t>
            </a:r>
            <a:endParaRPr lang="ru-RU" sz="1400" b="1" dirty="0">
              <a:solidFill>
                <a:srgbClr val="C00000"/>
              </a:solidFill>
              <a:latin typeface="Cambria" pitchFamily="18" charset="0"/>
              <a:ea typeface="Cambria" pitchFamily="18" charset="0"/>
            </a:endParaRPr>
          </a:p>
        </p:txBody>
      </p:sp>
      <p:sp>
        <p:nvSpPr>
          <p:cNvPr id="7" name="Содержимое 6"/>
          <p:cNvSpPr>
            <a:spLocks noGrp="1"/>
          </p:cNvSpPr>
          <p:nvPr>
            <p:ph sz="half" idx="2"/>
          </p:nvPr>
        </p:nvSpPr>
        <p:spPr>
          <a:xfrm>
            <a:off x="4860032" y="908720"/>
            <a:ext cx="4104456" cy="4968552"/>
          </a:xfrm>
        </p:spPr>
        <p:txBody>
          <a:bodyPr>
            <a:noAutofit/>
          </a:bodyPr>
          <a:lstStyle/>
          <a:p>
            <a:pPr algn="just">
              <a:buNone/>
            </a:pPr>
            <a:r>
              <a:rPr lang="ru-RU" sz="1400" b="1" dirty="0" smtClean="0">
                <a:solidFill>
                  <a:srgbClr val="C00000"/>
                </a:solidFill>
                <a:latin typeface="Cambria" pitchFamily="18" charset="0"/>
                <a:ea typeface="Cambria" pitchFamily="18" charset="0"/>
              </a:rPr>
              <a:t>               Во время Великой Отечественной войны в столице Поморья умерло 38 тысяч жителей города. Перевозя тысячи тонн продовольствия для страны, Архангельск при этом голодал. Норма выдачи хлеба едва превышала пайку в блокадном Ленинграде — 125 граммов. Архангелогородцев спасло от голодной смерти мясо и жир тюленя.</a:t>
            </a:r>
          </a:p>
          <a:p>
            <a:pPr algn="just">
              <a:buNone/>
            </a:pPr>
            <a:r>
              <a:rPr lang="ru-RU" sz="1400" b="1" dirty="0" smtClean="0">
                <a:solidFill>
                  <a:srgbClr val="C00000"/>
                </a:solidFill>
                <a:latin typeface="Cambria" pitchFamily="18" charset="0"/>
                <a:ea typeface="Cambria" pitchFamily="18" charset="0"/>
              </a:rPr>
              <a:t>	      В годы войны на Соловецких островах была создана школа юнг. За три выпуска школа подготовила более четырех тысяч рулевых, сигнальщиков, мотористов, радистов, боцманов, электриков и акустиков. </a:t>
            </a:r>
          </a:p>
          <a:p>
            <a:pPr>
              <a:buNone/>
            </a:pPr>
            <a:r>
              <a:rPr lang="ru-RU" sz="1400" b="1" dirty="0" smtClean="0">
                <a:solidFill>
                  <a:srgbClr val="C00000"/>
                </a:solidFill>
                <a:latin typeface="Cambria" pitchFamily="18" charset="0"/>
                <a:ea typeface="Cambria" pitchFamily="18" charset="0"/>
              </a:rPr>
              <a:t>               Особый вклад в победу над врагом внесли трудящиеся Архангельска. В городе было налажено      производство     аэросаней,</a:t>
            </a:r>
          </a:p>
          <a:p>
            <a:pPr>
              <a:buNone/>
            </a:pPr>
            <a:r>
              <a:rPr lang="ru-RU" sz="1400" b="1" dirty="0" smtClean="0">
                <a:solidFill>
                  <a:srgbClr val="C00000"/>
                </a:solidFill>
                <a:latin typeface="Cambria" pitchFamily="18" charset="0"/>
                <a:ea typeface="Cambria" pitchFamily="18" charset="0"/>
              </a:rPr>
              <a:t>         минометов,   огнеметов,   корпусов  мин, авиабомб, гранат и других видов боевого оружия и снаряжения.</a:t>
            </a:r>
            <a:endParaRPr lang="ru-RU" sz="1400" b="1" dirty="0">
              <a:solidFill>
                <a:srgbClr val="C00000"/>
              </a:solidFill>
              <a:latin typeface="Cambria" pitchFamily="18" charset="0"/>
              <a:ea typeface="Cambria" pitchFamily="18" charset="0"/>
            </a:endParaRPr>
          </a:p>
        </p:txBody>
      </p:sp>
      <p:pic>
        <p:nvPicPr>
          <p:cNvPr id="9218" name="Picture 2" descr="https://3ca0092d-a-62cb3a1a-s-sites.googlegroups.com/site/arhangelskoazis/cover-page/%D0%B4%D0%B5%D1%80%D0%B2%D0%B8%D1%88%20%D0%BA%D0%BE%D0%BD%D0%B2%D0%BE%D0%B9%20%D1%81%D0%B0%D0%BC%D0%BE%D0%BB%D0%B5%D1%82.jpg?attachauth=ANoY7cq6tgkYwrp6_LBAhCeOISBRY6fa_o7q0Gi5DKcBvD12jizbM2MgaenlSla7er-YlvMGe5Gq0k8o8StflTw8aBpIlF7h0KQt_Nah6KE1pzUDHB8ek9lIi5hpjwMpwbi-mVIu6zV90EmyV2uHIL5TBkBY0GixUJ6TvTIfMlVowxUpn2nhh31C0HulEWo4lnRrN_80MXscXVFpW-HJ-lD3K5nK0btxQQJ7BzMiVWzMOsN7ejWC-TtMf0W_aTtVi9x8Uu9IRuAT5cz4IqwgSzr0Jft_ye1gIHrt_VqiO4XQ_FEIZfoXjoC1VLDsICjAktmwU1LVoEDYjdWLYXOJ2s08WEwfc9TFmz5txNj5gOAFZvO2ryX3l4CiY2sSXhtFqTTqM2LYfLwx&amp;attredirects=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920" y="1556792"/>
            <a:ext cx="1413975" cy="864096"/>
          </a:xfrm>
          <a:prstGeom prst="rect">
            <a:avLst/>
          </a:prstGeom>
          <a:ln>
            <a:noFill/>
          </a:ln>
          <a:effectLst>
            <a:outerShdw blurRad="292100" dist="139700" dir="2700000" algn="tl" rotWithShape="0">
              <a:srgbClr val="333333">
                <a:alpha val="65000"/>
              </a:srgbClr>
            </a:outerShdw>
          </a:effectLst>
        </p:spPr>
      </p:pic>
      <p:pic>
        <p:nvPicPr>
          <p:cNvPr id="9220" name="Picture 4" descr="https://3ca0092d-a-62cb3a1a-s-sites.googlegroups.com/site/arhangelskoazis/cover-page/%D1%82%D1%8E%D0%BB%D0%B5%D0%BD%D1%8C.jpg?attachauth=ANoY7co9jpP7ewlNC669ATBQRBuuqgP31B6XOHr9cmq7tk9m5JMXFMgna-wAUFLslwN-OC8_DrJ9kkB4CwqReup4d843YMkh44WBJwg9HIZ9mRITZPU_cOtf-5A9vPnHfGnqQOd6QeQa7A13KwBtKOcQAG3ZFwzJuN3_OhiCOo8GzRqmjZX13mNv_TEZNUB7RcBJBhefODi9FQunTy8beuBEtKyZL5UglsoDg26U9ua4XfKud7eDxze2YGU_kHozcS5dYIWhQokJibVqsFSo8b6g7wDhcvwRVw%3D%3D&amp;attredirects=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1" y="2924944"/>
            <a:ext cx="1429250" cy="1080120"/>
          </a:xfrm>
          <a:prstGeom prst="rect">
            <a:avLst/>
          </a:prstGeom>
          <a:ln>
            <a:noFill/>
          </a:ln>
          <a:effectLst>
            <a:outerShdw blurRad="292100" dist="139700" dir="2700000" algn="tl" rotWithShape="0">
              <a:srgbClr val="333333">
                <a:alpha val="65000"/>
              </a:srgbClr>
            </a:outerShdw>
          </a:effectLst>
        </p:spPr>
      </p:pic>
      <p:pic>
        <p:nvPicPr>
          <p:cNvPr id="9222" name="Picture 6" descr="https://3ca0092d-a-62cb3a1a-s-sites.googlegroups.com/site/arhangelskoazis/cover-page/%D1%8E%D0%BD%D0%B3%D0%B8.jpg?attachauth=ANoY7cpe7nBVgB8j4kh31ZERarA2OvJ5akaMD167T399K4jVSgoVh9DZjVpq_iLc8UWgRBbOFwNlgFprlsLHr2EvZTSZwzopRjk5gSkyqOpMoH7hGrs35HP2UJkB8qbnf9Ay3hS5l4hptDdqBpm6O3n8LwRX-lfczYdholJXri229xkeKm1AM0sL1GFDl-Ekk5VYVG2vJNBNs0Yu6V_VPtiAlN_mn6yrjY6EPOJfTZ6c-RrxxkIAFF7y6KMaRIy6usLR6vv1CeCG&amp;attredirects=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1920" y="4437112"/>
            <a:ext cx="1368152" cy="872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633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36912"/>
            <a:ext cx="4032448" cy="3744416"/>
          </a:xfrm>
        </p:spPr>
        <p:txBody>
          <a:bodyPr>
            <a:normAutofit/>
          </a:bodyPr>
          <a:lstStyle/>
          <a:p>
            <a:pPr marL="0" indent="0" algn="ctr">
              <a:buNone/>
            </a:pPr>
            <a:endParaRPr lang="ru-RU" sz="1800" dirty="0" smtClean="0"/>
          </a:p>
          <a:p>
            <a:pPr algn="ctr">
              <a:buNone/>
            </a:pPr>
            <a:r>
              <a:rPr lang="ru-RU" sz="2000" dirty="0" smtClean="0"/>
              <a:t>  </a:t>
            </a:r>
            <a:r>
              <a:rPr lang="ru-RU" sz="2000" b="1" u="sng" dirty="0" smtClean="0">
                <a:solidFill>
                  <a:srgbClr val="C00000"/>
                </a:solidFill>
              </a:rPr>
              <a:t>25 марта  2010 года </a:t>
            </a:r>
            <a:r>
              <a:rPr lang="ru-RU" sz="2000" b="1" dirty="0" smtClean="0">
                <a:solidFill>
                  <a:srgbClr val="C00000"/>
                </a:solidFill>
              </a:rPr>
              <a:t>Волоколамску за проявленные его жителями мужество и стойкость при обороне Отечества в труднейший период Великой Отечественной войны было присвоено звание </a:t>
            </a:r>
          </a:p>
          <a:p>
            <a:pPr algn="ctr">
              <a:buNone/>
            </a:pPr>
            <a:r>
              <a:rPr lang="ru-RU" sz="2400" b="1" dirty="0" smtClean="0">
                <a:solidFill>
                  <a:srgbClr val="C00000"/>
                </a:solidFill>
              </a:rPr>
              <a:t>   «Город воинской славы».</a:t>
            </a:r>
          </a:p>
          <a:p>
            <a:pPr marL="0" lvl="0" indent="252000" algn="ctr">
              <a:spcBef>
                <a:spcPts val="0"/>
              </a:spcBef>
              <a:buNone/>
            </a:pPr>
            <a:endParaRPr lang="ru-RU" sz="2000" b="1" u="sng" dirty="0" smtClean="0">
              <a:solidFill>
                <a:srgbClr val="C00000"/>
              </a:solidFill>
              <a:latin typeface="Times New Roman" pitchFamily="18" charset="0"/>
              <a:cs typeface="Times New Roman" pitchFamily="18" charset="0"/>
            </a:endParaRPr>
          </a:p>
          <a:p>
            <a:pPr marL="0" lvl="0" indent="252000" algn="ctr">
              <a:spcBef>
                <a:spcPts val="0"/>
              </a:spcBef>
              <a:buNone/>
            </a:pPr>
            <a:endParaRPr lang="ru-RU" sz="2000" dirty="0">
              <a:solidFill>
                <a:prstClr val="black"/>
              </a:solidFill>
            </a:endParaRPr>
          </a:p>
          <a:p>
            <a:pPr marL="0" indent="0">
              <a:buNone/>
            </a:pPr>
            <a:endParaRPr lang="ru-RU" sz="2100" b="1" dirty="0">
              <a:solidFill>
                <a:srgbClr val="C00000"/>
              </a:solidFill>
            </a:endParaRPr>
          </a:p>
        </p:txBody>
      </p:sp>
      <p:sp>
        <p:nvSpPr>
          <p:cNvPr id="4" name="Заголовок 1"/>
          <p:cNvSpPr>
            <a:spLocks noGrp="1"/>
          </p:cNvSpPr>
          <p:nvPr>
            <p:ph type="title"/>
          </p:nvPr>
        </p:nvSpPr>
        <p:spPr>
          <a:xfrm>
            <a:off x="179512" y="608177"/>
            <a:ext cx="8712968" cy="2028736"/>
          </a:xfrm>
        </p:spPr>
        <p:txBody>
          <a:bodyPr>
            <a:normAutofit fontScale="90000"/>
          </a:bodyPr>
          <a:lstStyle/>
          <a:p>
            <a:r>
              <a:rPr lang="ru-RU" i="1" cap="all" dirty="0" smtClean="0">
                <a:solidFill>
                  <a:srgbClr val="C00000"/>
                </a:solidFill>
                <a:latin typeface="Impact"/>
              </a:rPr>
              <a:t/>
            </a:r>
            <a:br>
              <a:rPr lang="ru-RU" i="1" cap="all" dirty="0" smtClean="0">
                <a:solidFill>
                  <a:srgbClr val="C00000"/>
                </a:solidFill>
                <a:latin typeface="Impact"/>
              </a:rPr>
            </a:br>
            <a:r>
              <a:rPr lang="ru-RU" i="1" cap="all" dirty="0" smtClean="0">
                <a:solidFill>
                  <a:srgbClr val="C00000"/>
                </a:solidFill>
                <a:latin typeface="Impact"/>
              </a:rPr>
              <a:t>ВОЛОКОЛАМСК</a:t>
            </a:r>
            <a:br>
              <a:rPr lang="ru-RU" i="1" cap="all" dirty="0" smtClean="0">
                <a:solidFill>
                  <a:srgbClr val="C00000"/>
                </a:solidFill>
                <a:latin typeface="Impact"/>
              </a:rPr>
            </a:br>
            <a:r>
              <a:rPr lang="ru-RU" sz="2000" b="1" dirty="0" smtClean="0">
                <a:solidFill>
                  <a:srgbClr val="C00000"/>
                </a:solidFill>
              </a:rPr>
              <a:t>Город областного подчинения в Московской области России, административный центр Волоколамского городского округа, историческое поселение, имеющее особое значение для истории и культуры Московской области.</a:t>
            </a:r>
            <a:r>
              <a:rPr lang="ru-RU" sz="2400" dirty="0" smtClean="0"/>
              <a:t/>
            </a:r>
            <a:br>
              <a:rPr lang="ru-RU" sz="2400" dirty="0" smtClean="0"/>
            </a:br>
            <a:endParaRPr lang="ru-RU" sz="2200" b="1" dirty="0">
              <a:solidFill>
                <a:srgbClr val="C00000"/>
              </a:solidFill>
              <a:latin typeface="Cambria" pitchFamily="18" charset="0"/>
              <a:ea typeface="Cambria" pitchFamily="18" charset="0"/>
            </a:endParaRPr>
          </a:p>
        </p:txBody>
      </p:sp>
      <p:pic>
        <p:nvPicPr>
          <p:cNvPr id="6" name="Рисунок 5" descr="Герб"/>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8304" y="692696"/>
            <a:ext cx="788521" cy="1021080"/>
          </a:xfrm>
          <a:prstGeom prst="rect">
            <a:avLst/>
          </a:prstGeom>
          <a:noFill/>
          <a:ln w="9525">
            <a:noFill/>
            <a:miter lim="800000"/>
            <a:headEnd/>
            <a:tailEnd/>
          </a:ln>
        </p:spPr>
      </p:pic>
      <p:pic>
        <p:nvPicPr>
          <p:cNvPr id="7" name="Рисунок 6" descr="https://lamagrad.net/upload/000/u3/133/9c6bb5f0.jpg"/>
          <p:cNvPicPr/>
          <p:nvPr/>
        </p:nvPicPr>
        <p:blipFill>
          <a:blip r:embed="rId3" cstate="email">
            <a:extLst>
              <a:ext uri="{28A0092B-C50C-407E-A947-70E740481C1C}">
                <a14:useLocalDpi xmlns:a14="http://schemas.microsoft.com/office/drawing/2010/main"/>
              </a:ext>
            </a:extLst>
          </a:blip>
          <a:srcRect l="11804" r="16594"/>
          <a:stretch>
            <a:fillRect/>
          </a:stretch>
        </p:blipFill>
        <p:spPr bwMode="auto">
          <a:xfrm>
            <a:off x="5220072" y="2852936"/>
            <a:ext cx="3600400" cy="3096344"/>
          </a:xfrm>
          <a:prstGeom prst="rect">
            <a:avLst/>
          </a:prstGeom>
          <a:ln>
            <a:noFill/>
          </a:ln>
          <a:effectLst>
            <a:softEdge rad="112500"/>
          </a:effectLst>
        </p:spPr>
      </p:pic>
    </p:spTree>
    <p:extLst>
      <p:ext uri="{BB962C8B-B14F-4D97-AF65-F5344CB8AC3E}">
        <p14:creationId xmlns:p14="http://schemas.microsoft.com/office/powerpoint/2010/main" val="1238346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80728"/>
            <a:ext cx="6696744" cy="5544616"/>
          </a:xfrm>
        </p:spPr>
        <p:txBody>
          <a:bodyPr>
            <a:noAutofit/>
          </a:bodyPr>
          <a:lstStyle/>
          <a:p>
            <a:pPr algn="just"/>
            <a:r>
              <a:rPr lang="ru-RU" sz="1200" dirty="0" smtClean="0"/>
              <a:t>    </a:t>
            </a:r>
            <a:r>
              <a:rPr lang="ru-RU" sz="1200" b="1" dirty="0" smtClean="0">
                <a:solidFill>
                  <a:srgbClr val="C00000"/>
                </a:solidFill>
              </a:rPr>
              <a:t>Важное военно-стратегическое расположение Волоколамска и в дальнейшей повлияло на ход истории Российского государства. Город много раз становился на пути неприятеля, защищая Отечество. Это происходило во время войны 1812 года, таким же героическим город вписан и в летопись Великой Отечественной войны 1941-1945 гг. Тысячи жителей города ушли добровольцами на фронт в первые дни боёв. </a:t>
            </a:r>
            <a:r>
              <a:rPr lang="ru-RU" sz="1200" b="1" dirty="0" err="1" smtClean="0">
                <a:solidFill>
                  <a:srgbClr val="C00000"/>
                </a:solidFill>
              </a:rPr>
              <a:t>Волокогородцы</a:t>
            </a:r>
            <a:r>
              <a:rPr lang="ru-RU" sz="1200" b="1" dirty="0" smtClean="0">
                <a:solidFill>
                  <a:srgbClr val="C00000"/>
                </a:solidFill>
              </a:rPr>
              <a:t>, оставшиеся в городе, вступали в строительные батальоны, проводившие работы по сооружению оборонительных коммуникаций – дотов, дзотов, противотанковых рвов, лесных завалов.</a:t>
            </a:r>
          </a:p>
          <a:p>
            <a:pPr algn="just"/>
            <a:r>
              <a:rPr lang="ru-RU" sz="1200" b="1" dirty="0" smtClean="0">
                <a:solidFill>
                  <a:srgbClr val="C00000"/>
                </a:solidFill>
              </a:rPr>
              <a:t>     В тяжелейший период обороны Москвы Волоколамск находился на линии ожесточенных боёв. Гитлеровское командование считало приоритетным захват ключевого Волоколамского укрепрайона, так как прорыв обороны в этом месте открывал северо-западное направление движения на Москву. Командующий в то время Западным фронтом генерал армии Г.К.Жуков, возложил оборону Волоколамска на 16-ю армию, ведомую генерал-лейтенантом К.К. Рокоссовским.</a:t>
            </a:r>
          </a:p>
          <a:p>
            <a:pPr algn="just"/>
            <a:r>
              <a:rPr lang="ru-RU" sz="1200" b="1" dirty="0" smtClean="0">
                <a:solidFill>
                  <a:srgbClr val="C00000"/>
                </a:solidFill>
              </a:rPr>
              <a:t>     16 октября 1941 года на Волоколамском направлении завязались тяжелые, ожесточенные бои. Немецко-фашистские захватчики планировали любой ценой, молниеносно прорваться к Волоколамскому шоссе и двинуться в сторону Москвы. На их пути встали непреодолимой преградой бойцы Панфиловский дивизии, сдержавшие наступление многократно превосходящего их по силе врага. 27 октября 1941 года, после решения гитлеровского командования о введении в бой резервных сил, противнику удалось захватить город. День 16 ноября 1941 года, когда немецко-фашистские войска приступили к новому наступлению на Москву, вошел в историю Великой Отечественной войны, как день незабвенного героизма 28 бойцов Панфиловский дивизии при обороне Волоколамского шоссе. </a:t>
            </a:r>
          </a:p>
          <a:p>
            <a:pPr algn="just"/>
            <a:r>
              <a:rPr lang="ru-RU" sz="1200" b="1" dirty="0" smtClean="0">
                <a:solidFill>
                  <a:srgbClr val="C00000"/>
                </a:solidFill>
              </a:rPr>
              <a:t>     32 дня шла ожесточенная битва с врагом. Несмотря на превосходящие силы в живой силе и технике, захватчикам не удалось в кратчайшие сроки преодолеть линию обороны на Волоколамском направлении и пробиться к Москве. С приходом зимы, в начале декабря 1941 года советские войска приступили к контрнаступлению, и 20 декабря Волоколамск был освобожден от немецко-фашистских агрессоров.</a:t>
            </a:r>
          </a:p>
          <a:p>
            <a:pPr marL="109728" lvl="0" indent="0">
              <a:spcBef>
                <a:spcPts val="300"/>
              </a:spcBef>
              <a:buClr>
                <a:srgbClr val="A04DA3"/>
              </a:buClr>
              <a:buNone/>
            </a:pPr>
            <a:endParaRPr lang="ru-RU" sz="1200" b="1" dirty="0">
              <a:solidFill>
                <a:srgbClr val="C00000"/>
              </a:solidFill>
              <a:latin typeface="+mj-lt"/>
            </a:endParaRPr>
          </a:p>
        </p:txBody>
      </p:sp>
      <p:pic>
        <p:nvPicPr>
          <p:cNvPr id="6" name="Рисунок 5" descr="Памятные места города Волоколамск"/>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2996952"/>
            <a:ext cx="1836712" cy="1296144"/>
          </a:xfrm>
          <a:prstGeom prst="rect">
            <a:avLst/>
          </a:prstGeom>
          <a:noFill/>
          <a:ln w="9525">
            <a:noFill/>
            <a:miter lim="800000"/>
            <a:headEnd/>
            <a:tailEnd/>
          </a:ln>
        </p:spPr>
      </p:pic>
      <p:pic>
        <p:nvPicPr>
          <p:cNvPr id="7" name="Рисунок 6" descr="http://voloktoday.ru/wp-content/uploads/2019/12/VCwn270or0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1340768"/>
            <a:ext cx="1872208" cy="1296144"/>
          </a:xfrm>
          <a:prstGeom prst="rect">
            <a:avLst/>
          </a:prstGeom>
          <a:noFill/>
          <a:ln w="9525">
            <a:noFill/>
            <a:miter lim="800000"/>
            <a:headEnd/>
            <a:tailEnd/>
          </a:ln>
        </p:spPr>
      </p:pic>
      <p:pic>
        <p:nvPicPr>
          <p:cNvPr id="8" name="Рисунок 7" descr="https://ds04.infourok.ru/uploads/ex/06f0/000375d7-e9c0ee64/1/img6.jpg"/>
          <p:cNvPicPr/>
          <p:nvPr/>
        </p:nvPicPr>
        <p:blipFill>
          <a:blip r:embed="rId4" cstate="email">
            <a:extLst>
              <a:ext uri="{28A0092B-C50C-407E-A947-70E740481C1C}">
                <a14:useLocalDpi xmlns:a14="http://schemas.microsoft.com/office/drawing/2010/main"/>
              </a:ext>
            </a:extLst>
          </a:blip>
          <a:srcRect l="16491" t="30627" r="16961" b="18376"/>
          <a:stretch>
            <a:fillRect/>
          </a:stretch>
        </p:blipFill>
        <p:spPr bwMode="auto">
          <a:xfrm>
            <a:off x="7020272" y="4869160"/>
            <a:ext cx="2016224" cy="1152128"/>
          </a:xfrm>
          <a:prstGeom prst="rect">
            <a:avLst/>
          </a:prstGeom>
          <a:noFill/>
          <a:ln w="9525">
            <a:noFill/>
            <a:miter lim="800000"/>
            <a:headEnd/>
            <a:tailEnd/>
          </a:ln>
        </p:spPr>
      </p:pic>
    </p:spTree>
    <p:extLst>
      <p:ext uri="{BB962C8B-B14F-4D97-AF65-F5344CB8AC3E}">
        <p14:creationId xmlns:p14="http://schemas.microsoft.com/office/powerpoint/2010/main" val="2537213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424936" cy="1872208"/>
          </a:xfrm>
        </p:spPr>
        <p:txBody>
          <a:bodyPr>
            <a:normAutofit fontScale="90000"/>
          </a:bodyPr>
          <a:lstStyle/>
          <a:p>
            <a:r>
              <a:rPr lang="ru-RU" i="1" cap="all" dirty="0" smtClean="0">
                <a:solidFill>
                  <a:srgbClr val="C00000"/>
                </a:solidFill>
                <a:latin typeface="Impact"/>
              </a:rPr>
              <a:t>ВЛАДИВОСТОК</a:t>
            </a:r>
            <a:r>
              <a:rPr lang="ru-RU" i="1" cap="all" dirty="0">
                <a:solidFill>
                  <a:srgbClr val="C00000"/>
                </a:solidFill>
                <a:latin typeface="Impact"/>
              </a:rPr>
              <a:t/>
            </a:r>
            <a:br>
              <a:rPr lang="ru-RU" i="1" cap="all" dirty="0">
                <a:solidFill>
                  <a:srgbClr val="C00000"/>
                </a:solidFill>
                <a:latin typeface="Impact"/>
              </a:rPr>
            </a:br>
            <a:r>
              <a:rPr lang="ru-RU" b="1" dirty="0" smtClean="0"/>
              <a:t> </a:t>
            </a:r>
            <a:r>
              <a:rPr lang="ru-RU" sz="2200" b="1" dirty="0" smtClean="0">
                <a:solidFill>
                  <a:srgbClr val="C00000"/>
                </a:solidFill>
                <a:latin typeface="Cambria" pitchFamily="18" charset="0"/>
                <a:ea typeface="Cambria" pitchFamily="18" charset="0"/>
              </a:rPr>
              <a:t>Город-порт на побережье Японского моря, ворота России в Азиатско-Тихоокеанский регион. Расположен на побережье Японского моря на полуострове Муравьева-Амурского. </a:t>
            </a:r>
            <a:endParaRPr lang="ru-RU" sz="2200" b="1" dirty="0">
              <a:solidFill>
                <a:srgbClr val="C00000"/>
              </a:solidFill>
              <a:latin typeface="Cambria" pitchFamily="18" charset="0"/>
              <a:ea typeface="Cambria" pitchFamily="18" charset="0"/>
            </a:endParaRPr>
          </a:p>
        </p:txBody>
      </p:sp>
      <p:sp>
        <p:nvSpPr>
          <p:cNvPr id="3" name="Объект 2"/>
          <p:cNvSpPr>
            <a:spLocks noGrp="1"/>
          </p:cNvSpPr>
          <p:nvPr>
            <p:ph idx="1"/>
          </p:nvPr>
        </p:nvSpPr>
        <p:spPr>
          <a:xfrm>
            <a:off x="395536" y="2780928"/>
            <a:ext cx="4186808" cy="3633267"/>
          </a:xfrm>
        </p:spPr>
        <p:txBody>
          <a:bodyPr>
            <a:normAutofit fontScale="70000" lnSpcReduction="20000"/>
          </a:bodyPr>
          <a:lstStyle/>
          <a:p>
            <a:pPr marL="0" lvl="0" indent="0" algn="ctr">
              <a:buNone/>
            </a:pPr>
            <a:endParaRPr lang="ru-RU" sz="2000" dirty="0">
              <a:solidFill>
                <a:prstClr val="black"/>
              </a:solidFill>
            </a:endParaRPr>
          </a:p>
          <a:p>
            <a:pPr algn="ctr">
              <a:buNone/>
            </a:pPr>
            <a:r>
              <a:rPr lang="ru-RU" b="1" u="sng" dirty="0" smtClean="0">
                <a:solidFill>
                  <a:srgbClr val="C00000"/>
                </a:solidFill>
              </a:rPr>
              <a:t> 4 ноября 2010 года</a:t>
            </a:r>
          </a:p>
          <a:p>
            <a:pPr algn="ctr">
              <a:buNone/>
            </a:pPr>
            <a:r>
              <a:rPr lang="ru-RU" b="1" dirty="0" smtClean="0">
                <a:solidFill>
                  <a:srgbClr val="C00000"/>
                </a:solidFill>
              </a:rPr>
              <a:t>За мужество, стойкость и массовый героизм, проявленные защитниками города в борьбе за свободу и независимость Отечества,</a:t>
            </a:r>
            <a:br>
              <a:rPr lang="ru-RU" b="1" dirty="0" smtClean="0">
                <a:solidFill>
                  <a:srgbClr val="C00000"/>
                </a:solidFill>
              </a:rPr>
            </a:br>
            <a:r>
              <a:rPr lang="ru-RU" b="1" dirty="0" smtClean="0">
                <a:solidFill>
                  <a:srgbClr val="C00000"/>
                </a:solidFill>
              </a:rPr>
              <a:t>присвоить </a:t>
            </a:r>
          </a:p>
          <a:p>
            <a:pPr algn="ctr">
              <a:buNone/>
            </a:pPr>
            <a:r>
              <a:rPr lang="ru-RU" b="1" dirty="0" smtClean="0">
                <a:solidFill>
                  <a:srgbClr val="C00000"/>
                </a:solidFill>
              </a:rPr>
              <a:t>г. Владивостоку </a:t>
            </a:r>
          </a:p>
          <a:p>
            <a:pPr algn="ctr">
              <a:buNone/>
            </a:pPr>
            <a:r>
              <a:rPr lang="ru-RU" b="1" dirty="0" smtClean="0">
                <a:solidFill>
                  <a:srgbClr val="C00000"/>
                </a:solidFill>
              </a:rPr>
              <a:t>почётное звание Российской Федерации </a:t>
            </a:r>
            <a:br>
              <a:rPr lang="ru-RU" b="1" dirty="0" smtClean="0">
                <a:solidFill>
                  <a:srgbClr val="C00000"/>
                </a:solidFill>
              </a:rPr>
            </a:br>
            <a:r>
              <a:rPr lang="ru-RU" sz="3400" b="1" dirty="0" smtClean="0">
                <a:solidFill>
                  <a:srgbClr val="C00000"/>
                </a:solidFill>
              </a:rPr>
              <a:t>«Город воинской славы» </a:t>
            </a:r>
          </a:p>
          <a:p>
            <a:pPr marL="0" indent="0">
              <a:buNone/>
            </a:pPr>
            <a:endParaRPr lang="ru-RU" dirty="0"/>
          </a:p>
        </p:txBody>
      </p:sp>
      <p:pic>
        <p:nvPicPr>
          <p:cNvPr id="6" name="Рисунок 5" descr="http://vlc.ru/assets/images/coat_of_arms.png"/>
          <p:cNvPicPr/>
          <p:nvPr/>
        </p:nvPicPr>
        <p:blipFill>
          <a:blip r:embed="rId2" cstate="print"/>
          <a:srcRect/>
          <a:stretch>
            <a:fillRect/>
          </a:stretch>
        </p:blipFill>
        <p:spPr bwMode="auto">
          <a:xfrm>
            <a:off x="7452320" y="692696"/>
            <a:ext cx="609600" cy="746760"/>
          </a:xfrm>
          <a:prstGeom prst="rect">
            <a:avLst/>
          </a:prstGeom>
          <a:noFill/>
          <a:ln w="9525">
            <a:noFill/>
            <a:miter lim="800000"/>
            <a:headEnd/>
            <a:tailEnd/>
          </a:ln>
        </p:spPr>
      </p:pic>
      <p:pic>
        <p:nvPicPr>
          <p:cNvPr id="7" name="Рисунок 6" descr="https://i0.photo.2gis.com/images/geo/25/3518437217424130_2488.jpg"/>
          <p:cNvPicPr/>
          <p:nvPr/>
        </p:nvPicPr>
        <p:blipFill>
          <a:blip r:embed="rId3" cstate="email">
            <a:extLst>
              <a:ext uri="{28A0092B-C50C-407E-A947-70E740481C1C}">
                <a14:useLocalDpi xmlns:a14="http://schemas.microsoft.com/office/drawing/2010/main"/>
              </a:ext>
            </a:extLst>
          </a:blip>
          <a:srcRect r="3700"/>
          <a:stretch>
            <a:fillRect/>
          </a:stretch>
        </p:blipFill>
        <p:spPr bwMode="auto">
          <a:xfrm>
            <a:off x="4788024" y="3212976"/>
            <a:ext cx="4032448" cy="2880320"/>
          </a:xfrm>
          <a:prstGeom prst="rect">
            <a:avLst/>
          </a:prstGeom>
          <a:ln>
            <a:noFill/>
          </a:ln>
          <a:effectLst>
            <a:softEdge rad="112500"/>
          </a:effectLst>
        </p:spPr>
      </p:pic>
    </p:spTree>
    <p:extLst>
      <p:ext uri="{BB962C8B-B14F-4D97-AF65-F5344CB8AC3E}">
        <p14:creationId xmlns:p14="http://schemas.microsoft.com/office/powerpoint/2010/main" val="252399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ds04.infourok.ru/uploads/ex/01e3/0018e112-bf8261ca/img1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692696"/>
            <a:ext cx="2403738" cy="2016224"/>
          </a:xfrm>
          <a:prstGeom prst="rect">
            <a:avLst/>
          </a:prstGeom>
          <a:noFill/>
          <a:ln w="9525">
            <a:noFill/>
            <a:miter lim="800000"/>
            <a:headEnd/>
            <a:tailEnd/>
          </a:ln>
        </p:spPr>
      </p:pic>
      <p:pic>
        <p:nvPicPr>
          <p:cNvPr id="5122" name="Picture 2" descr="https://ds04.infourok.ru/uploads/ex/01e3/0018e112-bf8261ca/img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4208" y="2708920"/>
            <a:ext cx="2520280" cy="1892058"/>
          </a:xfrm>
          <a:prstGeom prst="rect">
            <a:avLst/>
          </a:prstGeom>
          <a:noFill/>
        </p:spPr>
      </p:pic>
      <p:pic>
        <p:nvPicPr>
          <p:cNvPr id="5124" name="Picture 4" descr="https://ds04.infourok.ru/uploads/ex/01e3/0018e112-bf8261ca/img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7" y="4581128"/>
            <a:ext cx="2685673" cy="2016224"/>
          </a:xfrm>
          <a:prstGeom prst="rect">
            <a:avLst/>
          </a:prstGeom>
          <a:noFill/>
        </p:spPr>
      </p:pic>
      <p:sp>
        <p:nvSpPr>
          <p:cNvPr id="10" name="Содержимое 9"/>
          <p:cNvSpPr>
            <a:spLocks noGrp="1"/>
          </p:cNvSpPr>
          <p:nvPr>
            <p:ph idx="1"/>
          </p:nvPr>
        </p:nvSpPr>
        <p:spPr>
          <a:xfrm>
            <a:off x="457200" y="1124744"/>
            <a:ext cx="4042792" cy="5256584"/>
          </a:xfrm>
        </p:spPr>
        <p:txBody>
          <a:bodyPr>
            <a:normAutofit fontScale="40000" lnSpcReduction="20000"/>
          </a:bodyPr>
          <a:lstStyle/>
          <a:p>
            <a:pPr algn="just">
              <a:buNone/>
            </a:pPr>
            <a:r>
              <a:rPr lang="ru-RU" sz="1600" b="1" dirty="0" smtClean="0"/>
              <a:t>                           </a:t>
            </a:r>
            <a:r>
              <a:rPr lang="ru-RU" b="1" dirty="0" err="1" smtClean="0">
                <a:solidFill>
                  <a:srgbClr val="C00000"/>
                </a:solidFill>
                <a:ea typeface="Cambria" pitchFamily="18" charset="0"/>
              </a:rPr>
              <a:t>Владивостокцы</a:t>
            </a:r>
            <a:r>
              <a:rPr lang="ru-RU" b="1" dirty="0" smtClean="0">
                <a:solidFill>
                  <a:srgbClr val="C00000"/>
                </a:solidFill>
                <a:ea typeface="Cambria" pitchFamily="18" charset="0"/>
              </a:rPr>
              <a:t> сражались за Родину и на всех фронтах Великой Отечественной войны: 96-я сталинская отдельная дивизия из пограничников и моряков-тихоокеанцев прославилась под Сталинградом, 102-я дивизия НКВД из пограничников Приморья и Хабаровска прославилась на Курской дуге и в наступательных операциях до Берлина, матросы и офицеры с Русского острова боролись с японскими милитаристами. Командиры </a:t>
            </a:r>
            <a:r>
              <a:rPr lang="ru-RU" b="1" dirty="0" err="1" smtClean="0">
                <a:solidFill>
                  <a:srgbClr val="C00000"/>
                </a:solidFill>
                <a:ea typeface="Cambria" pitchFamily="18" charset="0"/>
              </a:rPr>
              <a:t>Хасанского</a:t>
            </a:r>
            <a:r>
              <a:rPr lang="ru-RU" b="1" dirty="0" smtClean="0">
                <a:solidFill>
                  <a:srgbClr val="C00000"/>
                </a:solidFill>
                <a:ea typeface="Cambria" pitchFamily="18" charset="0"/>
              </a:rPr>
              <a:t> и Уссурийского полков </a:t>
            </a:r>
            <a:r>
              <a:rPr lang="ru-RU" b="1" dirty="0" err="1" smtClean="0">
                <a:solidFill>
                  <a:srgbClr val="C00000"/>
                </a:solidFill>
                <a:ea typeface="Cambria" pitchFamily="18" charset="0"/>
              </a:rPr>
              <a:t>Матронин</a:t>
            </a:r>
            <a:r>
              <a:rPr lang="ru-RU" b="1" dirty="0" smtClean="0">
                <a:solidFill>
                  <a:srgbClr val="C00000"/>
                </a:solidFill>
                <a:ea typeface="Cambria" pitchFamily="18" charset="0"/>
              </a:rPr>
              <a:t> и Кузнецов стали Героями Советского Союза посмертно. Еще 45 тысяч </a:t>
            </a:r>
            <a:r>
              <a:rPr lang="ru-RU" b="1" dirty="0" err="1" smtClean="0">
                <a:solidFill>
                  <a:srgbClr val="C00000"/>
                </a:solidFill>
                <a:ea typeface="Cambria" pitchFamily="18" charset="0"/>
              </a:rPr>
              <a:t>приморцев</a:t>
            </a:r>
            <a:r>
              <a:rPr lang="ru-RU" b="1" dirty="0" smtClean="0">
                <a:solidFill>
                  <a:srgbClr val="C00000"/>
                </a:solidFill>
                <a:ea typeface="Cambria" pitchFamily="18" charset="0"/>
              </a:rPr>
              <a:t> не вернулись с этой войны.</a:t>
            </a:r>
            <a:endParaRPr lang="ru-RU" dirty="0" smtClean="0">
              <a:solidFill>
                <a:srgbClr val="C00000"/>
              </a:solidFill>
              <a:ea typeface="Cambria" pitchFamily="18" charset="0"/>
            </a:endParaRPr>
          </a:p>
          <a:p>
            <a:pPr algn="just">
              <a:buNone/>
            </a:pPr>
            <a:r>
              <a:rPr lang="ru-RU" b="1" dirty="0" smtClean="0">
                <a:solidFill>
                  <a:srgbClr val="C00000"/>
                </a:solidFill>
                <a:ea typeface="Cambria" pitchFamily="18" charset="0"/>
              </a:rPr>
              <a:t>                  Легендарная подводная лодка Тихоокеанского флота С-56 считается самой результативной лодкой в ВОВ по количеству потопленных целей. Неприятель боялся точности и несокрушимости ее экипажа. Германское командование 18 раз объявляло, что С-56 больше не существует, однако субмарина продолжала свою героическую деятельность и выведена из состава флота была только в 1955 г. </a:t>
            </a:r>
            <a:endParaRPr lang="ru-RU" dirty="0" smtClean="0">
              <a:solidFill>
                <a:srgbClr val="C00000"/>
              </a:solidFill>
              <a:ea typeface="Cambria" pitchFamily="18" charset="0"/>
            </a:endParaRPr>
          </a:p>
          <a:p>
            <a:pPr algn="just">
              <a:buNone/>
            </a:pPr>
            <a:r>
              <a:rPr lang="ru-RU" b="1" dirty="0" smtClean="0">
                <a:solidFill>
                  <a:srgbClr val="C00000"/>
                </a:solidFill>
                <a:ea typeface="Cambria" pitchFamily="18" charset="0"/>
              </a:rPr>
              <a:t>                  Во время войны через Владивосток из США для нужд фронта по ленд-лизу поставлялись военная техника, боеприпасы, гуманитарная помощь. Героические рейсы совершали суда «Дальневосточного пароходства» и других морских организаций Владивостока.</a:t>
            </a:r>
            <a:endParaRPr lang="ru-RU" dirty="0" smtClean="0">
              <a:solidFill>
                <a:srgbClr val="C00000"/>
              </a:solidFill>
              <a:ea typeface="Cambria" pitchFamily="18" charset="0"/>
            </a:endParaRPr>
          </a:p>
          <a:p>
            <a:pPr>
              <a:buNone/>
            </a:pPr>
            <a:r>
              <a:rPr lang="ru-RU" sz="2400" b="1" dirty="0" smtClean="0">
                <a:solidFill>
                  <a:srgbClr val="C00000"/>
                </a:solidFill>
                <a:latin typeface="Cambria" pitchFamily="18" charset="0"/>
                <a:ea typeface="Cambria" pitchFamily="18" charset="0"/>
              </a:rPr>
              <a:t> </a:t>
            </a:r>
            <a:endParaRPr lang="ru-RU" dirty="0"/>
          </a:p>
        </p:txBody>
      </p:sp>
    </p:spTree>
    <p:extLst>
      <p:ext uri="{BB962C8B-B14F-4D97-AF65-F5344CB8AC3E}">
        <p14:creationId xmlns:p14="http://schemas.microsoft.com/office/powerpoint/2010/main" val="93008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179512" y="1196752"/>
            <a:ext cx="2952328" cy="3548485"/>
          </a:xfrm>
          <a:ln cap="rnd">
            <a:solidFill>
              <a:srgbClr val="C00000"/>
            </a:solidFill>
            <a:bevel/>
          </a:ln>
        </p:spPr>
        <p:txBody>
          <a:bodyPr>
            <a:normAutofit/>
          </a:bodyPr>
          <a:lstStyle/>
          <a:p>
            <a:pPr marL="274320" lvl="0" indent="-274320">
              <a:lnSpc>
                <a:spcPct val="80000"/>
              </a:lnSpc>
              <a:spcBef>
                <a:spcPts val="600"/>
              </a:spcBef>
              <a:buClr>
                <a:srgbClr val="F3A447"/>
              </a:buClr>
              <a:buSzPct val="85000"/>
              <a:buNone/>
            </a:pPr>
            <a:r>
              <a:rPr lang="ru-RU" sz="1800" dirty="0">
                <a:solidFill>
                  <a:prstClr val="white"/>
                </a:solidFill>
                <a:latin typeface="Arial" charset="0"/>
                <a:cs typeface="Arial" charset="0"/>
              </a:rPr>
              <a:t> </a:t>
            </a:r>
            <a:r>
              <a:rPr lang="ru-RU" sz="1800" dirty="0" smtClean="0">
                <a:solidFill>
                  <a:prstClr val="white"/>
                </a:solidFill>
                <a:latin typeface="Arial" charset="0"/>
                <a:cs typeface="Arial" charset="0"/>
              </a:rPr>
              <a:t>    </a:t>
            </a:r>
            <a:r>
              <a:rPr lang="ru-RU" sz="2400" b="1" u="sng" dirty="0" smtClean="0">
                <a:solidFill>
                  <a:srgbClr val="C00000"/>
                </a:solidFill>
                <a:latin typeface="Arial" charset="0"/>
                <a:cs typeface="Arial" charset="0"/>
              </a:rPr>
              <a:t>Город </a:t>
            </a:r>
            <a:r>
              <a:rPr lang="ru-RU" sz="2400" b="1" u="sng" dirty="0">
                <a:solidFill>
                  <a:srgbClr val="C00000"/>
                </a:solidFill>
                <a:latin typeface="Arial" charset="0"/>
                <a:cs typeface="Arial" charset="0"/>
              </a:rPr>
              <a:t>воинской славы</a:t>
            </a:r>
            <a:r>
              <a:rPr lang="ru-RU" sz="2000" b="1" i="1" dirty="0">
                <a:solidFill>
                  <a:srgbClr val="C00000"/>
                </a:solidFill>
                <a:latin typeface="Arial" charset="0"/>
                <a:cs typeface="Arial" charset="0"/>
              </a:rPr>
              <a:t> — почётное звание Российской Федерации, установлено федеральным законом от 9 мая 2006 </a:t>
            </a:r>
            <a:r>
              <a:rPr lang="ru-RU" sz="2000" b="1" i="1" dirty="0" smtClean="0">
                <a:solidFill>
                  <a:srgbClr val="C00000"/>
                </a:solidFill>
                <a:latin typeface="Arial" charset="0"/>
                <a:cs typeface="Arial" charset="0"/>
              </a:rPr>
              <a:t>года № </a:t>
            </a:r>
            <a:r>
              <a:rPr lang="ru-RU" sz="2000" b="1" i="1" dirty="0">
                <a:solidFill>
                  <a:srgbClr val="C00000"/>
                </a:solidFill>
                <a:latin typeface="Arial" charset="0"/>
                <a:cs typeface="Arial" charset="0"/>
              </a:rPr>
              <a:t>68-ФЗ «О почётном звании Российской Федерации „Город воинской славы“»</a:t>
            </a:r>
          </a:p>
          <a:p>
            <a:pPr marL="0" indent="0">
              <a:buNone/>
            </a:pPr>
            <a:endParaRPr lang="ru-RU" dirty="0"/>
          </a:p>
        </p:txBody>
      </p:sp>
      <p:sp>
        <p:nvSpPr>
          <p:cNvPr id="6" name="Объект 5"/>
          <p:cNvSpPr>
            <a:spLocks noGrp="1"/>
          </p:cNvSpPr>
          <p:nvPr>
            <p:ph sz="half" idx="2"/>
          </p:nvPr>
        </p:nvSpPr>
        <p:spPr>
          <a:xfrm>
            <a:off x="5868144" y="1052736"/>
            <a:ext cx="2958480" cy="3816424"/>
          </a:xfrm>
          <a:ln>
            <a:solidFill>
              <a:srgbClr val="C00000"/>
            </a:solidFill>
          </a:ln>
        </p:spPr>
        <p:txBody>
          <a:bodyPr>
            <a:normAutofit/>
          </a:bodyPr>
          <a:lstStyle/>
          <a:p>
            <a:pPr marL="0" lvl="0" indent="0">
              <a:lnSpc>
                <a:spcPct val="80000"/>
              </a:lnSpc>
              <a:spcBef>
                <a:spcPts val="600"/>
              </a:spcBef>
              <a:buClr>
                <a:srgbClr val="F3A447"/>
              </a:buClr>
              <a:buSzPct val="85000"/>
              <a:buNone/>
            </a:pPr>
            <a:r>
              <a:rPr lang="ru-RU" sz="2000" b="1" i="1" dirty="0">
                <a:solidFill>
                  <a:srgbClr val="C00000"/>
                </a:solidFill>
                <a:latin typeface="Arial" charset="0"/>
                <a:cs typeface="Arial" charset="0"/>
              </a:rPr>
              <a:t>Положение об условиях и порядке присвоения почётного звания Российской Федерации «Город воинской славы» утверждено указом Президента Российской Федерации</a:t>
            </a:r>
          </a:p>
          <a:p>
            <a:pPr marL="0" lvl="0" indent="0">
              <a:lnSpc>
                <a:spcPct val="80000"/>
              </a:lnSpc>
              <a:spcBef>
                <a:spcPts val="600"/>
              </a:spcBef>
              <a:buClr>
                <a:srgbClr val="F3A447"/>
              </a:buClr>
              <a:buSzPct val="85000"/>
              <a:buNone/>
            </a:pPr>
            <a:r>
              <a:rPr lang="ru-RU" b="1" i="1" dirty="0">
                <a:solidFill>
                  <a:srgbClr val="C00000"/>
                </a:solidFill>
                <a:latin typeface="Arial" charset="0"/>
                <a:cs typeface="Arial" charset="0"/>
              </a:rPr>
              <a:t> </a:t>
            </a:r>
            <a:r>
              <a:rPr lang="ru-RU" sz="2400" b="1" i="1" u="sng" dirty="0">
                <a:solidFill>
                  <a:srgbClr val="C00000"/>
                </a:solidFill>
                <a:latin typeface="Arial" charset="0"/>
                <a:cs typeface="Arial" charset="0"/>
              </a:rPr>
              <a:t>от 1 декабря 2006 года № 1340.</a:t>
            </a:r>
            <a:endParaRPr lang="ru-RU" sz="2400" b="1" u="sng" dirty="0">
              <a:solidFill>
                <a:srgbClr val="C00000"/>
              </a:solidFill>
              <a:latin typeface="Constantia"/>
            </a:endParaRPr>
          </a:p>
          <a:p>
            <a:pPr marL="0" indent="0">
              <a:buNone/>
            </a:pPr>
            <a:endParaRPr lang="ru-RU"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2400" t="19942" r="3543" b="21086"/>
          <a:stretch/>
        </p:blipFill>
        <p:spPr bwMode="auto">
          <a:xfrm>
            <a:off x="3280480" y="873952"/>
            <a:ext cx="2367054" cy="2376264"/>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Прямоугольник 6"/>
          <p:cNvSpPr/>
          <p:nvPr/>
        </p:nvSpPr>
        <p:spPr>
          <a:xfrm>
            <a:off x="323528" y="4919008"/>
            <a:ext cx="8136904" cy="1200329"/>
          </a:xfrm>
          <a:prstGeom prst="rect">
            <a:avLst/>
          </a:prstGeom>
        </p:spPr>
        <p:txBody>
          <a:bodyPr wrap="square">
            <a:spAutoFit/>
          </a:bodyPr>
          <a:lstStyle/>
          <a:p>
            <a:pPr algn="ctr"/>
            <a:r>
              <a:rPr lang="ru-RU" sz="2400" b="1" dirty="0">
                <a:solidFill>
                  <a:srgbClr val="C00000"/>
                </a:solidFill>
              </a:rPr>
              <a:t>Это почётное </a:t>
            </a:r>
            <a:r>
              <a:rPr lang="ru-RU" sz="2400" b="1" dirty="0" smtClean="0">
                <a:solidFill>
                  <a:srgbClr val="C00000"/>
                </a:solidFill>
              </a:rPr>
              <a:t>звание вручается за </a:t>
            </a:r>
            <a:r>
              <a:rPr lang="ru-RU" sz="2400" b="1" dirty="0">
                <a:solidFill>
                  <a:srgbClr val="C00000"/>
                </a:solidFill>
              </a:rPr>
              <a:t>мужество, стойкость и массовый героизм, проявленные защитниками города, в борьбе за свободу и независимость Отечества</a:t>
            </a:r>
            <a:r>
              <a:rPr lang="ru-RU" sz="2400" b="1" dirty="0" smtClean="0">
                <a:solidFill>
                  <a:srgbClr val="C00000"/>
                </a:solidFill>
              </a:rPr>
              <a:t>.</a:t>
            </a:r>
            <a:endParaRPr lang="ru-RU" sz="2400" b="1" dirty="0">
              <a:solidFill>
                <a:srgbClr val="C00000"/>
              </a:solidFill>
            </a:endParaRPr>
          </a:p>
        </p:txBody>
      </p:sp>
    </p:spTree>
    <p:extLst>
      <p:ext uri="{BB962C8B-B14F-4D97-AF65-F5344CB8AC3E}">
        <p14:creationId xmlns:p14="http://schemas.microsoft.com/office/powerpoint/2010/main" val="3128696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2492896"/>
            <a:ext cx="3456384" cy="3816424"/>
          </a:xfrm>
        </p:spPr>
        <p:txBody>
          <a:bodyPr>
            <a:normAutofit fontScale="92500" lnSpcReduction="10000"/>
          </a:bodyPr>
          <a:lstStyle/>
          <a:p>
            <a:pPr marL="0" indent="0">
              <a:spcBef>
                <a:spcPts val="0"/>
              </a:spcBef>
              <a:buClr>
                <a:srgbClr val="C00000"/>
              </a:buClr>
              <a:buSzPct val="75000"/>
              <a:buNone/>
            </a:pPr>
            <a:endParaRPr lang="ru-RU" sz="1800" dirty="0"/>
          </a:p>
          <a:p>
            <a:pPr marL="0" indent="0" algn="ctr">
              <a:spcBef>
                <a:spcPts val="0"/>
              </a:spcBef>
              <a:buClr>
                <a:srgbClr val="C00000"/>
              </a:buClr>
              <a:buSzPct val="75000"/>
              <a:buNone/>
            </a:pPr>
            <a:r>
              <a:rPr lang="ru-RU" sz="2000" b="1" u="sng" dirty="0" smtClean="0">
                <a:solidFill>
                  <a:srgbClr val="C00000"/>
                </a:solidFill>
              </a:rPr>
              <a:t>6 апреля 2015 года </a:t>
            </a:r>
          </a:p>
          <a:p>
            <a:pPr marL="0" indent="0" algn="ctr">
              <a:spcBef>
                <a:spcPts val="0"/>
              </a:spcBef>
              <a:buClr>
                <a:srgbClr val="C00000"/>
              </a:buClr>
              <a:buSzPct val="75000"/>
              <a:buNone/>
            </a:pPr>
            <a:r>
              <a:rPr lang="ru-RU" sz="2000" b="1" dirty="0" smtClean="0">
                <a:solidFill>
                  <a:srgbClr val="C00000"/>
                </a:solidFill>
              </a:rPr>
              <a:t>Указом Президента Российской Федерации </a:t>
            </a:r>
          </a:p>
          <a:p>
            <a:pPr marL="0" indent="0" algn="ctr">
              <a:spcBef>
                <a:spcPts val="0"/>
              </a:spcBef>
              <a:buClr>
                <a:srgbClr val="C00000"/>
              </a:buClr>
              <a:buSzPct val="75000"/>
              <a:buNone/>
            </a:pPr>
            <a:r>
              <a:rPr lang="ru-RU" sz="2000" b="1" dirty="0" smtClean="0">
                <a:solidFill>
                  <a:srgbClr val="C00000"/>
                </a:solidFill>
              </a:rPr>
              <a:t>В.В. Путина </a:t>
            </a:r>
          </a:p>
          <a:p>
            <a:pPr marL="0" indent="0" algn="ctr">
              <a:spcBef>
                <a:spcPts val="0"/>
              </a:spcBef>
              <a:buClr>
                <a:srgbClr val="C00000"/>
              </a:buClr>
              <a:buSzPct val="75000"/>
              <a:buNone/>
            </a:pPr>
            <a:r>
              <a:rPr lang="ru-RU" sz="2000" b="1" dirty="0" smtClean="0">
                <a:solidFill>
                  <a:srgbClr val="C00000"/>
                </a:solidFill>
              </a:rPr>
              <a:t>за мужество, стойкость и массовый героизм, проявленные защитниками городов в борьбе за свободу и независимость Отечества, Петрозаводску присвоено Почётное звание Российской Федерации </a:t>
            </a:r>
            <a:r>
              <a:rPr lang="ru-RU" sz="2400" b="1" dirty="0" smtClean="0">
                <a:solidFill>
                  <a:srgbClr val="C00000"/>
                </a:solidFill>
              </a:rPr>
              <a:t>«Город воинской славы».</a:t>
            </a:r>
          </a:p>
          <a:p>
            <a:pPr marL="0" indent="0">
              <a:spcBef>
                <a:spcPts val="0"/>
              </a:spcBef>
              <a:buClr>
                <a:srgbClr val="C00000"/>
              </a:buClr>
              <a:buSzPct val="75000"/>
              <a:buNone/>
            </a:pPr>
            <a:endParaRPr lang="ru-RU" sz="1800" dirty="0" smtClean="0"/>
          </a:p>
        </p:txBody>
      </p:sp>
      <p:sp>
        <p:nvSpPr>
          <p:cNvPr id="4" name="Прямоугольник 3"/>
          <p:cNvSpPr/>
          <p:nvPr/>
        </p:nvSpPr>
        <p:spPr>
          <a:xfrm>
            <a:off x="107504" y="764704"/>
            <a:ext cx="8928992" cy="2133918"/>
          </a:xfrm>
          <a:prstGeom prst="rect">
            <a:avLst/>
          </a:prstGeom>
        </p:spPr>
        <p:txBody>
          <a:bodyPr wrap="square">
            <a:spAutoFit/>
          </a:bodyPr>
          <a:lstStyle/>
          <a:p>
            <a:pPr algn="ctr"/>
            <a:r>
              <a:rPr lang="ru-RU" sz="4400" i="1" cap="all" dirty="0" smtClean="0">
                <a:solidFill>
                  <a:srgbClr val="C00000"/>
                </a:solidFill>
                <a:latin typeface="Impact"/>
                <a:ea typeface="+mj-ea"/>
                <a:cs typeface="+mj-cs"/>
              </a:rPr>
              <a:t>ПЕТРОЗАВОДСК</a:t>
            </a:r>
          </a:p>
          <a:p>
            <a:pPr algn="ctr" defTabSz="457200">
              <a:spcBef>
                <a:spcPts val="1000"/>
              </a:spcBef>
              <a:buClr>
                <a:srgbClr val="90C226"/>
              </a:buClr>
              <a:buSzPct val="80000"/>
            </a:pPr>
            <a:r>
              <a:rPr lang="ru-RU"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b="1" dirty="0" smtClean="0">
                <a:solidFill>
                  <a:srgbClr val="C00000"/>
                </a:solidFill>
                <a:latin typeface="Cambria" pitchFamily="18" charset="0"/>
                <a:ea typeface="Cambria" pitchFamily="18" charset="0"/>
              </a:rPr>
              <a:t>Старинный город на северо-западе России. Петрозаводск, ровесник и почти тезка Петербурга, был основан в устье реки Лососинки, на берегу Онежского озера, по велению Петра I, и тоже назван в честь царя-реформатора.</a:t>
            </a:r>
          </a:p>
          <a:p>
            <a:pPr lvl="0" algn="ctr" defTabSz="457200">
              <a:spcBef>
                <a:spcPts val="1000"/>
              </a:spcBef>
              <a:buClr>
                <a:srgbClr val="90C226"/>
              </a:buClr>
              <a:buSzPct val="80000"/>
            </a:pPr>
            <a:endParaRPr lang="ru-RU"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Рисунок 6" descr="https://ds04.infourok.ru/uploads/ex/0abe/0007bf65-f529ebf0/img4.jpg"/>
          <p:cNvPicPr/>
          <p:nvPr/>
        </p:nvPicPr>
        <p:blipFill>
          <a:blip r:embed="rId3" cstate="email">
            <a:extLst>
              <a:ext uri="{28A0092B-C50C-407E-A947-70E740481C1C}">
                <a14:useLocalDpi xmlns:a14="http://schemas.microsoft.com/office/drawing/2010/main"/>
              </a:ext>
            </a:extLst>
          </a:blip>
          <a:srcRect l="11209" t="18906" r="8685" b="10938"/>
          <a:stretch>
            <a:fillRect/>
          </a:stretch>
        </p:blipFill>
        <p:spPr bwMode="auto">
          <a:xfrm>
            <a:off x="4716016" y="2780928"/>
            <a:ext cx="4032448" cy="3168352"/>
          </a:xfrm>
          <a:prstGeom prst="rect">
            <a:avLst/>
          </a:prstGeom>
          <a:ln>
            <a:noFill/>
          </a:ln>
          <a:effectLst>
            <a:softEdge rad="112500"/>
          </a:effectLst>
        </p:spPr>
      </p:pic>
    </p:spTree>
    <p:extLst>
      <p:ext uri="{BB962C8B-B14F-4D97-AF65-F5344CB8AC3E}">
        <p14:creationId xmlns:p14="http://schemas.microsoft.com/office/powerpoint/2010/main" val="3772321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24744"/>
            <a:ext cx="6912768" cy="400110"/>
          </a:xfrm>
          <a:prstGeom prst="rect">
            <a:avLst/>
          </a:prstGeom>
        </p:spPr>
        <p:txBody>
          <a:bodyPr wrap="square">
            <a:spAutoFit/>
          </a:bodyPr>
          <a:lstStyle/>
          <a:p>
            <a:pPr algn="just"/>
            <a:r>
              <a:rPr lang="ru-RU" sz="2000" b="1" dirty="0" smtClean="0">
                <a:solidFill>
                  <a:srgbClr val="C00000"/>
                </a:solidFill>
                <a:latin typeface="+mj-lt"/>
              </a:rPr>
              <a:t>      </a:t>
            </a:r>
            <a:endParaRPr lang="ru-RU" dirty="0"/>
          </a:p>
        </p:txBody>
      </p:sp>
      <p:sp>
        <p:nvSpPr>
          <p:cNvPr id="5" name="TextBox 4"/>
          <p:cNvSpPr txBox="1"/>
          <p:nvPr/>
        </p:nvSpPr>
        <p:spPr>
          <a:xfrm>
            <a:off x="395536" y="980728"/>
            <a:ext cx="8496944" cy="2339102"/>
          </a:xfrm>
          <a:prstGeom prst="rect">
            <a:avLst/>
          </a:prstGeom>
          <a:noFill/>
        </p:spPr>
        <p:txBody>
          <a:bodyPr wrap="square" rtlCol="0">
            <a:spAutoFit/>
          </a:bodyPr>
          <a:lstStyle/>
          <a:p>
            <a:pPr algn="just"/>
            <a:r>
              <a:rPr lang="ru-RU" b="1" dirty="0" smtClean="0">
                <a:solidFill>
                  <a:srgbClr val="C00000"/>
                </a:solidFill>
                <a:latin typeface="Cambria" pitchFamily="18" charset="0"/>
                <a:ea typeface="Cambria" pitchFamily="18" charset="0"/>
              </a:rPr>
              <a:t>    </a:t>
            </a:r>
            <a:r>
              <a:rPr lang="ru-RU" sz="1600" b="1" dirty="0" smtClean="0">
                <a:solidFill>
                  <a:srgbClr val="C00000"/>
                </a:solidFill>
                <a:latin typeface="Cambria" pitchFamily="18" charset="0"/>
                <a:ea typeface="Cambria" pitchFamily="18" charset="0"/>
              </a:rPr>
              <a:t>В ночь с 30 июня на 1 июля 1941 г. финские войска перешли границу СССР. В приграничных районах Карелии начались ожесточённые бои. В июле 1941 г. основные силы финской Карельской армии вышли к Ладожскому озеру и развернули наступление одновременно на трёх направлениях: Петрозаводском, </a:t>
            </a:r>
            <a:r>
              <a:rPr lang="ru-RU" sz="1600" b="1" dirty="0" err="1" smtClean="0">
                <a:solidFill>
                  <a:srgbClr val="C00000"/>
                </a:solidFill>
                <a:latin typeface="Cambria" pitchFamily="18" charset="0"/>
                <a:ea typeface="Cambria" pitchFamily="18" charset="0"/>
              </a:rPr>
              <a:t>Олонецком</a:t>
            </a:r>
            <a:r>
              <a:rPr lang="ru-RU" sz="1600" b="1" dirty="0" smtClean="0">
                <a:solidFill>
                  <a:srgbClr val="C00000"/>
                </a:solidFill>
                <a:latin typeface="Cambria" pitchFamily="18" charset="0"/>
                <a:ea typeface="Cambria" pitchFamily="18" charset="0"/>
              </a:rPr>
              <a:t> и Сортавальском.  23 августа 1941 г. из состава Северного фронтов выделился Карельский фронт. Из всех советских фронтов Великой Отечественной войны он действовал самое продолжительное время (3,5 года), на самом большом расстоянии (1,5 тыс. км), в условиях сурового климата и бездорожья. Главной задачей Карельского фронта была оборона Карелии и Заполярья. </a:t>
            </a:r>
            <a:endParaRPr lang="ru-RU" sz="1600" b="1" dirty="0">
              <a:solidFill>
                <a:srgbClr val="C00000"/>
              </a:solidFill>
              <a:latin typeface="Cambria" pitchFamily="18" charset="0"/>
              <a:ea typeface="Cambria" pitchFamily="18" charset="0"/>
            </a:endParaRPr>
          </a:p>
        </p:txBody>
      </p:sp>
      <p:sp>
        <p:nvSpPr>
          <p:cNvPr id="6" name="TextBox 5"/>
          <p:cNvSpPr txBox="1"/>
          <p:nvPr/>
        </p:nvSpPr>
        <p:spPr>
          <a:xfrm>
            <a:off x="1619672" y="4149080"/>
            <a:ext cx="720080" cy="369332"/>
          </a:xfrm>
          <a:prstGeom prst="rect">
            <a:avLst/>
          </a:prstGeom>
          <a:noFill/>
        </p:spPr>
        <p:txBody>
          <a:bodyPr wrap="square" rtlCol="0">
            <a:spAutoFit/>
          </a:bodyPr>
          <a:lstStyle/>
          <a:p>
            <a:endParaRPr lang="ru-RU" dirty="0"/>
          </a:p>
        </p:txBody>
      </p:sp>
      <p:sp>
        <p:nvSpPr>
          <p:cNvPr id="3078" name="Rectangle 6"/>
          <p:cNvSpPr>
            <a:spLocks noChangeArrowheads="1"/>
          </p:cNvSpPr>
          <p:nvPr/>
        </p:nvSpPr>
        <p:spPr bwMode="auto">
          <a:xfrm>
            <a:off x="323528" y="3284984"/>
            <a:ext cx="26642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b="1" dirty="0" smtClean="0">
                <a:solidFill>
                  <a:srgbClr val="C00000"/>
                </a:solidFill>
                <a:latin typeface="Cambria" pitchFamily="18" charset="0"/>
                <a:ea typeface="Cambria" pitchFamily="18" charset="0"/>
              </a:rPr>
              <a:t>     2 октября 1941 года Петрозаводск в результате боёв был оккупирован финской Карельской армией  (</a:t>
            </a:r>
            <a:r>
              <a:rPr lang="ru-RU" sz="1400" b="1" dirty="0" err="1" smtClean="0">
                <a:solidFill>
                  <a:srgbClr val="C00000"/>
                </a:solidFill>
                <a:latin typeface="Cambria" pitchFamily="18" charset="0"/>
                <a:ea typeface="Cambria" pitchFamily="18" charset="0"/>
              </a:rPr>
              <a:t>Karjalan</a:t>
            </a:r>
            <a:r>
              <a:rPr lang="ru-RU" sz="1400" b="1" dirty="0" smtClean="0">
                <a:solidFill>
                  <a:srgbClr val="C00000"/>
                </a:solidFill>
                <a:latin typeface="Cambria" pitchFamily="18" charset="0"/>
                <a:ea typeface="Cambria" pitchFamily="18" charset="0"/>
              </a:rPr>
              <a:t> </a:t>
            </a:r>
            <a:r>
              <a:rPr lang="ru-RU" sz="1400" b="1" dirty="0" err="1" smtClean="0">
                <a:solidFill>
                  <a:srgbClr val="C00000"/>
                </a:solidFill>
                <a:latin typeface="Cambria" pitchFamily="18" charset="0"/>
                <a:ea typeface="Cambria" pitchFamily="18" charset="0"/>
              </a:rPr>
              <a:t>armeija</a:t>
            </a:r>
            <a:r>
              <a:rPr lang="ru-RU" sz="1400" b="1" dirty="0" smtClean="0">
                <a:solidFill>
                  <a:srgbClr val="C00000"/>
                </a:solidFill>
                <a:latin typeface="Cambria" pitchFamily="18" charset="0"/>
                <a:ea typeface="Cambria" pitchFamily="18" charset="0"/>
              </a:rPr>
              <a:t>).В специальном приказе Маннергейма взятие столицы Карелии называлось самым крупным, решающих успехом армии.</a:t>
            </a:r>
          </a:p>
          <a:p>
            <a:r>
              <a:rPr lang="ru-RU" sz="1400" dirty="0" smtClean="0">
                <a:latin typeface="Cambria" pitchFamily="18" charset="0"/>
                <a:ea typeface="Cambria" pitchFamily="18" charset="0"/>
              </a:rPr>
              <a:t> </a:t>
            </a:r>
            <a:endParaRPr lang="ru-RU" sz="1400" dirty="0">
              <a:latin typeface="Cambria" pitchFamily="18" charset="0"/>
              <a:ea typeface="Cambria" pitchFamily="18" charset="0"/>
            </a:endParaRPr>
          </a:p>
        </p:txBody>
      </p:sp>
      <p:pic>
        <p:nvPicPr>
          <p:cNvPr id="14" name="Рисунок 13" descr="https://static.sotasampo.fi/photographs/lg/sakuva_lg_5217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840" y="3573016"/>
            <a:ext cx="1368152" cy="1152128"/>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
        <p:nvSpPr>
          <p:cNvPr id="3080" name="Rectangle 8"/>
          <p:cNvSpPr>
            <a:spLocks noChangeArrowheads="1"/>
          </p:cNvSpPr>
          <p:nvPr/>
        </p:nvSpPr>
        <p:spPr bwMode="auto">
          <a:xfrm>
            <a:off x="4644008" y="3356992"/>
            <a:ext cx="237626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Cambria" pitchFamily="18" charset="0"/>
                <a:ea typeface="Cambria" pitchFamily="18" charset="0"/>
                <a:cs typeface="Times New Roman" pitchFamily="18" charset="0"/>
              </a:rPr>
              <a:t>     В Петрозаводске и на прилегающих территориях во время оккупации действовало 10 концентрационных лагерей, первый из которых был открыт 14 октября 1941 года.</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C00000"/>
              </a:solidFill>
              <a:effectLst/>
              <a:latin typeface="Cambria" pitchFamily="18" charset="0"/>
              <a:ea typeface="Cambria"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C00000"/>
              </a:solidFill>
              <a:effectLst/>
              <a:latin typeface="Cambria" pitchFamily="18" charset="0"/>
              <a:ea typeface="Cambria" pitchFamily="18" charset="0"/>
              <a:cs typeface="Arial" pitchFamily="34" charset="0"/>
            </a:endParaRPr>
          </a:p>
        </p:txBody>
      </p:sp>
      <p:pic>
        <p:nvPicPr>
          <p:cNvPr id="18" name="Рисунок 17" descr="https://ds03.infourok.ru/uploads/ex/0789/0002edb8-4eb21f2f/img6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288" y="3501008"/>
            <a:ext cx="1512168" cy="1296144"/>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
        <p:nvSpPr>
          <p:cNvPr id="20" name="Прямоугольник 19"/>
          <p:cNvSpPr/>
          <p:nvPr/>
        </p:nvSpPr>
        <p:spPr>
          <a:xfrm>
            <a:off x="5652120" y="5085184"/>
            <a:ext cx="3168352" cy="523220"/>
          </a:xfrm>
          <a:prstGeom prst="rect">
            <a:avLst/>
          </a:prstGeom>
        </p:spPr>
        <p:txBody>
          <a:bodyPr wrap="square">
            <a:spAutoFit/>
          </a:bodyPr>
          <a:lstStyle/>
          <a:p>
            <a:r>
              <a:rPr lang="ru-RU" sz="1400" b="1" dirty="0" smtClean="0">
                <a:solidFill>
                  <a:srgbClr val="C00000"/>
                </a:solidFill>
                <a:latin typeface="Cambria" pitchFamily="18" charset="0"/>
                <a:ea typeface="Cambria" pitchFamily="18" charset="0"/>
              </a:rPr>
              <a:t>Оккупация длилась 1000 дней — </a:t>
            </a:r>
          </a:p>
          <a:p>
            <a:r>
              <a:rPr lang="ru-RU" sz="1400" b="1" dirty="0" smtClean="0">
                <a:solidFill>
                  <a:srgbClr val="C00000"/>
                </a:solidFill>
                <a:latin typeface="Cambria" pitchFamily="18" charset="0"/>
                <a:ea typeface="Cambria" pitchFamily="18" charset="0"/>
              </a:rPr>
              <a:t>сентябрь 1941 — июнь 1944 года. </a:t>
            </a:r>
            <a:endParaRPr lang="ru-RU" sz="1400" b="1" dirty="0">
              <a:solidFill>
                <a:srgbClr val="C00000"/>
              </a:solidFill>
              <a:latin typeface="Cambria" pitchFamily="18" charset="0"/>
              <a:ea typeface="Cambria" pitchFamily="18" charset="0"/>
            </a:endParaRPr>
          </a:p>
        </p:txBody>
      </p:sp>
      <p:sp>
        <p:nvSpPr>
          <p:cNvPr id="21" name="TextBox 20"/>
          <p:cNvSpPr txBox="1"/>
          <p:nvPr/>
        </p:nvSpPr>
        <p:spPr>
          <a:xfrm>
            <a:off x="395536" y="5733256"/>
            <a:ext cx="8496944" cy="954107"/>
          </a:xfrm>
          <a:prstGeom prst="rect">
            <a:avLst/>
          </a:prstGeom>
          <a:noFill/>
          <a:ln w="28575">
            <a:solidFill>
              <a:srgbClr val="C00000"/>
            </a:solidFill>
          </a:ln>
        </p:spPr>
        <p:txBody>
          <a:bodyPr wrap="square" rtlCol="0">
            <a:spAutoFit/>
          </a:bodyPr>
          <a:lstStyle/>
          <a:p>
            <a:r>
              <a:rPr lang="ru-RU" sz="1400" b="1" dirty="0" smtClean="0">
                <a:solidFill>
                  <a:srgbClr val="C00000"/>
                </a:solidFill>
                <a:latin typeface="Cambria" pitchFamily="18" charset="0"/>
                <a:ea typeface="Cambria" pitchFamily="18" charset="0"/>
              </a:rPr>
              <a:t>Летом 1944 года началась </a:t>
            </a:r>
            <a:r>
              <a:rPr lang="ru-RU" sz="1400" b="1" dirty="0" err="1" smtClean="0">
                <a:solidFill>
                  <a:srgbClr val="C00000"/>
                </a:solidFill>
                <a:latin typeface="Cambria" pitchFamily="18" charset="0"/>
                <a:ea typeface="Cambria" pitchFamily="18" charset="0"/>
              </a:rPr>
              <a:t>Выборгско-Петрозаводская</a:t>
            </a:r>
            <a:r>
              <a:rPr lang="ru-RU" sz="1400" b="1" dirty="0" smtClean="0">
                <a:solidFill>
                  <a:srgbClr val="C00000"/>
                </a:solidFill>
                <a:latin typeface="Cambria" pitchFamily="18" charset="0"/>
                <a:ea typeface="Cambria" pitchFamily="18" charset="0"/>
              </a:rPr>
              <a:t> наступательная операция. 20 июня Красная армия взяла Выборг, а на следующий день перешла в наступление в Восточной Карелии, где начала теснить войска финской </a:t>
            </a:r>
            <a:r>
              <a:rPr lang="ru-RU" sz="1400" b="1" dirty="0" err="1" smtClean="0">
                <a:solidFill>
                  <a:srgbClr val="C00000"/>
                </a:solidFill>
                <a:latin typeface="Cambria" pitchFamily="18" charset="0"/>
                <a:ea typeface="Cambria" pitchFamily="18" charset="0"/>
              </a:rPr>
              <a:t>Олонецкой</a:t>
            </a:r>
            <a:r>
              <a:rPr lang="ru-RU" sz="1400" b="1" dirty="0" smtClean="0">
                <a:solidFill>
                  <a:srgbClr val="C00000"/>
                </a:solidFill>
                <a:latin typeface="Cambria" pitchFamily="18" charset="0"/>
                <a:ea typeface="Cambria" pitchFamily="18" charset="0"/>
              </a:rPr>
              <a:t> группы. Финны отступали в некоторых местах без боя, и 28 июня 1944 года части Красной армии освободили Петрозаводск. </a:t>
            </a:r>
            <a:endParaRPr lang="ru-RU" sz="1400" b="1" dirty="0">
              <a:solidFill>
                <a:srgbClr val="C00000"/>
              </a:solidFill>
              <a:latin typeface="Cambria" pitchFamily="18" charset="0"/>
              <a:ea typeface="Cambria" pitchFamily="18" charset="0"/>
            </a:endParaRPr>
          </a:p>
        </p:txBody>
      </p:sp>
    </p:spTree>
    <p:extLst>
      <p:ext uri="{BB962C8B-B14F-4D97-AF65-F5344CB8AC3E}">
        <p14:creationId xmlns:p14="http://schemas.microsoft.com/office/powerpoint/2010/main" val="3916293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52736"/>
            <a:ext cx="8640960" cy="1656184"/>
          </a:xfrm>
        </p:spPr>
        <p:txBody>
          <a:bodyPr>
            <a:normAutofit fontScale="90000"/>
          </a:bodyPr>
          <a:lstStyle/>
          <a:p>
            <a:pPr marL="228600" indent="-228600">
              <a:spcBef>
                <a:spcPts val="1000"/>
              </a:spcBef>
            </a:pPr>
            <a:r>
              <a:rPr lang="ru-RU" i="1" cap="all" dirty="0" smtClean="0">
                <a:solidFill>
                  <a:srgbClr val="C00000"/>
                </a:solidFill>
                <a:latin typeface="Impact"/>
                <a:ea typeface="+mn-ea"/>
                <a:cs typeface="+mn-cs"/>
              </a:rPr>
              <a:t>ПЕТРОПАВЛОВСК-КАМЧАТСКИЙ</a:t>
            </a:r>
            <a:r>
              <a:rPr lang="ru-RU" i="1" cap="all" dirty="0">
                <a:solidFill>
                  <a:srgbClr val="C00000"/>
                </a:solidFill>
                <a:latin typeface="Impact"/>
                <a:ea typeface="+mn-ea"/>
                <a:cs typeface="+mn-cs"/>
              </a:rPr>
              <a:t/>
            </a:r>
            <a:br>
              <a:rPr lang="ru-RU" i="1" cap="all" dirty="0">
                <a:solidFill>
                  <a:srgbClr val="C00000"/>
                </a:solidFill>
                <a:latin typeface="Impact"/>
                <a:ea typeface="+mn-ea"/>
                <a:cs typeface="+mn-cs"/>
              </a:rPr>
            </a:br>
            <a:r>
              <a:rPr lang="ru-RU" sz="2000" dirty="0" smtClean="0"/>
              <a:t> </a:t>
            </a:r>
            <a:r>
              <a:rPr lang="ru-RU" sz="1800" b="1" dirty="0" smtClean="0">
                <a:solidFill>
                  <a:srgbClr val="C00000"/>
                </a:solidFill>
                <a:latin typeface="Cambria" pitchFamily="18" charset="0"/>
                <a:ea typeface="Cambria" pitchFamily="18" charset="0"/>
              </a:rPr>
              <a:t>Крупный российский город, раскинулся на чарующих своей красотой берегах Авачинской </a:t>
            </a:r>
            <a:r>
              <a:rPr lang="ru-RU" sz="1800" b="1" dirty="0" err="1" smtClean="0">
                <a:solidFill>
                  <a:srgbClr val="C00000"/>
                </a:solidFill>
                <a:latin typeface="Cambria" pitchFamily="18" charset="0"/>
                <a:ea typeface="Cambria" pitchFamily="18" charset="0"/>
              </a:rPr>
              <a:t>бухты,на</a:t>
            </a:r>
            <a:r>
              <a:rPr lang="ru-RU" sz="1800" b="1" dirty="0" smtClean="0">
                <a:solidFill>
                  <a:srgbClr val="C00000"/>
                </a:solidFill>
                <a:latin typeface="Cambria" pitchFamily="18" charset="0"/>
                <a:ea typeface="Cambria" pitchFamily="18" charset="0"/>
              </a:rPr>
              <a:t> побережье Тихого океана. Неподалеку от города находятся знаменитые вулканы – Корякская сопка и Авачинская сопка, </a:t>
            </a:r>
            <a:r>
              <a:rPr lang="ru-RU" sz="1800" b="1" dirty="0" err="1" smtClean="0">
                <a:solidFill>
                  <a:srgbClr val="C00000"/>
                </a:solidFill>
                <a:latin typeface="Cambria" pitchFamily="18" charset="0"/>
                <a:ea typeface="Cambria" pitchFamily="18" charset="0"/>
              </a:rPr>
              <a:t>Мутновский</a:t>
            </a:r>
            <a:r>
              <a:rPr lang="ru-RU" sz="1800" b="1" dirty="0" smtClean="0">
                <a:solidFill>
                  <a:srgbClr val="C00000"/>
                </a:solidFill>
                <a:latin typeface="Cambria" pitchFamily="18" charset="0"/>
                <a:ea typeface="Cambria" pitchFamily="18" charset="0"/>
              </a:rPr>
              <a:t> вулкан, а также Горелый и </a:t>
            </a:r>
            <a:r>
              <a:rPr lang="ru-RU" sz="1800" b="1" dirty="0" err="1" smtClean="0">
                <a:solidFill>
                  <a:srgbClr val="C00000"/>
                </a:solidFill>
                <a:latin typeface="Cambria" pitchFamily="18" charset="0"/>
                <a:ea typeface="Cambria" pitchFamily="18" charset="0"/>
              </a:rPr>
              <a:t>Вилючинский</a:t>
            </a:r>
            <a:r>
              <a:rPr lang="ru-RU" sz="1800" b="1" dirty="0" smtClean="0">
                <a:solidFill>
                  <a:srgbClr val="C00000"/>
                </a:solidFill>
                <a:latin typeface="Cambria" pitchFamily="18" charset="0"/>
                <a:ea typeface="Cambria" pitchFamily="18" charset="0"/>
              </a:rPr>
              <a:t> вулканы.</a:t>
            </a:r>
            <a:br>
              <a:rPr lang="ru-RU" sz="1800" b="1" dirty="0" smtClean="0">
                <a:solidFill>
                  <a:srgbClr val="C00000"/>
                </a:solidFill>
                <a:latin typeface="Cambria" pitchFamily="18" charset="0"/>
                <a:ea typeface="Cambria" pitchFamily="18" charset="0"/>
              </a:rPr>
            </a:br>
            <a:endParaRPr lang="ru-RU" sz="1800" b="1" dirty="0">
              <a:solidFill>
                <a:srgbClr val="C00000"/>
              </a:solidFill>
              <a:latin typeface="Cambria" pitchFamily="18" charset="0"/>
              <a:ea typeface="Cambria" pitchFamily="18" charset="0"/>
            </a:endParaRPr>
          </a:p>
        </p:txBody>
      </p:sp>
      <p:sp>
        <p:nvSpPr>
          <p:cNvPr id="3" name="Объект 2"/>
          <p:cNvSpPr>
            <a:spLocks noGrp="1"/>
          </p:cNvSpPr>
          <p:nvPr>
            <p:ph idx="1"/>
          </p:nvPr>
        </p:nvSpPr>
        <p:spPr>
          <a:xfrm>
            <a:off x="467544" y="2564905"/>
            <a:ext cx="3682752" cy="2160240"/>
          </a:xfrm>
        </p:spPr>
        <p:txBody>
          <a:bodyPr>
            <a:normAutofit/>
          </a:bodyPr>
          <a:lstStyle/>
          <a:p>
            <a:pPr marL="0" indent="0" algn="ctr">
              <a:buNone/>
            </a:pPr>
            <a:endParaRPr lang="ru-RU" sz="2000" b="1" dirty="0" smtClean="0">
              <a:solidFill>
                <a:srgbClr val="C00000"/>
              </a:solidFill>
            </a:endParaRPr>
          </a:p>
          <a:p>
            <a:pPr marL="0" indent="0" algn="ctr">
              <a:buNone/>
            </a:pPr>
            <a:endParaRPr lang="ru-RU" sz="2000" b="1" dirty="0">
              <a:solidFill>
                <a:srgbClr val="C00000"/>
              </a:solidFill>
            </a:endParaRPr>
          </a:p>
        </p:txBody>
      </p:sp>
      <p:pic>
        <p:nvPicPr>
          <p:cNvPr id="7" name="Рисунок 6" descr="Герб"/>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8384" y="692696"/>
            <a:ext cx="811530" cy="807720"/>
          </a:xfrm>
          <a:prstGeom prst="rect">
            <a:avLst/>
          </a:prstGeom>
          <a:noFill/>
          <a:ln w="9525">
            <a:noFill/>
            <a:miter lim="800000"/>
            <a:headEnd/>
            <a:tailEnd/>
          </a:ln>
        </p:spPr>
      </p:pic>
      <p:pic>
        <p:nvPicPr>
          <p:cNvPr id="9" name="Рисунок 8" descr="https://im0-tub-ru.yandex.net/i?id=28e90a38983f7b76d4049ba93db78536&amp;n=13"/>
          <p:cNvPicPr/>
          <p:nvPr/>
        </p:nvPicPr>
        <p:blipFill>
          <a:blip r:embed="rId3" cstate="print"/>
          <a:srcRect l="8878" t="20750" r="7290" b="5000"/>
          <a:stretch>
            <a:fillRect/>
          </a:stretch>
        </p:blipFill>
        <p:spPr bwMode="auto">
          <a:xfrm>
            <a:off x="4716016" y="2780928"/>
            <a:ext cx="3960440" cy="3168352"/>
          </a:xfrm>
          <a:prstGeom prst="rect">
            <a:avLst/>
          </a:prstGeom>
          <a:ln>
            <a:noFill/>
          </a:ln>
          <a:effectLst>
            <a:softEdge rad="112500"/>
          </a:effectLst>
        </p:spPr>
      </p:pic>
      <p:sp>
        <p:nvSpPr>
          <p:cNvPr id="2051" name="Rectangle 3"/>
          <p:cNvSpPr>
            <a:spLocks noChangeArrowheads="1"/>
          </p:cNvSpPr>
          <p:nvPr/>
        </p:nvSpPr>
        <p:spPr bwMode="auto">
          <a:xfrm>
            <a:off x="899592" y="2636912"/>
            <a:ext cx="259228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C00000"/>
                </a:solidFill>
                <a:effectLst/>
                <a:latin typeface="Cambria" pitchFamily="18" charset="0"/>
                <a:ea typeface="Cambria" pitchFamily="18" charset="0"/>
                <a:cs typeface="Times New Roman" pitchFamily="18" charset="0"/>
              </a:rPr>
              <a:t>31 октября 1972 года </a:t>
            </a:r>
            <a:r>
              <a:rPr kumimoji="0" lang="ru-RU" sz="1600" b="1" i="0" u="none" strike="noStrike" cap="none" normalizeH="0" baseline="0" dirty="0" smtClean="0">
                <a:ln>
                  <a:noFill/>
                </a:ln>
                <a:solidFill>
                  <a:srgbClr val="C00000"/>
                </a:solidFill>
                <a:effectLst/>
                <a:latin typeface="Cambria" pitchFamily="18" charset="0"/>
                <a:ea typeface="Cambria" pitchFamily="18" charset="0"/>
                <a:cs typeface="Times New Roman" pitchFamily="18" charset="0"/>
              </a:rPr>
              <a:t>Петропавловск-Камчатский был награждён орденом Трудового Красного Знамени.</a:t>
            </a:r>
            <a:endParaRPr kumimoji="0" lang="ru-RU" sz="1600" b="1" i="0" u="none" strike="noStrike" cap="none" normalizeH="0" baseline="0" dirty="0" smtClean="0">
              <a:ln>
                <a:noFill/>
              </a:ln>
              <a:solidFill>
                <a:srgbClr val="C00000"/>
              </a:solidFill>
              <a:effectLst/>
              <a:latin typeface="Cambria" pitchFamily="18" charset="0"/>
              <a:ea typeface="Cambria" pitchFamily="18" charset="0"/>
              <a:cs typeface="Arial" pitchFamily="34" charset="0"/>
            </a:endParaRPr>
          </a:p>
        </p:txBody>
      </p:sp>
      <p:sp>
        <p:nvSpPr>
          <p:cNvPr id="11" name="Прямоугольник 10"/>
          <p:cNvSpPr/>
          <p:nvPr/>
        </p:nvSpPr>
        <p:spPr>
          <a:xfrm>
            <a:off x="179512" y="4293096"/>
            <a:ext cx="4572000" cy="2123658"/>
          </a:xfrm>
          <a:prstGeom prst="rect">
            <a:avLst/>
          </a:prstGeom>
        </p:spPr>
        <p:txBody>
          <a:bodyPr>
            <a:spAutoFit/>
          </a:bodyPr>
          <a:lstStyle/>
          <a:p>
            <a:pPr algn="ctr">
              <a:buNone/>
            </a:pPr>
            <a:r>
              <a:rPr lang="ru-RU" b="1" u="sng" dirty="0" smtClean="0">
                <a:solidFill>
                  <a:srgbClr val="C00000"/>
                </a:solidFill>
              </a:rPr>
              <a:t> </a:t>
            </a:r>
            <a:r>
              <a:rPr lang="ru-RU" sz="1600" b="1" u="sng" dirty="0" smtClean="0">
                <a:solidFill>
                  <a:srgbClr val="C00000"/>
                </a:solidFill>
              </a:rPr>
              <a:t>3 ноября 2011 года</a:t>
            </a:r>
          </a:p>
          <a:p>
            <a:pPr algn="ctr">
              <a:buNone/>
            </a:pPr>
            <a:r>
              <a:rPr lang="ru-RU" sz="1600" b="1" dirty="0" smtClean="0">
                <a:solidFill>
                  <a:srgbClr val="C00000"/>
                </a:solidFill>
              </a:rPr>
              <a:t>За мужество, стойкость и массовый героизм, проявленные защитниками города в борьбе за свободу и независимость Отечества,</a:t>
            </a:r>
            <a:br>
              <a:rPr lang="ru-RU" sz="1600" b="1" dirty="0" smtClean="0">
                <a:solidFill>
                  <a:srgbClr val="C00000"/>
                </a:solidFill>
              </a:rPr>
            </a:br>
            <a:r>
              <a:rPr lang="ru-RU" sz="1600" b="1" dirty="0" smtClean="0">
                <a:solidFill>
                  <a:srgbClr val="C00000"/>
                </a:solidFill>
              </a:rPr>
              <a:t>присвоить </a:t>
            </a:r>
          </a:p>
          <a:p>
            <a:pPr algn="ctr">
              <a:buNone/>
            </a:pPr>
            <a:r>
              <a:rPr lang="ru-RU" sz="1600" b="1" dirty="0" smtClean="0">
                <a:solidFill>
                  <a:srgbClr val="C00000"/>
                </a:solidFill>
              </a:rPr>
              <a:t>г. Петропавловску-Камчатскому</a:t>
            </a:r>
          </a:p>
          <a:p>
            <a:pPr algn="ctr">
              <a:buNone/>
            </a:pPr>
            <a:r>
              <a:rPr lang="ru-RU" sz="1600" b="1" dirty="0" smtClean="0">
                <a:solidFill>
                  <a:srgbClr val="C00000"/>
                </a:solidFill>
              </a:rPr>
              <a:t>почётное звание Российской Федерации </a:t>
            </a:r>
            <a:br>
              <a:rPr lang="ru-RU" sz="1600" b="1" dirty="0" smtClean="0">
                <a:solidFill>
                  <a:srgbClr val="C00000"/>
                </a:solidFill>
              </a:rPr>
            </a:br>
            <a:r>
              <a:rPr lang="ru-RU" b="1" dirty="0" smtClean="0">
                <a:solidFill>
                  <a:srgbClr val="C00000"/>
                </a:solidFill>
              </a:rPr>
              <a:t>«Город воинской славы» </a:t>
            </a:r>
          </a:p>
        </p:txBody>
      </p:sp>
    </p:spTree>
    <p:extLst>
      <p:ext uri="{BB962C8B-B14F-4D97-AF65-F5344CB8AC3E}">
        <p14:creationId xmlns:p14="http://schemas.microsoft.com/office/powerpoint/2010/main" val="383948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528" y="1052736"/>
            <a:ext cx="3312368" cy="3384376"/>
          </a:xfrm>
          <a:ln>
            <a:solidFill>
              <a:srgbClr val="C00000"/>
            </a:solidFill>
          </a:ln>
        </p:spPr>
        <p:txBody>
          <a:bodyPr>
            <a:normAutofit fontScale="40000" lnSpcReduction="20000"/>
          </a:bodyPr>
          <a:lstStyle/>
          <a:p>
            <a:pPr marL="0" indent="0" algn="just">
              <a:lnSpc>
                <a:spcPct val="120000"/>
              </a:lnSpc>
              <a:buClr>
                <a:srgbClr val="31B6FD"/>
              </a:buClr>
              <a:buSzPct val="100000"/>
              <a:buNone/>
              <a:defRPr/>
            </a:pPr>
            <a:r>
              <a:rPr lang="ru-RU" sz="3000" b="1" dirty="0" smtClean="0">
                <a:solidFill>
                  <a:srgbClr val="C00000"/>
                </a:solidFill>
                <a:latin typeface="+mj-lt"/>
              </a:rPr>
              <a:t>    </a:t>
            </a:r>
            <a:r>
              <a:rPr lang="ru-RU" sz="3000" b="1" dirty="0" smtClean="0">
                <a:solidFill>
                  <a:srgbClr val="C00000"/>
                </a:solidFill>
                <a:latin typeface="Cambria" pitchFamily="18" charset="0"/>
                <a:ea typeface="Cambria" pitchFamily="18" charset="0"/>
              </a:rPr>
              <a:t>В 1854 году военные суда Великобританиии ее союзника Франции, вошли в Авачинскую бухту. Петропавловск выдержал защиту в течение 10 дней и заставил отступить врага. С численностью 988 человек и 68 прибрежных орудий против 6 фрегатов, 212 орудий и 2.540 человек Британского и Французского эскадрона, Петропавловский гарнизон во главе с генералом В.С. </a:t>
            </a:r>
            <a:r>
              <a:rPr lang="ru-RU" sz="3000" b="1" dirty="0" err="1" smtClean="0">
                <a:solidFill>
                  <a:srgbClr val="C00000"/>
                </a:solidFill>
                <a:latin typeface="Cambria" pitchFamily="18" charset="0"/>
                <a:ea typeface="Cambria" pitchFamily="18" charset="0"/>
              </a:rPr>
              <a:t>Завойко</a:t>
            </a:r>
            <a:r>
              <a:rPr lang="ru-RU" sz="3000" b="1" dirty="0" smtClean="0">
                <a:solidFill>
                  <a:srgbClr val="C00000"/>
                </a:solidFill>
                <a:latin typeface="Cambria" pitchFamily="18" charset="0"/>
                <a:ea typeface="Cambria" pitchFamily="18" charset="0"/>
              </a:rPr>
              <a:t> отразили множество нападений. Когда все береговые орудия были разбиты, и только 300 человек остались в живых, отряды Российской армии отбили нападение десанта. 26 августа англичане и французы покинули Авачинскую бухту .</a:t>
            </a:r>
          </a:p>
          <a:p>
            <a:pPr marL="0" lvl="0" indent="0" algn="just">
              <a:lnSpc>
                <a:spcPct val="80000"/>
              </a:lnSpc>
              <a:buClr>
                <a:srgbClr val="31B6FD"/>
              </a:buClr>
              <a:buSzPct val="100000"/>
              <a:buNone/>
              <a:defRPr/>
            </a:pPr>
            <a:r>
              <a:rPr lang="ru-RU" sz="3400" b="1" dirty="0" smtClean="0">
                <a:solidFill>
                  <a:srgbClr val="C00000"/>
                </a:solidFill>
                <a:latin typeface="+mj-lt"/>
              </a:rPr>
              <a:t> </a:t>
            </a:r>
            <a:endParaRPr lang="ru-RU" sz="3400" b="1" dirty="0">
              <a:solidFill>
                <a:srgbClr val="C00000"/>
              </a:solidFill>
              <a:latin typeface="+mj-lt"/>
            </a:endParaRPr>
          </a:p>
        </p:txBody>
      </p:sp>
      <p:sp>
        <p:nvSpPr>
          <p:cNvPr id="1025" name="Rectangle 1"/>
          <p:cNvSpPr>
            <a:spLocks noChangeArrowheads="1"/>
          </p:cNvSpPr>
          <p:nvPr/>
        </p:nvSpPr>
        <p:spPr bwMode="auto">
          <a:xfrm>
            <a:off x="4067944" y="908720"/>
            <a:ext cx="4608512" cy="1308050"/>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 годы Великой Отечественной войны выросло значение Камчатки как стратегически важного пункта, стремительное развитие получило военное обеспечение района. В это время усиленными темпами был построен морской порт, который работал в том числе на получение американской помощи по ленд-лизу</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652120" y="2420888"/>
            <a:ext cx="3312368" cy="4093428"/>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ru-RU" sz="1300" b="1" dirty="0" smtClean="0">
                <a:solidFill>
                  <a:srgbClr val="C00000"/>
                </a:solidFill>
              </a:rPr>
              <a:t>Особая героическая страница в жизни г. Петропавловска – Курильский десант 1945 г.  Эту сложнейшую боевую операцию было намечено провести силами Камчатского оборонительного района во главе с генерал-майором А. Р. </a:t>
            </a:r>
            <a:r>
              <a:rPr lang="ru-RU" sz="1300" b="1" dirty="0" err="1" smtClean="0">
                <a:solidFill>
                  <a:srgbClr val="C00000"/>
                </a:solidFill>
              </a:rPr>
              <a:t>Гнечко</a:t>
            </a:r>
            <a:r>
              <a:rPr lang="ru-RU" sz="1300" b="1" dirty="0" smtClean="0">
                <a:solidFill>
                  <a:srgbClr val="C00000"/>
                </a:solidFill>
              </a:rPr>
              <a:t> и Петропавловской военно-морской базы под командованием капитана 1-го ранга Д. Г. Пономарева.</a:t>
            </a:r>
          </a:p>
          <a:p>
            <a:pPr lvl="0" indent="449263" algn="just" fontAlgn="base">
              <a:spcBef>
                <a:spcPct val="0"/>
              </a:spcBef>
              <a:spcAft>
                <a:spcPct val="0"/>
              </a:spcAft>
            </a:pPr>
            <a:r>
              <a:rPr lang="ru-RU" sz="1300" b="1" dirty="0" smtClean="0">
                <a:solidFill>
                  <a:srgbClr val="C00000"/>
                </a:solidFill>
              </a:rPr>
              <a:t> Операция поучительна тем, что была подготовлена в ограниченные сроки, искусно выбрано направление главного удара, хорошо организовано взаимодействие сухопутных войск, авиации и флота. При подготовке операции был создан объединенный орган (штаб) высадки из представителей штабов Камчатского оборонительного района, Петропавловской ВМБ и 128-й авиадивизии.</a:t>
            </a:r>
            <a:endParaRPr kumimoji="0" lang="ru-RU" sz="1300" b="1" i="0" u="none" strike="noStrike" cap="none" normalizeH="0" baseline="0" dirty="0" smtClean="0">
              <a:ln>
                <a:noFill/>
              </a:ln>
              <a:solidFill>
                <a:srgbClr val="C00000"/>
              </a:solidFill>
              <a:effectLst/>
              <a:latin typeface="Arial" pitchFamily="34" charset="0"/>
              <a:cs typeface="Arial" pitchFamily="34" charset="0"/>
            </a:endParaRPr>
          </a:p>
        </p:txBody>
      </p:sp>
      <p:sp>
        <p:nvSpPr>
          <p:cNvPr id="1027" name="Rectangle 3"/>
          <p:cNvSpPr>
            <a:spLocks noChangeArrowheads="1"/>
          </p:cNvSpPr>
          <p:nvPr/>
        </p:nvSpPr>
        <p:spPr bwMode="auto">
          <a:xfrm>
            <a:off x="539552" y="4381073"/>
            <a:ext cx="3888432" cy="2092881"/>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На о. </a:t>
            </a:r>
            <a:r>
              <a:rPr kumimoji="0" lang="ru-RU" sz="13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Матуа</a:t>
            </a:r>
            <a:r>
              <a:rPr kumimoji="0" lang="ru-RU" sz="13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существовал уникальный аэродром, действующий в любое время года. Под бетонным покрытием были проложены трубы с термальной водой, которые препятствовали оледенению взлетно-посадочной полосы. Расположение аэродрома позволяло осуществлять взлет и посадку самолетов даже в ураганный ветер. Таким образом, обеспечивалось надежное рабочее состояние аэродрома с учетом природных условий острова.</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Рисунок 13" descr="https://function.mil.ru/files/morf/det-petropavlovsk664S.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4869160"/>
            <a:ext cx="1008112" cy="1152128"/>
          </a:xfrm>
          <a:prstGeom prst="rect">
            <a:avLst/>
          </a:prstGeom>
          <a:ln>
            <a:noFill/>
          </a:ln>
          <a:effectLst>
            <a:outerShdw blurRad="190500" algn="tl" rotWithShape="0">
              <a:srgbClr val="000000">
                <a:alpha val="70000"/>
              </a:srgbClr>
            </a:outerShdw>
          </a:effectLst>
        </p:spPr>
      </p:pic>
      <p:pic>
        <p:nvPicPr>
          <p:cNvPr id="16" name="Рисунок 15" descr="https://function.mil.ru/files/morf/det-petropavlovsk666S.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3284984"/>
            <a:ext cx="1558290" cy="1044160"/>
          </a:xfrm>
          <a:prstGeom prst="rect">
            <a:avLst/>
          </a:prstGeom>
          <a:ln>
            <a:noFill/>
          </a:ln>
          <a:effectLst>
            <a:outerShdw blurRad="190500" algn="tl" rotWithShape="0">
              <a:srgbClr val="000000">
                <a:alpha val="70000"/>
              </a:srgbClr>
            </a:outerShdw>
          </a:effectLst>
        </p:spPr>
      </p:pic>
      <p:pic>
        <p:nvPicPr>
          <p:cNvPr id="17" name="Рисунок 16" descr="https://pastvu.com/_p/a/b/t/p/btpuguh639js6d356z.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912" y="2204864"/>
            <a:ext cx="1390650" cy="952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4113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4114800" cy="5400600"/>
          </a:xfrm>
        </p:spPr>
        <p:txBody>
          <a:bodyPr>
            <a:normAutofit/>
          </a:bodyPr>
          <a:lstStyle/>
          <a:p>
            <a:pPr marL="0" lvl="0" indent="0" algn="ctr">
              <a:spcBef>
                <a:spcPts val="600"/>
              </a:spcBef>
              <a:buClr>
                <a:srgbClr val="F3A447"/>
              </a:buClr>
              <a:buSzPct val="85000"/>
              <a:buNone/>
            </a:pPr>
            <a:r>
              <a:rPr lang="ru-RU" sz="2400" b="1" dirty="0">
                <a:ln>
                  <a:solidFill>
                    <a:srgbClr val="C00000"/>
                  </a:solidFill>
                </a:ln>
                <a:solidFill>
                  <a:srgbClr val="C00000"/>
                </a:solidFill>
                <a:latin typeface="+mj-lt"/>
              </a:rPr>
              <a:t>Звание «Город воинской славы» присваивается за отличия проявленные жителями города при защите Отечества. В городах удостоенных этого звания устанавливается гранитная стела увенчанная гербом России, в нижней части которой помещаются картуши с гербом города и текстом наградного указа. </a:t>
            </a:r>
          </a:p>
          <a:p>
            <a:pPr marL="0" indent="0">
              <a:buNone/>
            </a:pPr>
            <a:endParaRPr lang="ru-RU"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9445" y="3555083"/>
            <a:ext cx="3444297" cy="28841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1472" y="908720"/>
            <a:ext cx="3395663" cy="26463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852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296144"/>
          </a:xfrm>
        </p:spPr>
        <p:txBody>
          <a:bodyPr>
            <a:normAutofit fontScale="90000"/>
          </a:bodyPr>
          <a:lstStyle/>
          <a:p>
            <a:r>
              <a:rPr lang="ru-RU" altLang="ru-RU" sz="2100" b="1" dirty="0" smtClean="0">
                <a:solidFill>
                  <a:srgbClr val="000000"/>
                </a:solidFill>
                <a:effectLst>
                  <a:outerShdw blurRad="38100" dist="38100" dir="2700000" algn="tl">
                    <a:srgbClr val="C0C0C0"/>
                  </a:outerShdw>
                </a:effectLst>
                <a:latin typeface="Arial" pitchFamily="34" charset="0"/>
                <a:ea typeface="Microsoft YaHei" pitchFamily="34" charset="-122"/>
              </a:rPr>
              <a:t/>
            </a:r>
            <a:br>
              <a:rPr lang="ru-RU" altLang="ru-RU" sz="2100" b="1" dirty="0" smtClean="0">
                <a:solidFill>
                  <a:srgbClr val="000000"/>
                </a:solidFill>
                <a:effectLst>
                  <a:outerShdw blurRad="38100" dist="38100" dir="2700000" algn="tl">
                    <a:srgbClr val="C0C0C0"/>
                  </a:outerShdw>
                </a:effectLst>
                <a:latin typeface="Arial" pitchFamily="34" charset="0"/>
                <a:ea typeface="Microsoft YaHei" pitchFamily="34" charset="-122"/>
              </a:rPr>
            </a:br>
            <a:r>
              <a:rPr lang="ru-RU" altLang="ru-RU" sz="2100" b="1" dirty="0">
                <a:solidFill>
                  <a:srgbClr val="000000"/>
                </a:solidFill>
                <a:effectLst>
                  <a:outerShdw blurRad="38100" dist="38100" dir="2700000" algn="tl">
                    <a:srgbClr val="C0C0C0"/>
                  </a:outerShdw>
                </a:effectLst>
                <a:latin typeface="Arial" pitchFamily="34" charset="0"/>
                <a:ea typeface="Microsoft YaHei" pitchFamily="34" charset="-122"/>
              </a:rPr>
              <a:t/>
            </a:r>
            <a:br>
              <a:rPr lang="ru-RU" altLang="ru-RU" sz="2100" b="1" dirty="0">
                <a:solidFill>
                  <a:srgbClr val="000000"/>
                </a:solidFill>
                <a:effectLst>
                  <a:outerShdw blurRad="38100" dist="38100" dir="2700000" algn="tl">
                    <a:srgbClr val="C0C0C0"/>
                  </a:outerShdw>
                </a:effectLst>
                <a:latin typeface="Arial" pitchFamily="34" charset="0"/>
                <a:ea typeface="Microsoft YaHei" pitchFamily="34" charset="-122"/>
              </a:rPr>
            </a:br>
            <a:r>
              <a:rPr lang="ru-RU" altLang="ru-RU" sz="2100" b="1" dirty="0" smtClean="0">
                <a:solidFill>
                  <a:srgbClr val="000000"/>
                </a:solidFill>
                <a:effectLst>
                  <a:outerShdw blurRad="38100" dist="38100" dir="2700000" algn="tl">
                    <a:srgbClr val="C0C0C0"/>
                  </a:outerShdw>
                </a:effectLst>
                <a:latin typeface="Arial" pitchFamily="34" charset="0"/>
                <a:ea typeface="Microsoft YaHei" pitchFamily="34" charset="-122"/>
              </a:rPr>
              <a:t/>
            </a:r>
            <a:br>
              <a:rPr lang="ru-RU" altLang="ru-RU" sz="2100" b="1" dirty="0" smtClean="0">
                <a:solidFill>
                  <a:srgbClr val="000000"/>
                </a:solidFill>
                <a:effectLst>
                  <a:outerShdw blurRad="38100" dist="38100" dir="2700000" algn="tl">
                    <a:srgbClr val="C0C0C0"/>
                  </a:outerShdw>
                </a:effectLst>
                <a:latin typeface="Arial" pitchFamily="34" charset="0"/>
                <a:ea typeface="Microsoft YaHei" pitchFamily="34" charset="-122"/>
              </a:rPr>
            </a:br>
            <a:r>
              <a:rPr lang="ru-RU" altLang="ru-RU" sz="2100" b="1" dirty="0">
                <a:solidFill>
                  <a:srgbClr val="000000"/>
                </a:solidFill>
                <a:effectLst>
                  <a:outerShdw blurRad="38100" dist="38100" dir="2700000" algn="tl">
                    <a:srgbClr val="C0C0C0"/>
                  </a:outerShdw>
                </a:effectLst>
                <a:latin typeface="Arial" pitchFamily="34" charset="0"/>
                <a:ea typeface="Microsoft YaHei" pitchFamily="34" charset="-122"/>
              </a:rPr>
              <a:t/>
            </a:r>
            <a:br>
              <a:rPr lang="ru-RU" altLang="ru-RU" sz="2100" b="1" dirty="0">
                <a:solidFill>
                  <a:srgbClr val="000000"/>
                </a:solidFill>
                <a:effectLst>
                  <a:outerShdw blurRad="38100" dist="38100" dir="2700000" algn="tl">
                    <a:srgbClr val="C0C0C0"/>
                  </a:outerShdw>
                </a:effectLst>
                <a:latin typeface="Arial" pitchFamily="34" charset="0"/>
                <a:ea typeface="Microsoft YaHei" pitchFamily="34" charset="-122"/>
              </a:rPr>
            </a:br>
            <a:endParaRPr lang="ru-RU"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95536" y="1268760"/>
            <a:ext cx="8229600" cy="4104456"/>
          </a:xfrm>
        </p:spPr>
        <p:txBody>
          <a:bodyPr>
            <a:normAutofit/>
          </a:bodyPr>
          <a:lstStyle/>
          <a:p>
            <a:pPr marL="0" indent="0" algn="ctr">
              <a:buNone/>
            </a:pPr>
            <a:r>
              <a:rPr lang="ru-RU" b="1" dirty="0">
                <a:solidFill>
                  <a:srgbClr val="C00000"/>
                </a:solidFill>
              </a:rPr>
              <a:t>Звание было присвоено 45 городам Российской Федерации. </a:t>
            </a:r>
            <a:endParaRPr lang="ru-RU" b="1" dirty="0" smtClean="0">
              <a:solidFill>
                <a:srgbClr val="C00000"/>
              </a:solidFill>
            </a:endParaRPr>
          </a:p>
          <a:p>
            <a:pPr marL="0" indent="0" algn="ctr">
              <a:buNone/>
            </a:pPr>
            <a:r>
              <a:rPr lang="ru-RU" b="1" dirty="0" smtClean="0">
                <a:solidFill>
                  <a:srgbClr val="C00000"/>
                </a:solidFill>
              </a:rPr>
              <a:t>Впервые</a:t>
            </a:r>
            <a:r>
              <a:rPr lang="ru-RU" b="1" dirty="0">
                <a:solidFill>
                  <a:srgbClr val="C00000"/>
                </a:solidFill>
              </a:rPr>
              <a:t>, оно было присвоено </a:t>
            </a:r>
            <a:r>
              <a:rPr lang="ru-RU" b="1" u="sng" dirty="0">
                <a:solidFill>
                  <a:srgbClr val="C00000"/>
                </a:solidFill>
              </a:rPr>
              <a:t>27 апреля 2007 года</a:t>
            </a:r>
            <a:r>
              <a:rPr lang="ru-RU" b="1" dirty="0">
                <a:solidFill>
                  <a:srgbClr val="C00000"/>
                </a:solidFill>
              </a:rPr>
              <a:t> городам </a:t>
            </a:r>
            <a:r>
              <a:rPr lang="ru-RU" b="1" i="1" dirty="0">
                <a:solidFill>
                  <a:srgbClr val="C00000"/>
                </a:solidFill>
              </a:rPr>
              <a:t>Белгороду, Курску, Орлу</a:t>
            </a:r>
            <a:r>
              <a:rPr lang="ru-RU" b="1" dirty="0">
                <a:solidFill>
                  <a:srgbClr val="C00000"/>
                </a:solidFill>
              </a:rPr>
              <a:t>, </a:t>
            </a:r>
            <a:r>
              <a:rPr lang="ru-RU" b="1" dirty="0" smtClean="0">
                <a:solidFill>
                  <a:srgbClr val="C00000"/>
                </a:solidFill>
              </a:rPr>
              <a:t>а </a:t>
            </a:r>
            <a:r>
              <a:rPr lang="ru-RU" b="1" dirty="0">
                <a:solidFill>
                  <a:srgbClr val="C00000"/>
                </a:solidFill>
              </a:rPr>
              <a:t>в последний раз — </a:t>
            </a:r>
            <a:r>
              <a:rPr lang="ru-RU" b="1" u="sng" dirty="0">
                <a:solidFill>
                  <a:srgbClr val="C00000"/>
                </a:solidFill>
              </a:rPr>
              <a:t>6 апреля 2015 года </a:t>
            </a:r>
            <a:r>
              <a:rPr lang="ru-RU" b="1" dirty="0">
                <a:solidFill>
                  <a:srgbClr val="C00000"/>
                </a:solidFill>
              </a:rPr>
              <a:t>городам </a:t>
            </a:r>
            <a:r>
              <a:rPr lang="ru-RU" b="1" i="1" dirty="0">
                <a:solidFill>
                  <a:srgbClr val="C00000"/>
                </a:solidFill>
              </a:rPr>
              <a:t>Старая Русса, Гатчина, Петрозаводск, Грозный и Феодосия</a:t>
            </a:r>
          </a:p>
        </p:txBody>
      </p:sp>
    </p:spTree>
    <p:extLst>
      <p:ext uri="{BB962C8B-B14F-4D97-AF65-F5344CB8AC3E}">
        <p14:creationId xmlns:p14="http://schemas.microsoft.com/office/powerpoint/2010/main" val="676597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143000"/>
          </a:xfrm>
        </p:spPr>
        <p:txBody>
          <a:bodyPr>
            <a:normAutofit fontScale="90000"/>
          </a:bodyPr>
          <a:lstStyle/>
          <a:p>
            <a:r>
              <a:rPr lang="ru-RU" sz="4000" b="1" i="1" dirty="0" smtClean="0">
                <a:solidFill>
                  <a:srgbClr val="C00000"/>
                </a:solidFill>
              </a:rPr>
              <a:t>Список городов Воинской славы</a:t>
            </a:r>
            <a:r>
              <a:rPr lang="en-US" sz="4000" b="1" i="1" dirty="0" smtClean="0">
                <a:solidFill>
                  <a:srgbClr val="C00000"/>
                </a:solidFill>
              </a:rPr>
              <a:t/>
            </a:r>
            <a:br>
              <a:rPr lang="en-US" sz="4000" b="1" i="1" dirty="0" smtClean="0">
                <a:solidFill>
                  <a:srgbClr val="C00000"/>
                </a:solidFill>
              </a:rPr>
            </a:br>
            <a:r>
              <a:rPr lang="ru-RU" sz="4000" b="1" i="1" dirty="0" smtClean="0">
                <a:solidFill>
                  <a:srgbClr val="C00000"/>
                </a:solidFill>
              </a:rPr>
              <a:t>(</a:t>
            </a:r>
            <a:r>
              <a:rPr lang="en-US" sz="4000" b="1" i="1" dirty="0" smtClean="0">
                <a:solidFill>
                  <a:srgbClr val="C00000"/>
                </a:solidFill>
              </a:rPr>
              <a:t>I </a:t>
            </a:r>
            <a:r>
              <a:rPr lang="en-US" sz="4000" b="1" i="1" dirty="0" err="1" smtClean="0">
                <a:solidFill>
                  <a:srgbClr val="C00000"/>
                </a:solidFill>
              </a:rPr>
              <a:t>I</a:t>
            </a:r>
            <a:r>
              <a:rPr lang="ru-RU" sz="4000" b="1" i="1" dirty="0" smtClean="0">
                <a:solidFill>
                  <a:srgbClr val="C00000"/>
                </a:solidFill>
              </a:rPr>
              <a:t> часть)</a:t>
            </a:r>
            <a:endParaRPr lang="ru-RU" sz="4000" b="1" i="1" dirty="0">
              <a:solidFill>
                <a:srgbClr val="C00000"/>
              </a:solidFill>
            </a:endParaRPr>
          </a:p>
        </p:txBody>
      </p:sp>
      <p:sp>
        <p:nvSpPr>
          <p:cNvPr id="3" name="Объект 2"/>
          <p:cNvSpPr>
            <a:spLocks noGrp="1"/>
          </p:cNvSpPr>
          <p:nvPr>
            <p:ph sz="half" idx="1"/>
          </p:nvPr>
        </p:nvSpPr>
        <p:spPr>
          <a:xfrm>
            <a:off x="395536" y="2316215"/>
            <a:ext cx="4038600" cy="4525963"/>
          </a:xfrm>
        </p:spPr>
        <p:txBody>
          <a:bodyPr>
            <a:normAutofit/>
          </a:bodyPr>
          <a:lstStyle/>
          <a:p>
            <a:pPr>
              <a:buFont typeface="Wingdings" panose="05000000000000000000" pitchFamily="2" charset="2"/>
              <a:buChar char="Ø"/>
            </a:pPr>
            <a:r>
              <a:rPr lang="ru-RU" dirty="0" smtClean="0">
                <a:solidFill>
                  <a:srgbClr val="C00000"/>
                </a:solidFill>
              </a:rPr>
              <a:t> </a:t>
            </a:r>
            <a:r>
              <a:rPr lang="ru-RU" sz="3600" b="1" dirty="0" smtClean="0">
                <a:solidFill>
                  <a:srgbClr val="C00000"/>
                </a:solidFill>
              </a:rPr>
              <a:t>Старый Оскол</a:t>
            </a:r>
          </a:p>
          <a:p>
            <a:pPr>
              <a:buFont typeface="Wingdings" panose="05000000000000000000" pitchFamily="2" charset="2"/>
              <a:buChar char="Ø"/>
            </a:pPr>
            <a:r>
              <a:rPr lang="ru-RU" sz="3600" b="1" dirty="0" smtClean="0">
                <a:solidFill>
                  <a:srgbClr val="C00000"/>
                </a:solidFill>
              </a:rPr>
              <a:t>Хабаровск</a:t>
            </a:r>
          </a:p>
          <a:p>
            <a:pPr>
              <a:buFont typeface="Wingdings" panose="05000000000000000000" pitchFamily="2" charset="2"/>
              <a:buChar char="Ø"/>
            </a:pPr>
            <a:r>
              <a:rPr lang="ru-RU" sz="3600" b="1" dirty="0" smtClean="0">
                <a:solidFill>
                  <a:srgbClr val="C00000"/>
                </a:solidFill>
              </a:rPr>
              <a:t>Елец</a:t>
            </a:r>
          </a:p>
          <a:p>
            <a:pPr>
              <a:buFont typeface="Wingdings" panose="05000000000000000000" pitchFamily="2" charset="2"/>
              <a:buChar char="Ø"/>
            </a:pPr>
            <a:r>
              <a:rPr lang="ru-RU" sz="3600" b="1" dirty="0" smtClean="0">
                <a:solidFill>
                  <a:srgbClr val="C00000"/>
                </a:solidFill>
              </a:rPr>
              <a:t>Кронштадт</a:t>
            </a:r>
          </a:p>
          <a:p>
            <a:pPr>
              <a:buFont typeface="Wingdings" panose="05000000000000000000" pitchFamily="2" charset="2"/>
              <a:buChar char="Ø"/>
            </a:pPr>
            <a:r>
              <a:rPr lang="ru-RU" sz="3600" b="1" dirty="0" smtClean="0">
                <a:solidFill>
                  <a:srgbClr val="C00000"/>
                </a:solidFill>
              </a:rPr>
              <a:t>Архангельск</a:t>
            </a:r>
          </a:p>
        </p:txBody>
      </p:sp>
      <p:sp>
        <p:nvSpPr>
          <p:cNvPr id="4" name="Объект 3"/>
          <p:cNvSpPr>
            <a:spLocks noGrp="1"/>
          </p:cNvSpPr>
          <p:nvPr>
            <p:ph sz="half" idx="2"/>
          </p:nvPr>
        </p:nvSpPr>
        <p:spPr>
          <a:xfrm>
            <a:off x="4644008" y="2332037"/>
            <a:ext cx="4038600" cy="4525963"/>
          </a:xfrm>
        </p:spPr>
        <p:txBody>
          <a:bodyPr>
            <a:normAutofit/>
          </a:bodyPr>
          <a:lstStyle/>
          <a:p>
            <a:pPr lvl="0">
              <a:buFont typeface="Wingdings" panose="05000000000000000000" pitchFamily="2" charset="2"/>
              <a:buChar char="Ø"/>
            </a:pPr>
            <a:r>
              <a:rPr lang="ru-RU" sz="3600" b="1" dirty="0" smtClean="0">
                <a:solidFill>
                  <a:srgbClr val="C00000"/>
                </a:solidFill>
              </a:rPr>
              <a:t>Волоколамск</a:t>
            </a:r>
            <a:endParaRPr lang="ru-RU" sz="3600" b="1" dirty="0">
              <a:solidFill>
                <a:srgbClr val="C00000"/>
              </a:solidFill>
            </a:endParaRPr>
          </a:p>
          <a:p>
            <a:pPr lvl="0">
              <a:buFont typeface="Wingdings" panose="05000000000000000000" pitchFamily="2" charset="2"/>
              <a:buChar char="Ø"/>
            </a:pPr>
            <a:r>
              <a:rPr lang="ru-RU" sz="3600" b="1" dirty="0" smtClean="0">
                <a:solidFill>
                  <a:srgbClr val="C00000"/>
                </a:solidFill>
              </a:rPr>
              <a:t>Владивосток</a:t>
            </a:r>
            <a:endParaRPr lang="ru-RU" sz="3600" b="1" dirty="0">
              <a:solidFill>
                <a:srgbClr val="C00000"/>
              </a:solidFill>
            </a:endParaRPr>
          </a:p>
          <a:p>
            <a:pPr>
              <a:buFont typeface="Wingdings" panose="05000000000000000000" pitchFamily="2" charset="2"/>
              <a:buChar char="Ø"/>
            </a:pPr>
            <a:r>
              <a:rPr lang="ru-RU" sz="3600" b="1" dirty="0" smtClean="0">
                <a:solidFill>
                  <a:srgbClr val="C00000"/>
                </a:solidFill>
              </a:rPr>
              <a:t>Петрозаводск</a:t>
            </a:r>
          </a:p>
          <a:p>
            <a:pPr>
              <a:buFont typeface="Wingdings" panose="05000000000000000000" pitchFamily="2" charset="2"/>
              <a:buChar char="Ø"/>
            </a:pPr>
            <a:r>
              <a:rPr lang="ru-RU" sz="3600" b="1" dirty="0" smtClean="0">
                <a:solidFill>
                  <a:srgbClr val="C00000"/>
                </a:solidFill>
              </a:rPr>
              <a:t>Петропавловск- Камчатский</a:t>
            </a:r>
          </a:p>
        </p:txBody>
      </p:sp>
    </p:spTree>
    <p:extLst>
      <p:ext uri="{BB962C8B-B14F-4D97-AF65-F5344CB8AC3E}">
        <p14:creationId xmlns:p14="http://schemas.microsoft.com/office/powerpoint/2010/main" val="2147242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980728"/>
            <a:ext cx="8564488" cy="187220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b="0" kern="1200" cap="all">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kumimoji="0" lang="ru-RU" sz="6000" i="1" u="none" strike="noStrike" kern="1200" cap="all" spc="0" normalizeH="0" baseline="0" noProof="0" dirty="0" smtClean="0">
                <a:ln>
                  <a:noFill/>
                </a:ln>
                <a:solidFill>
                  <a:srgbClr val="C00000"/>
                </a:solidFill>
                <a:effectLst/>
                <a:uLnTx/>
                <a:uFillTx/>
                <a:latin typeface="Impact"/>
                <a:ea typeface="+mj-ea"/>
                <a:cs typeface="+mj-cs"/>
              </a:rPr>
              <a:t>СТАРЫЙ ОСКОЛ</a:t>
            </a:r>
          </a:p>
          <a:p>
            <a:pPr lvl="0" fontAlgn="base">
              <a:spcAft>
                <a:spcPct val="0"/>
              </a:spcAft>
            </a:pPr>
            <a:r>
              <a:rPr lang="ru-RU" sz="2000" b="1" i="1" cap="none" dirty="0" smtClean="0">
                <a:solidFill>
                  <a:srgbClr val="C00000"/>
                </a:solidFill>
                <a:latin typeface="Times New Roman" pitchFamily="18" charset="0"/>
                <a:ea typeface="Calibri" pitchFamily="34" charset="0"/>
                <a:cs typeface="Times New Roman" pitchFamily="18" charset="0"/>
              </a:rPr>
              <a:t>	</a:t>
            </a:r>
            <a:r>
              <a:rPr lang="ru-RU" sz="1800" b="1" cap="none" dirty="0" smtClean="0">
                <a:solidFill>
                  <a:srgbClr val="C00000"/>
                </a:solidFill>
                <a:latin typeface="Constantia" pitchFamily="18" charset="0"/>
                <a:ea typeface="Calibri" pitchFamily="34" charset="0"/>
                <a:cs typeface="Times New Roman" pitchFamily="18" charset="0"/>
              </a:rPr>
              <a:t>Старый Оскол - административный центр </a:t>
            </a:r>
            <a:r>
              <a:rPr lang="ru-RU" sz="1800" b="1" cap="none" dirty="0" err="1" smtClean="0">
                <a:solidFill>
                  <a:srgbClr val="C00000"/>
                </a:solidFill>
                <a:latin typeface="Constantia" pitchFamily="18" charset="0"/>
                <a:ea typeface="Calibri" pitchFamily="34" charset="0"/>
                <a:cs typeface="Times New Roman" pitchFamily="18" charset="0"/>
              </a:rPr>
              <a:t>Старооскольского</a:t>
            </a:r>
            <a:r>
              <a:rPr lang="ru-RU" sz="1800" b="1" cap="none" dirty="0" smtClean="0">
                <a:solidFill>
                  <a:srgbClr val="C00000"/>
                </a:solidFill>
                <a:latin typeface="Constantia" pitchFamily="18" charset="0"/>
                <a:ea typeface="Calibri" pitchFamily="34" charset="0"/>
                <a:cs typeface="Times New Roman" pitchFamily="18" charset="0"/>
              </a:rPr>
              <a:t> района Белгородской области расположен на Среднерусской возвышенности.</a:t>
            </a:r>
          </a:p>
          <a:p>
            <a:pPr lvl="0" fontAlgn="base">
              <a:spcAft>
                <a:spcPct val="0"/>
              </a:spcAft>
            </a:pPr>
            <a:r>
              <a:rPr lang="ru-RU" sz="2000" b="1" i="1" cap="none" dirty="0" smtClean="0">
                <a:solidFill>
                  <a:srgbClr val="C00000"/>
                </a:solidFill>
                <a:latin typeface="Times New Roman" pitchFamily="18" charset="0"/>
                <a:ea typeface="Calibri" pitchFamily="34" charset="0"/>
                <a:cs typeface="Times New Roman" pitchFamily="18" charset="0"/>
              </a:rPr>
              <a:t>	</a:t>
            </a:r>
            <a:endParaRPr kumimoji="0" lang="ru-RU" sz="2000" i="1" u="none" strike="noStrike" kern="1200" cap="all" spc="0" normalizeH="0" baseline="0" noProof="0" dirty="0">
              <a:ln>
                <a:noFill/>
              </a:ln>
              <a:solidFill>
                <a:srgbClr val="C00000"/>
              </a:solidFill>
              <a:effectLst/>
              <a:uLnTx/>
              <a:uFillTx/>
              <a:latin typeface="Impact"/>
              <a:ea typeface="+mj-ea"/>
              <a:cs typeface="+mj-cs"/>
            </a:endParaRPr>
          </a:p>
        </p:txBody>
      </p:sp>
      <p:sp>
        <p:nvSpPr>
          <p:cNvPr id="7" name="Прямоугольник 6"/>
          <p:cNvSpPr/>
          <p:nvPr/>
        </p:nvSpPr>
        <p:spPr>
          <a:xfrm>
            <a:off x="611560" y="2636912"/>
            <a:ext cx="3384376" cy="4324261"/>
          </a:xfrm>
          <a:prstGeom prst="rect">
            <a:avLst/>
          </a:prstGeom>
        </p:spPr>
        <p:txBody>
          <a:bodyPr wrap="square">
            <a:spAutoFit/>
          </a:bodyPr>
          <a:lstStyle/>
          <a:p>
            <a:pPr lvl="0" algn="ctr"/>
            <a:r>
              <a:rPr lang="ru-RU" sz="1900" b="1" dirty="0" smtClean="0">
                <a:solidFill>
                  <a:srgbClr val="C00000"/>
                </a:solidFill>
              </a:rPr>
              <a:t>Президент Российской Федерации Дмитрий Медведев 5 мая 2011 года подписал указ №588 о присвоении городу Старый Оскол за мужество, стойкость и массовый героизм, проявленные защитниками города в борьбе за свободу и независимость Отечества, почетного звания "Город воинской славы".</a:t>
            </a:r>
            <a:r>
              <a:rPr lang="ru-RU" sz="2800" b="1" kern="0" dirty="0">
                <a:solidFill>
                  <a:srgbClr val="C00000"/>
                </a:solidFill>
                <a:cs typeface="Gautami" panose="020B0502040204020203" pitchFamily="34" charset="0"/>
              </a:rPr>
              <a:t/>
            </a:r>
            <a:br>
              <a:rPr lang="ru-RU" sz="2800" b="1" kern="0" dirty="0">
                <a:solidFill>
                  <a:srgbClr val="C00000"/>
                </a:solidFill>
                <a:cs typeface="Gautami" panose="020B0502040204020203" pitchFamily="34" charset="0"/>
              </a:rPr>
            </a:br>
            <a:endParaRPr lang="ru-RU" sz="2800" b="1" i="1" dirty="0">
              <a:solidFill>
                <a:srgbClr val="C00000"/>
              </a:solidFill>
            </a:endParaRPr>
          </a:p>
        </p:txBody>
      </p:sp>
      <p:pic>
        <p:nvPicPr>
          <p:cNvPr id="1026" name="Picture 2" descr="C:\Users\Надежда\Desktop\33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8384" y="620688"/>
            <a:ext cx="698190" cy="864096"/>
          </a:xfrm>
          <a:prstGeom prst="rect">
            <a:avLst/>
          </a:prstGeom>
          <a:noFill/>
        </p:spPr>
      </p:pic>
      <p:pic>
        <p:nvPicPr>
          <p:cNvPr id="1028" name="Picture 4" descr="http://dumaold.pkgo.ru/images/news/StaryjOskol/stela-gorod_voinskoy_slav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3068960"/>
            <a:ext cx="4209083" cy="2808312"/>
          </a:xfrm>
          <a:prstGeom prst="rect">
            <a:avLst/>
          </a:prstGeom>
          <a:noFill/>
        </p:spPr>
      </p:pic>
    </p:spTree>
    <p:extLst>
      <p:ext uri="{BB962C8B-B14F-4D97-AF65-F5344CB8AC3E}">
        <p14:creationId xmlns:p14="http://schemas.microsoft.com/office/powerpoint/2010/main" val="151878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putdor.ru/upload/iblock/5d1/5d1fd3fe118c9fad2a7e5097863f95ed.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6176" y="5085184"/>
            <a:ext cx="2016224" cy="1368152"/>
          </a:xfrm>
          <a:prstGeom prst="rect">
            <a:avLst/>
          </a:prstGeom>
          <a:ln>
            <a:noFill/>
          </a:ln>
          <a:effectLst>
            <a:outerShdw blurRad="292100" dist="139700" dir="2700000" algn="tl" rotWithShape="0">
              <a:srgbClr val="333333">
                <a:alpha val="65000"/>
              </a:srgbClr>
            </a:outerShdw>
          </a:effectLst>
        </p:spPr>
      </p:pic>
      <p:sp>
        <p:nvSpPr>
          <p:cNvPr id="4" name="Объект 3"/>
          <p:cNvSpPr>
            <a:spLocks noGrp="1"/>
          </p:cNvSpPr>
          <p:nvPr>
            <p:ph idx="1"/>
          </p:nvPr>
        </p:nvSpPr>
        <p:spPr>
          <a:xfrm>
            <a:off x="251520" y="959717"/>
            <a:ext cx="8712968" cy="4265783"/>
          </a:xfrm>
          <a:prstGeom prst="rect">
            <a:avLst/>
          </a:prstGeom>
        </p:spPr>
        <p:txBody>
          <a:bodyPr wrap="square">
            <a:spAutoFit/>
          </a:bodyPr>
          <a:lstStyle/>
          <a:p>
            <a:pPr algn="just">
              <a:buNone/>
            </a:pPr>
            <a:r>
              <a:rPr lang="ru-RU" sz="1000" b="1" dirty="0" smtClean="0">
                <a:solidFill>
                  <a:srgbClr val="C00000"/>
                </a:solidFill>
              </a:rPr>
              <a:t>		</a:t>
            </a:r>
            <a:r>
              <a:rPr lang="ru-RU" sz="1200" b="1" dirty="0" smtClean="0">
                <a:latin typeface="Calibri" pitchFamily="34" charset="0"/>
                <a:cs typeface="Calibri" pitchFamily="34" charset="0"/>
              </a:rPr>
              <a:t> </a:t>
            </a:r>
            <a:r>
              <a:rPr lang="ru-RU" sz="1200" b="1" dirty="0" smtClean="0">
                <a:solidFill>
                  <a:srgbClr val="C00000"/>
                </a:solidFill>
                <a:latin typeface="Calibri" pitchFamily="34" charset="0"/>
                <a:cs typeface="Calibri" pitchFamily="34" charset="0"/>
              </a:rPr>
              <a:t>Жестокие бои под Старым Осколом начались летом 1942 года. Утром 28 июня после артиллерийской и авиационной подготовки соединения армейской группы «</a:t>
            </a:r>
            <a:r>
              <a:rPr lang="ru-RU" sz="1200" b="1" dirty="0" err="1" smtClean="0">
                <a:solidFill>
                  <a:srgbClr val="C00000"/>
                </a:solidFill>
                <a:latin typeface="Calibri" pitchFamily="34" charset="0"/>
                <a:cs typeface="Calibri" pitchFamily="34" charset="0"/>
              </a:rPr>
              <a:t>Вейхс</a:t>
            </a:r>
            <a:r>
              <a:rPr lang="ru-RU" sz="1200" b="1" dirty="0" smtClean="0">
                <a:solidFill>
                  <a:srgbClr val="C00000"/>
                </a:solidFill>
                <a:latin typeface="Calibri" pitchFamily="34" charset="0"/>
                <a:cs typeface="Calibri" pitchFamily="34" charset="0"/>
              </a:rPr>
              <a:t>» перешли в наступление против войск левого крыла </a:t>
            </a:r>
            <a:r>
              <a:rPr lang="ru-RU" sz="1200" b="1" dirty="0" smtClean="0">
                <a:solidFill>
                  <a:srgbClr val="C00000"/>
                </a:solidFill>
                <a:latin typeface="Calibri" pitchFamily="34" charset="0"/>
                <a:cs typeface="Calibri" pitchFamily="34" charset="0"/>
                <a:hlinkClick r:id="rId3" tooltip="Брянский фронт"/>
              </a:rPr>
              <a:t>Брянского фронта</a:t>
            </a:r>
            <a:r>
              <a:rPr lang="ru-RU" sz="1200" b="1" dirty="0" smtClean="0">
                <a:solidFill>
                  <a:srgbClr val="C00000"/>
                </a:solidFill>
                <a:latin typeface="Calibri" pitchFamily="34" charset="0"/>
                <a:cs typeface="Calibri" pitchFamily="34" charset="0"/>
              </a:rPr>
              <a:t>. Продолжая наступление, </a:t>
            </a:r>
            <a:r>
              <a:rPr lang="ru-RU" sz="1200" b="1" dirty="0" smtClean="0">
                <a:solidFill>
                  <a:srgbClr val="C00000"/>
                </a:solidFill>
                <a:latin typeface="Calibri" pitchFamily="34" charset="0"/>
                <a:cs typeface="Calibri" pitchFamily="34" charset="0"/>
                <a:hlinkClick r:id="rId4" tooltip="6-я армия (Третий рейх)"/>
              </a:rPr>
              <a:t>6-я немецкая армия</a:t>
            </a:r>
            <a:r>
              <a:rPr lang="ru-RU" sz="1200" b="1" dirty="0" smtClean="0">
                <a:solidFill>
                  <a:srgbClr val="C00000"/>
                </a:solidFill>
                <a:latin typeface="Calibri" pitchFamily="34" charset="0"/>
                <a:cs typeface="Calibri" pitchFamily="34" charset="0"/>
              </a:rPr>
              <a:t> 3 июля соединилась в районе Старого Оскола с венгерскими войсками, замкнув кольцо. В итоге 6 дивизий 40-й и 21-й армий оказались в окружении, оккупация продолжалась 7 месяцев.</a:t>
            </a:r>
            <a:endParaRPr lang="ru-RU" sz="1200" dirty="0" smtClean="0">
              <a:solidFill>
                <a:srgbClr val="C00000"/>
              </a:solidFill>
              <a:latin typeface="Calibri" pitchFamily="34" charset="0"/>
              <a:cs typeface="Calibri" pitchFamily="34" charset="0"/>
            </a:endParaRPr>
          </a:p>
          <a:p>
            <a:pPr algn="just">
              <a:buNone/>
            </a:pPr>
            <a:r>
              <a:rPr lang="ru-RU" sz="1200" b="1" dirty="0" smtClean="0">
                <a:solidFill>
                  <a:srgbClr val="C00000"/>
                </a:solidFill>
                <a:latin typeface="Calibri" pitchFamily="34" charset="0"/>
                <a:cs typeface="Calibri" pitchFamily="34" charset="0"/>
              </a:rPr>
              <a:t>	    В ожесточённых боях на всей территории </a:t>
            </a:r>
            <a:r>
              <a:rPr lang="ru-RU" sz="1200" b="1" dirty="0" err="1" smtClean="0">
                <a:solidFill>
                  <a:srgbClr val="C00000"/>
                </a:solidFill>
                <a:latin typeface="Calibri" pitchFamily="34" charset="0"/>
                <a:cs typeface="Calibri" pitchFamily="34" charset="0"/>
              </a:rPr>
              <a:t>Старооскольского</a:t>
            </a:r>
            <a:r>
              <a:rPr lang="ru-RU" sz="1200" b="1" dirty="0" smtClean="0">
                <a:solidFill>
                  <a:srgbClr val="C00000"/>
                </a:solidFill>
                <a:latin typeface="Calibri" pitchFamily="34" charset="0"/>
                <a:cs typeface="Calibri" pitchFamily="34" charset="0"/>
              </a:rPr>
              <a:t> района погибло около 7 тысяч советских воинов. </a:t>
            </a:r>
            <a:r>
              <a:rPr lang="ru-RU" sz="1200" b="1" dirty="0" smtClean="0">
                <a:solidFill>
                  <a:srgbClr val="C00000"/>
                </a:solidFill>
                <a:latin typeface="Calibri" pitchFamily="34" charset="0"/>
                <a:cs typeface="Calibri" pitchFamily="34" charset="0"/>
                <a:hlinkClick r:id="rId5" tooltip="Бой у разъезда Набокино (1943) (страница отсутствует)"/>
              </a:rPr>
              <a:t>Подвиг совершили в дни освобождения города 17 советских воинов-бронебойщиков 40-й армии у разъезда </a:t>
            </a:r>
            <a:r>
              <a:rPr lang="ru-RU" sz="1200" b="1" dirty="0" err="1" smtClean="0">
                <a:solidFill>
                  <a:srgbClr val="C00000"/>
                </a:solidFill>
                <a:latin typeface="Calibri" pitchFamily="34" charset="0"/>
                <a:cs typeface="Calibri" pitchFamily="34" charset="0"/>
                <a:hlinkClick r:id="rId5" tooltip="Бой у разъезда Набокино (1943) (страница отсутствует)"/>
              </a:rPr>
              <a:t>Набокино</a:t>
            </a:r>
            <a:r>
              <a:rPr lang="ru-RU" sz="1200" b="1" dirty="0" smtClean="0">
                <a:solidFill>
                  <a:srgbClr val="C00000"/>
                </a:solidFill>
                <a:latin typeface="Calibri" pitchFamily="34" charset="0"/>
                <a:cs typeface="Calibri" pitchFamily="34" charset="0"/>
              </a:rPr>
              <a:t>, в 8 км от Старого Оскола, повторив подвиг </a:t>
            </a:r>
            <a:r>
              <a:rPr lang="ru-RU" sz="1200" b="1" dirty="0" smtClean="0">
                <a:solidFill>
                  <a:srgbClr val="C00000"/>
                </a:solidFill>
                <a:latin typeface="Calibri" pitchFamily="34" charset="0"/>
                <a:cs typeface="Calibri" pitchFamily="34" charset="0"/>
                <a:hlinkClick r:id="rId6" tooltip="28 панфиловцев"/>
              </a:rPr>
              <a:t>панфиловцев</a:t>
            </a:r>
            <a:r>
              <a:rPr lang="ru-RU" sz="1200" b="1" dirty="0" smtClean="0">
                <a:solidFill>
                  <a:srgbClr val="C00000"/>
                </a:solidFill>
                <a:latin typeface="Calibri" pitchFamily="34" charset="0"/>
                <a:cs typeface="Calibri" pitchFamily="34" charset="0"/>
              </a:rPr>
              <a:t>. Они сдержали натиск вражеской колонны, состоявшей из 500 гитлеровцев, стремившихся вырваться из окружения. </a:t>
            </a:r>
            <a:endParaRPr lang="ru-RU" sz="1200" dirty="0" smtClean="0">
              <a:solidFill>
                <a:srgbClr val="C00000"/>
              </a:solidFill>
              <a:latin typeface="Calibri" pitchFamily="34" charset="0"/>
              <a:cs typeface="Calibri" pitchFamily="34" charset="0"/>
            </a:endParaRPr>
          </a:p>
          <a:p>
            <a:pPr algn="just">
              <a:buNone/>
            </a:pPr>
            <a:r>
              <a:rPr lang="ru-RU" sz="1200" b="1" dirty="0" smtClean="0">
                <a:solidFill>
                  <a:srgbClr val="C00000"/>
                </a:solidFill>
                <a:latin typeface="Calibri" pitchFamily="34" charset="0"/>
                <a:cs typeface="Calibri" pitchFamily="34" charset="0"/>
              </a:rPr>
              <a:t>             Освобождение города началось 24 января 1943 года. 29 января 1943 года войсками Воронежского фронта в районе Старого Оскола и Горшечного была окружена крупная группировка противника общей численностью до 20 000 человек. В результате боёв из её состава было уничтожено около 5000 и взято в плен 8050 человек. Город был мощным узлом сопротивления, который обороняла 26-я немецкая пехотная дивизия под командованием генерала </a:t>
            </a:r>
            <a:r>
              <a:rPr lang="ru-RU" sz="1200" b="1" dirty="0" err="1" smtClean="0">
                <a:solidFill>
                  <a:srgbClr val="C00000"/>
                </a:solidFill>
                <a:latin typeface="Calibri" pitchFamily="34" charset="0"/>
                <a:cs typeface="Calibri" pitchFamily="34" charset="0"/>
                <a:hlinkClick r:id="rId7" tooltip="Гольвитцер (страница отсутствует)"/>
              </a:rPr>
              <a:t>Гольвитцера</a:t>
            </a:r>
            <a:r>
              <a:rPr lang="ru-RU" sz="1200" b="1" dirty="0" smtClean="0">
                <a:solidFill>
                  <a:srgbClr val="C00000"/>
                </a:solidFill>
                <a:latin typeface="Calibri" pitchFamily="34" charset="0"/>
                <a:cs typeface="Calibri" pitchFamily="34" charset="0"/>
              </a:rPr>
              <a:t>. 5 февраля 1943 года бойцы 107-й стрелковой дивизии (генерал-майор </a:t>
            </a:r>
            <a:r>
              <a:rPr lang="ru-RU" sz="1200" b="1" dirty="0" err="1" smtClean="0">
                <a:solidFill>
                  <a:srgbClr val="C00000"/>
                </a:solidFill>
                <a:latin typeface="Calibri" pitchFamily="34" charset="0"/>
                <a:cs typeface="Calibri" pitchFamily="34" charset="0"/>
                <a:hlinkClick r:id="rId8" tooltip="Бежко, Пётр Максимович"/>
              </a:rPr>
              <a:t>Бежко</a:t>
            </a:r>
            <a:r>
              <a:rPr lang="ru-RU" sz="1200" b="1" dirty="0" smtClean="0">
                <a:solidFill>
                  <a:srgbClr val="C00000"/>
                </a:solidFill>
                <a:latin typeface="Calibri" pitchFamily="34" charset="0"/>
                <a:cs typeface="Calibri" pitchFamily="34" charset="0"/>
                <a:hlinkClick r:id="rId8" tooltip="Бежко, Пётр Максимович"/>
              </a:rPr>
              <a:t>, Пётр Максимович</a:t>
            </a:r>
            <a:r>
              <a:rPr lang="ru-RU" sz="1200" b="1" dirty="0" smtClean="0">
                <a:solidFill>
                  <a:srgbClr val="C00000"/>
                </a:solidFill>
                <a:latin typeface="Calibri" pitchFamily="34" charset="0"/>
                <a:cs typeface="Calibri" pitchFamily="34" charset="0"/>
              </a:rPr>
              <a:t>) 40-й армии решительным штурмом освободили Старый Оскол, потеряв практически половину личного состава — более 4000 человек. </a:t>
            </a:r>
            <a:endParaRPr lang="ru-RU" sz="1200" dirty="0" smtClean="0">
              <a:solidFill>
                <a:srgbClr val="C00000"/>
              </a:solidFill>
              <a:latin typeface="Calibri" pitchFamily="34" charset="0"/>
              <a:cs typeface="Calibri" pitchFamily="34" charset="0"/>
            </a:endParaRPr>
          </a:p>
          <a:p>
            <a:pPr algn="just">
              <a:buNone/>
            </a:pPr>
            <a:r>
              <a:rPr lang="ru-RU" sz="1200" b="1" dirty="0" smtClean="0">
                <a:solidFill>
                  <a:srgbClr val="C00000"/>
                </a:solidFill>
                <a:latin typeface="Calibri" pitchFamily="34" charset="0"/>
                <a:cs typeface="Calibri" pitchFamily="34" charset="0"/>
              </a:rPr>
              <a:t>              8 июня 1943 года вышло Постановление Государственного комитета обороны о строительстве железнодорожной линии Старый Оскол — Ржава с 15 июня по 15 августа с привлечением к строительству всех сил и материальных ресурсов. С введением в эксплуатацию этой линии Воронежский фронт получал самостоятельную магистраль, которая выходила на линию Курск — Белгород и на ветку Ржава — </a:t>
            </a:r>
            <a:r>
              <a:rPr lang="ru-RU" sz="1200" b="1" dirty="0" err="1" smtClean="0">
                <a:solidFill>
                  <a:srgbClr val="C00000"/>
                </a:solidFill>
                <a:latin typeface="Calibri" pitchFamily="34" charset="0"/>
                <a:cs typeface="Calibri" pitchFamily="34" charset="0"/>
              </a:rPr>
              <a:t>Обоянь</a:t>
            </a:r>
            <a:r>
              <a:rPr lang="ru-RU" sz="1200" b="1" dirty="0" smtClean="0">
                <a:solidFill>
                  <a:srgbClr val="C00000"/>
                </a:solidFill>
                <a:latin typeface="Calibri" pitchFamily="34" charset="0"/>
                <a:cs typeface="Calibri" pitchFamily="34" charset="0"/>
              </a:rPr>
              <a:t>.  «</a:t>
            </a:r>
            <a:r>
              <a:rPr lang="ru-RU" sz="1200" b="1" dirty="0" smtClean="0">
                <a:solidFill>
                  <a:srgbClr val="C00000"/>
                </a:solidFill>
                <a:latin typeface="Calibri" pitchFamily="34" charset="0"/>
                <a:cs typeface="Calibri" pitchFamily="34" charset="0"/>
                <a:hlinkClick r:id="rId9" tooltip="Дорога Мужества"/>
              </a:rPr>
              <a:t>Дорога Мужества</a:t>
            </a:r>
            <a:r>
              <a:rPr lang="ru-RU" sz="1200" b="1" dirty="0" smtClean="0">
                <a:solidFill>
                  <a:srgbClr val="C00000"/>
                </a:solidFill>
                <a:latin typeface="Calibri" pitchFamily="34" charset="0"/>
                <a:cs typeface="Calibri" pitchFamily="34" charset="0"/>
              </a:rPr>
              <a:t>», как её потом назвали, была построена за 32 дня. Всего было уложено 95 километров железнодорожного полотна шириной 5 м, сооружено 10 мостов, построено 56 различных сооружений с подъездными путями.</a:t>
            </a:r>
            <a:endParaRPr lang="ru-RU" sz="1200" dirty="0" smtClean="0">
              <a:solidFill>
                <a:srgbClr val="C00000"/>
              </a:solidFill>
              <a:latin typeface="Calibri" pitchFamily="34" charset="0"/>
              <a:cs typeface="Calibri" pitchFamily="34" charset="0"/>
            </a:endParaRPr>
          </a:p>
          <a:p>
            <a:pPr>
              <a:buNone/>
            </a:pPr>
            <a:endParaRPr kumimoji="0" lang="ru-RU" sz="1000" b="1" i="0" u="none" strike="noStrike" kern="0" cap="none" spc="0" normalizeH="0" baseline="0" noProof="0" dirty="0" smtClean="0">
              <a:ln>
                <a:noFill/>
              </a:ln>
              <a:solidFill>
                <a:srgbClr val="C00000"/>
              </a:solidFill>
              <a:effectLst/>
              <a:uLnTx/>
              <a:uFillTx/>
              <a:cs typeface="Gautami" panose="020B0502040204020203" pitchFamily="34" charset="0"/>
            </a:endParaRPr>
          </a:p>
        </p:txBody>
      </p:sp>
      <p:pic>
        <p:nvPicPr>
          <p:cNvPr id="8" name="Рисунок 7" descr="http://www.gorod.oskoluno.ru/patriot/images/okop.jpg"/>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568" y="5229200"/>
            <a:ext cx="2260843" cy="1238864"/>
          </a:xfrm>
          <a:prstGeom prst="rect">
            <a:avLst/>
          </a:prstGeom>
          <a:ln>
            <a:noFill/>
          </a:ln>
          <a:effectLst>
            <a:outerShdw blurRad="292100" dist="139700" dir="2700000" algn="tl" rotWithShape="0">
              <a:srgbClr val="333333">
                <a:alpha val="65000"/>
              </a:srgbClr>
            </a:outerShdw>
          </a:effectLst>
        </p:spPr>
      </p:pic>
      <p:pic>
        <p:nvPicPr>
          <p:cNvPr id="10" name="Рисунок 9" descr="https://pbs.twimg.com/media/Dw5CGb9WwAA3_qj.jpg:large"/>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75856" y="5013176"/>
            <a:ext cx="2482089" cy="1379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426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12776"/>
            <a:ext cx="8712968" cy="1615331"/>
          </a:xfrm>
        </p:spPr>
        <p:txBody>
          <a:bodyPr>
            <a:normAutofit fontScale="90000"/>
          </a:bodyPr>
          <a:lstStyle/>
          <a:p>
            <a:pPr>
              <a:spcBef>
                <a:spcPts val="0"/>
              </a:spcBef>
            </a:pPr>
            <a:r>
              <a:rPr lang="ru-RU" sz="6000" i="1" cap="all" dirty="0" smtClean="0">
                <a:solidFill>
                  <a:srgbClr val="C00000"/>
                </a:solidFill>
                <a:latin typeface="Impact"/>
                <a:ea typeface="+mn-ea"/>
                <a:cs typeface="+mn-cs"/>
              </a:rPr>
              <a:t>ХАБАРОВСК</a:t>
            </a:r>
            <a:br>
              <a:rPr lang="ru-RU" sz="6000" i="1" cap="all" dirty="0" smtClean="0">
                <a:solidFill>
                  <a:srgbClr val="C00000"/>
                </a:solidFill>
                <a:latin typeface="Impact"/>
                <a:ea typeface="+mn-ea"/>
                <a:cs typeface="+mn-cs"/>
              </a:rPr>
            </a:br>
            <a:r>
              <a:rPr lang="ru-RU" sz="2000" b="1" dirty="0" smtClean="0">
                <a:solidFill>
                  <a:srgbClr val="C00000"/>
                </a:solidFill>
                <a:latin typeface="Constantia" pitchFamily="18" charset="0"/>
              </a:rPr>
              <a:t>Расположен неподалеку от российско-китайской границы, на правобережье реки Амур и назван в честь землепроходца и исследователя XVII века Ерофея Хабарова. </a:t>
            </a:r>
            <a:r>
              <a:rPr lang="ru-RU" sz="2800" dirty="0" smtClean="0"/>
              <a:t/>
            </a:r>
            <a:br>
              <a:rPr lang="ru-RU" sz="2800" dirty="0" smtClean="0"/>
            </a:br>
            <a:r>
              <a:rPr lang="ru-RU" sz="2800" dirty="0" smtClean="0"/>
              <a:t/>
            </a:r>
            <a:br>
              <a:rPr lang="ru-RU" sz="2800" dirty="0" smtClean="0"/>
            </a:br>
            <a:r>
              <a:rPr lang="ru-RU" sz="2800" dirty="0" smtClean="0">
                <a:latin typeface="Arial" pitchFamily="18"/>
                <a:ea typeface="SimSun" pitchFamily="2"/>
                <a:cs typeface="Mangal" pitchFamily="2"/>
              </a:rPr>
              <a:t/>
            </a:r>
            <a:br>
              <a:rPr lang="ru-RU" sz="2800" dirty="0" smtClean="0">
                <a:latin typeface="Arial" pitchFamily="18"/>
                <a:ea typeface="SimSun" pitchFamily="2"/>
                <a:cs typeface="Mangal" pitchFamily="2"/>
              </a:rPr>
            </a:br>
            <a:endParaRPr lang="ru-RU" sz="2600" b="1" dirty="0">
              <a:solidFill>
                <a:srgbClr val="C00000"/>
              </a:solidFill>
              <a:latin typeface="Constantia" panose="02030602050306030303" pitchFamily="18" charset="0"/>
            </a:endParaRPr>
          </a:p>
        </p:txBody>
      </p:sp>
      <p:sp>
        <p:nvSpPr>
          <p:cNvPr id="3" name="Объект 2"/>
          <p:cNvSpPr>
            <a:spLocks noGrp="1"/>
          </p:cNvSpPr>
          <p:nvPr>
            <p:ph idx="1"/>
          </p:nvPr>
        </p:nvSpPr>
        <p:spPr>
          <a:xfrm>
            <a:off x="323528" y="2636912"/>
            <a:ext cx="3744416" cy="4032448"/>
          </a:xfrm>
        </p:spPr>
        <p:txBody>
          <a:bodyPr>
            <a:normAutofit/>
          </a:bodyPr>
          <a:lstStyle/>
          <a:p>
            <a:pPr algn="ctr">
              <a:buNone/>
            </a:pPr>
            <a:r>
              <a:rPr lang="ru-RU" sz="2400" b="1" dirty="0" smtClean="0">
                <a:solidFill>
                  <a:srgbClr val="C00000"/>
                </a:solidFill>
                <a:latin typeface="Times New Roman" pitchFamily="18" charset="0"/>
                <a:cs typeface="Times New Roman" pitchFamily="18" charset="0"/>
              </a:rPr>
              <a:t>     3 ноября 2012 года Президент Российской Федерации Владимир Путин подписал указ о присвоении Хабаровску звания «Город воинской славы». </a:t>
            </a:r>
            <a:endParaRPr lang="ru-RU" sz="2400" dirty="0" smtClean="0">
              <a:solidFill>
                <a:srgbClr val="C00000"/>
              </a:solidFill>
            </a:endParaRPr>
          </a:p>
          <a:p>
            <a:pPr marL="0" indent="0">
              <a:buNone/>
            </a:pPr>
            <a:endParaRPr lang="ru-RU" dirty="0"/>
          </a:p>
        </p:txBody>
      </p:sp>
      <p:pic>
        <p:nvPicPr>
          <p:cNvPr id="6" name="Рисунок 5" descr="https://history-kredit.ru/wp-content/uploads/2019/06/Khabarovsk.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764704"/>
            <a:ext cx="648072" cy="792088"/>
          </a:xfrm>
          <a:prstGeom prst="rect">
            <a:avLst/>
          </a:prstGeom>
          <a:noFill/>
          <a:ln w="9525">
            <a:noFill/>
            <a:miter lim="800000"/>
            <a:headEnd/>
            <a:tailEnd/>
          </a:ln>
        </p:spPr>
      </p:pic>
      <p:pic>
        <p:nvPicPr>
          <p:cNvPr id="7" name="Рисунок 6" descr="https://im0-tub-ru.yandex.net/i?id=7da74dc9605640c7f36f268e9f722b3b&amp;n=13"/>
          <p:cNvPicPr/>
          <p:nvPr/>
        </p:nvPicPr>
        <p:blipFill>
          <a:blip r:embed="rId3" cstate="email">
            <a:extLst>
              <a:ext uri="{28A0092B-C50C-407E-A947-70E740481C1C}">
                <a14:useLocalDpi xmlns:a14="http://schemas.microsoft.com/office/drawing/2010/main"/>
              </a:ext>
            </a:extLst>
          </a:blip>
          <a:srcRect l="13137" t="10995" r="12600" b="13089"/>
          <a:stretch>
            <a:fillRect/>
          </a:stretch>
        </p:blipFill>
        <p:spPr bwMode="auto">
          <a:xfrm>
            <a:off x="1763688" y="5589240"/>
            <a:ext cx="1055370" cy="1104900"/>
          </a:xfrm>
          <a:prstGeom prst="rect">
            <a:avLst/>
          </a:prstGeom>
          <a:noFill/>
          <a:ln w="9525">
            <a:noFill/>
            <a:miter lim="800000"/>
            <a:headEnd/>
            <a:tailEnd/>
          </a:ln>
        </p:spPr>
      </p:pic>
      <p:pic>
        <p:nvPicPr>
          <p:cNvPr id="8" name="Рисунок 7" descr="https://i1.photo.2gis.com/images/geo/35/4925812116181761_073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088" y="2708920"/>
            <a:ext cx="2808312" cy="37444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507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6840760" cy="2088232"/>
          </a:xfrm>
        </p:spPr>
        <p:txBody>
          <a:bodyPr>
            <a:noAutofit/>
          </a:bodyPr>
          <a:lstStyle/>
          <a:p>
            <a:pPr lvl="0" algn="just">
              <a:spcBef>
                <a:spcPts val="0"/>
              </a:spcBef>
            </a:pPr>
            <a:r>
              <a:rPr lang="ru-RU" sz="1800" b="1" dirty="0" smtClean="0">
                <a:solidFill>
                  <a:srgbClr val="C00000"/>
                </a:solidFill>
                <a:latin typeface="Calibri" pitchFamily="34" charset="0"/>
                <a:cs typeface="Calibri" pitchFamily="34" charset="0"/>
              </a:rPr>
              <a:t>         </a:t>
            </a:r>
            <a:r>
              <a:rPr lang="ru-RU" sz="1700" b="1" dirty="0" smtClean="0">
                <a:solidFill>
                  <a:srgbClr val="C00000"/>
                </a:solidFill>
                <a:latin typeface="Constantia" pitchFamily="18" charset="0"/>
                <a:cs typeface="Calibri" pitchFamily="34" charset="0"/>
              </a:rPr>
              <a:t>В годы Великой Отечественной войны в ряды действующей армии были призваны около 90 тысяч жителей города. В целом на Западный фронт, против войск фашистской Германии, были направлены 22 дивизии, 19 бригад и авиационных частей. Тысячи </a:t>
            </a:r>
            <a:r>
              <a:rPr lang="ru-RU" sz="1700" b="1" dirty="0" err="1" smtClean="0">
                <a:solidFill>
                  <a:srgbClr val="C00000"/>
                </a:solidFill>
                <a:latin typeface="Constantia" pitchFamily="18" charset="0"/>
                <a:cs typeface="Calibri" pitchFamily="34" charset="0"/>
              </a:rPr>
              <a:t>хабаровчан</a:t>
            </a:r>
            <a:r>
              <a:rPr lang="ru-RU" sz="1700" b="1" dirty="0" smtClean="0">
                <a:solidFill>
                  <a:srgbClr val="C00000"/>
                </a:solidFill>
                <a:latin typeface="Constantia" pitchFamily="18" charset="0"/>
                <a:cs typeface="Calibri" pitchFamily="34" charset="0"/>
              </a:rPr>
              <a:t> награждены орденами и медалями, 42 человека стали Героями Советского Союза. 28 дальневосточных соединений и частей, наиболее отличившихся в боях с немецко-фашистскими захватчиками, удостоены почетных наименований и наград. Четырнадцать дивизий, три бригады, два авиационных полка стали гвардейскими.</a:t>
            </a:r>
            <a:endParaRPr lang="ru-RU" sz="1700" b="1" dirty="0">
              <a:solidFill>
                <a:srgbClr val="C00000"/>
              </a:solidFill>
              <a:latin typeface="Constantia" pitchFamily="18" charset="0"/>
              <a:cs typeface="Calibri" pitchFamily="34" charset="0"/>
            </a:endParaRPr>
          </a:p>
        </p:txBody>
      </p:sp>
      <p:sp>
        <p:nvSpPr>
          <p:cNvPr id="5" name="AutoShape 6" descr="https://cdn.fishki.net/upload/post/201505/08/1526650/kyrskaya-bitva-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Заголовок 1"/>
          <p:cNvSpPr txBox="1">
            <a:spLocks/>
          </p:cNvSpPr>
          <p:nvPr/>
        </p:nvSpPr>
        <p:spPr>
          <a:xfrm>
            <a:off x="611560" y="3645024"/>
            <a:ext cx="6696744" cy="208858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1700" b="1" i="0" u="none" strike="noStrike" kern="1200" cap="none" spc="0" normalizeH="0" baseline="0" noProof="0" dirty="0" smtClean="0">
                <a:ln>
                  <a:noFill/>
                </a:ln>
                <a:solidFill>
                  <a:srgbClr val="C00000"/>
                </a:solidFill>
                <a:effectLst/>
                <a:uLnTx/>
                <a:uFillTx/>
                <a:latin typeface="Constantia" pitchFamily="18" charset="0"/>
                <a:ea typeface="+mj-ea"/>
                <a:cs typeface="+mj-cs"/>
              </a:rPr>
              <a:t>           Значительный вклад внесли хабаровские соединения и части в разгром милитаристской Японии в августе - сентябре 1945 года, чтобы победоносно завершить Вторую мировую войну. Воинская храбрость и отвага тысяч </a:t>
            </a:r>
            <a:r>
              <a:rPr kumimoji="0" lang="ru-RU" sz="1700" b="1" i="0" u="none" strike="noStrike" kern="1200" cap="none" spc="0" normalizeH="0" baseline="0" noProof="0" dirty="0" err="1" smtClean="0">
                <a:ln>
                  <a:noFill/>
                </a:ln>
                <a:solidFill>
                  <a:srgbClr val="C00000"/>
                </a:solidFill>
                <a:effectLst/>
                <a:uLnTx/>
                <a:uFillTx/>
                <a:latin typeface="Constantia" pitchFamily="18" charset="0"/>
                <a:ea typeface="+mj-ea"/>
                <a:cs typeface="+mj-cs"/>
              </a:rPr>
              <a:t>хабаровчан</a:t>
            </a:r>
            <a:r>
              <a:rPr kumimoji="0" lang="ru-RU" sz="1700" b="1" i="0" u="none" strike="noStrike" kern="1200" cap="none" spc="0" normalizeH="0" baseline="0" noProof="0" dirty="0" smtClean="0">
                <a:ln>
                  <a:noFill/>
                </a:ln>
                <a:solidFill>
                  <a:srgbClr val="C00000"/>
                </a:solidFill>
                <a:effectLst/>
                <a:uLnTx/>
                <a:uFillTx/>
                <a:latin typeface="Constantia" pitchFamily="18" charset="0"/>
                <a:ea typeface="+mj-ea"/>
                <a:cs typeface="+mj-cs"/>
              </a:rPr>
              <a:t> на Дальневосточном фронте отмечена боевыми наградами</a:t>
            </a:r>
            <a:r>
              <a:rPr kumimoji="0" lang="ru-RU" sz="1700" b="0" i="0" u="none" strike="noStrike" kern="1200" cap="none" spc="0" normalizeH="0" baseline="0" noProof="0" dirty="0" smtClean="0">
                <a:ln>
                  <a:noFill/>
                </a:ln>
                <a:solidFill>
                  <a:schemeClr val="tx1"/>
                </a:solidFill>
                <a:effectLst/>
                <a:uLnTx/>
                <a:uFillTx/>
                <a:latin typeface="Constantia" pitchFamily="18" charset="0"/>
                <a:ea typeface="+mj-ea"/>
                <a:cs typeface="+mj-cs"/>
              </a:rPr>
              <a:t>.</a:t>
            </a:r>
          </a:p>
        </p:txBody>
      </p:sp>
      <p:sp>
        <p:nvSpPr>
          <p:cNvPr id="10" name="Заголовок 1"/>
          <p:cNvSpPr txBox="1">
            <a:spLocks/>
          </p:cNvSpPr>
          <p:nvPr/>
        </p:nvSpPr>
        <p:spPr>
          <a:xfrm>
            <a:off x="0" y="3068960"/>
            <a:ext cx="7488832" cy="574675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1700" b="1" i="0" u="none" strike="noStrike" kern="1200" cap="none" spc="0" normalizeH="0" baseline="0" noProof="0" dirty="0" smtClean="0">
                <a:ln>
                  <a:noFill/>
                </a:ln>
                <a:solidFill>
                  <a:srgbClr val="C00000"/>
                </a:solidFill>
                <a:effectLst/>
                <a:uLnTx/>
                <a:uFillTx/>
                <a:latin typeface="Constantia" pitchFamily="18" charset="0"/>
                <a:ea typeface="+mj-ea"/>
                <a:cs typeface="+mj-cs"/>
              </a:rPr>
              <a:t>	В годы Великой Отечественной войны </a:t>
            </a:r>
            <a:r>
              <a:rPr kumimoji="0" lang="ru-RU" sz="1700" b="1" i="0" u="none" strike="noStrike" kern="1200" cap="none" spc="0" normalizeH="0" baseline="0" noProof="0" dirty="0" err="1" smtClean="0">
                <a:ln>
                  <a:noFill/>
                </a:ln>
                <a:solidFill>
                  <a:srgbClr val="C00000"/>
                </a:solidFill>
                <a:effectLst/>
                <a:uLnTx/>
                <a:uFillTx/>
                <a:latin typeface="Constantia" pitchFamily="18" charset="0"/>
                <a:ea typeface="+mj-ea"/>
                <a:cs typeface="+mj-cs"/>
              </a:rPr>
              <a:t>хабаровчане</a:t>
            </a:r>
            <a:r>
              <a:rPr kumimoji="0" lang="ru-RU" sz="1700" b="1" i="0" u="none" strike="noStrike" kern="1200" cap="none" spc="0" normalizeH="0" baseline="0" noProof="0" dirty="0" smtClean="0">
                <a:ln>
                  <a:noFill/>
                </a:ln>
                <a:solidFill>
                  <a:srgbClr val="C00000"/>
                </a:solidFill>
                <a:effectLst/>
                <a:uLnTx/>
                <a:uFillTx/>
                <a:latin typeface="Constantia" pitchFamily="18" charset="0"/>
                <a:ea typeface="+mj-ea"/>
                <a:cs typeface="+mj-cs"/>
              </a:rPr>
              <a:t>  с</a:t>
            </a:r>
          </a:p>
          <a:p>
            <a:pPr marL="0" marR="0" lvl="0" indent="0" algn="just" defTabSz="914400" rtl="0" eaLnBrk="1" fontAlgn="auto" latinLnBrk="0" hangingPunct="1">
              <a:lnSpc>
                <a:spcPct val="100000"/>
              </a:lnSpc>
              <a:spcBef>
                <a:spcPct val="0"/>
              </a:spcBef>
              <a:spcAft>
                <a:spcPts val="0"/>
              </a:spcAft>
              <a:buClrTx/>
              <a:buSzTx/>
              <a:buFontTx/>
              <a:buNone/>
              <a:tabLst/>
              <a:defRPr/>
            </a:pPr>
            <a:r>
              <a:rPr lang="ru-RU" sz="1700" b="1" dirty="0" smtClean="0">
                <a:solidFill>
                  <a:srgbClr val="C00000"/>
                </a:solidFill>
                <a:latin typeface="Constantia" pitchFamily="18" charset="0"/>
                <a:ea typeface="+mj-ea"/>
                <a:cs typeface="+mj-cs"/>
              </a:rPr>
              <a:t>          </a:t>
            </a:r>
            <a:r>
              <a:rPr kumimoji="0" lang="ru-RU" sz="1700" b="1" i="0" u="none" strike="noStrike" kern="1200" cap="none" spc="0" normalizeH="0" baseline="0" noProof="0" dirty="0" smtClean="0">
                <a:ln>
                  <a:noFill/>
                </a:ln>
                <a:solidFill>
                  <a:srgbClr val="C00000"/>
                </a:solidFill>
                <a:effectLst/>
                <a:uLnTx/>
                <a:uFillTx/>
                <a:latin typeface="Constantia" pitchFamily="18" charset="0"/>
                <a:ea typeface="+mj-ea"/>
                <a:cs typeface="+mj-cs"/>
              </a:rPr>
              <a:t>  честью выдержали суровый экзамен: в кратчайшие </a:t>
            </a:r>
          </a:p>
          <a:p>
            <a:pPr marL="0" marR="0" lvl="0" indent="0" algn="just" defTabSz="914400" rtl="0" eaLnBrk="1" fontAlgn="auto" latinLnBrk="0" hangingPunct="1">
              <a:lnSpc>
                <a:spcPct val="100000"/>
              </a:lnSpc>
              <a:spcBef>
                <a:spcPct val="0"/>
              </a:spcBef>
              <a:spcAft>
                <a:spcPts val="0"/>
              </a:spcAft>
              <a:buClrTx/>
              <a:buSzTx/>
              <a:buFontTx/>
              <a:buNone/>
              <a:tabLst/>
              <a:defRPr/>
            </a:pPr>
            <a:r>
              <a:rPr lang="ru-RU" sz="1700" b="1" dirty="0" smtClean="0">
                <a:solidFill>
                  <a:srgbClr val="C00000"/>
                </a:solidFill>
                <a:latin typeface="Constantia" pitchFamily="18" charset="0"/>
                <a:ea typeface="+mj-ea"/>
                <a:cs typeface="+mj-cs"/>
              </a:rPr>
              <a:t>           </a:t>
            </a:r>
            <a:r>
              <a:rPr kumimoji="0" lang="ru-RU" sz="1700" b="1" i="0" u="none" strike="noStrike" kern="1200" cap="none" spc="0" normalizeH="0" baseline="0" noProof="0" dirty="0" smtClean="0">
                <a:ln>
                  <a:noFill/>
                </a:ln>
                <a:solidFill>
                  <a:srgbClr val="C00000"/>
                </a:solidFill>
                <a:effectLst/>
                <a:uLnTx/>
                <a:uFillTx/>
                <a:latin typeface="Constantia" pitchFamily="18" charset="0"/>
                <a:ea typeface="+mj-ea"/>
                <a:cs typeface="+mj-cs"/>
              </a:rPr>
              <a:t>сроки промышленность и транспорт были переведены </a:t>
            </a:r>
          </a:p>
          <a:p>
            <a:pPr marL="0" marR="0" lvl="0" indent="0" algn="just" defTabSz="914400" rtl="0" eaLnBrk="1" fontAlgn="auto" latinLnBrk="0" hangingPunct="1">
              <a:lnSpc>
                <a:spcPct val="100000"/>
              </a:lnSpc>
              <a:spcBef>
                <a:spcPct val="0"/>
              </a:spcBef>
              <a:spcAft>
                <a:spcPts val="0"/>
              </a:spcAft>
              <a:buClrTx/>
              <a:buSzTx/>
              <a:buFontTx/>
              <a:buNone/>
              <a:tabLst/>
              <a:defRPr/>
            </a:pPr>
            <a:r>
              <a:rPr lang="ru-RU" sz="1700" b="1" dirty="0" smtClean="0">
                <a:solidFill>
                  <a:srgbClr val="C00000"/>
                </a:solidFill>
                <a:latin typeface="Constantia" pitchFamily="18" charset="0"/>
                <a:ea typeface="+mj-ea"/>
                <a:cs typeface="+mj-cs"/>
              </a:rPr>
              <a:t>           </a:t>
            </a:r>
            <a:r>
              <a:rPr kumimoji="0" lang="ru-RU" sz="1700" b="1" i="0" u="none" strike="noStrike" kern="1200" cap="none" spc="0" normalizeH="0" baseline="0" noProof="0" dirty="0" smtClean="0">
                <a:ln>
                  <a:noFill/>
                </a:ln>
                <a:solidFill>
                  <a:srgbClr val="C00000"/>
                </a:solidFill>
                <a:effectLst/>
                <a:uLnTx/>
                <a:uFillTx/>
                <a:latin typeface="Constantia" pitchFamily="18" charset="0"/>
                <a:ea typeface="+mj-ea"/>
                <a:cs typeface="+mj-cs"/>
              </a:rPr>
              <a:t>на военный лад и обеспечивали растущие нужды фронта. </a:t>
            </a:r>
          </a:p>
        </p:txBody>
      </p:sp>
      <p:pic>
        <p:nvPicPr>
          <p:cNvPr id="11" name="Рисунок 10" descr="https://ds02.infourok.ru/uploads/ex/0989/00081fd8-85569010/hello_html_3062a9e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312" y="1196752"/>
            <a:ext cx="1620778" cy="1512168"/>
          </a:xfrm>
          <a:prstGeom prst="rect">
            <a:avLst/>
          </a:prstGeom>
          <a:ln>
            <a:noFill/>
          </a:ln>
          <a:effectLst>
            <a:softEdge rad="112500"/>
          </a:effectLst>
        </p:spPr>
      </p:pic>
      <p:pic>
        <p:nvPicPr>
          <p:cNvPr id="12" name="Рисунок 11" descr="https://pobedarf.ru/wp-content/uploads/2019/03/05-d98bb125d76a55f886d240fdf6b332e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312" y="3212976"/>
            <a:ext cx="1549152" cy="1368152"/>
          </a:xfrm>
          <a:prstGeom prst="rect">
            <a:avLst/>
          </a:prstGeom>
          <a:ln>
            <a:noFill/>
          </a:ln>
          <a:effectLst>
            <a:softEdge rad="112500"/>
          </a:effectLst>
        </p:spPr>
      </p:pic>
      <p:pic>
        <p:nvPicPr>
          <p:cNvPr id="13" name="Рисунок 12" descr="https://avatars.mds.yandex.net/get-zen_doc/29030/pub_5b914391c55e0500a9606678_5b9152f6adeb8200aa3ad590/scale_1200"/>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0272" y="5157192"/>
            <a:ext cx="1944216" cy="1296144"/>
          </a:xfrm>
          <a:prstGeom prst="rect">
            <a:avLst/>
          </a:prstGeom>
          <a:ln>
            <a:noFill/>
          </a:ln>
          <a:effectLst>
            <a:softEdge rad="112500"/>
          </a:effectLst>
        </p:spPr>
      </p:pic>
    </p:spTree>
    <p:extLst>
      <p:ext uri="{BB962C8B-B14F-4D97-AF65-F5344CB8AC3E}">
        <p14:creationId xmlns:p14="http://schemas.microsoft.com/office/powerpoint/2010/main" val="300513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1848</Words>
  <Application>Microsoft Office PowerPoint</Application>
  <PresentationFormat>Экран (4:3)</PresentationFormat>
  <Paragraphs>109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Города воинской славы России часть 2</vt:lpstr>
      <vt:lpstr>Презентация PowerPoint</vt:lpstr>
      <vt:lpstr>Презентация PowerPoint</vt:lpstr>
      <vt:lpstr>    </vt:lpstr>
      <vt:lpstr>Список городов Воинской славы (I I часть)</vt:lpstr>
      <vt:lpstr>Презентация PowerPoint</vt:lpstr>
      <vt:lpstr>Презентация PowerPoint</vt:lpstr>
      <vt:lpstr>ХАБАРОВСК Расположен неподалеку от российско-китайской границы, на правобережье реки Амур и назван в честь землепроходца и исследователя XVII века Ерофея Хабарова.    </vt:lpstr>
      <vt:lpstr>         В годы Великой Отечественной войны в ряды действующей армии были призваны около 90 тысяч жителей города. В целом на Западный фронт, против войск фашистской Германии, были направлены 22 дивизии, 19 бригад и авиационных частей. Тысячи хабаровчан награждены орденами и медалями, 42 человека стали Героями Советского Союза. 28 дальневосточных соединений и частей, наиболее отличившихся в боях с немецко-фашистскими захватчиками, удостоены почетных наименований и наград. Четырнадцать дивизий, три бригады, два авиационных полка стали гвардейскими.</vt:lpstr>
      <vt:lpstr>ЕЛЕЦ   Старинный русский город Елец расположен на юго-восточной окраине Средне – Русской возвышенности, на границе лесостепи и степи. Река Быстрая Сосна делит его на две части  –  левобережную,  более старую,  и правобережную.</vt:lpstr>
      <vt:lpstr>Презентация PowerPoint</vt:lpstr>
      <vt:lpstr> КРОНШТАДТ  Самый удаленный и необычный из семи пригородов Санкт-Петербурга. Расположенный на острове Котлин в Финском заливе, город на протяжении всей своей истории служил морским щитом Санкт-Петербурга и столицей Балтийского флота России.  </vt:lpstr>
      <vt:lpstr>Презентация PowerPoint</vt:lpstr>
      <vt:lpstr>АРХАНГЕЛЬСК    Самый крупный город на севере европейской части России, в устье Северной Двины, в 30-35 километрах от впадения её в Белое море. </vt:lpstr>
      <vt:lpstr>Презентация PowerPoint</vt:lpstr>
      <vt:lpstr> ВОЛОКОЛАМСК Город областного подчинения в Московской области России, административный центр Волоколамского городского округа, историческое поселение, имеющее особое значение для истории и культуры Московской области. </vt:lpstr>
      <vt:lpstr>Презентация PowerPoint</vt:lpstr>
      <vt:lpstr>ВЛАДИВОСТОК  Город-порт на побережье Японского моря, ворота России в Азиатско-Тихоокеанский регион. Расположен на побережье Японского моря на полуострове Муравьева-Амурского. </vt:lpstr>
      <vt:lpstr>Презентация PowerPoint</vt:lpstr>
      <vt:lpstr>Презентация PowerPoint</vt:lpstr>
      <vt:lpstr>Презентация PowerPoint</vt:lpstr>
      <vt:lpstr>ПЕТРОПАВЛОВСК-КАМЧАТСКИЙ  Крупный российский город, раскинулся на чарующих своей красотой берегах Авачинской бухты,на побережье Тихого океана. Неподалеку от города находятся знаменитые вулканы – Корякская сопка и Авачинская сопка, Мутновский вулкан, а также Горелый и Вилючинский вулканы.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Нам дороги эти позабыть нельзя!</dc:title>
  <dc:creator>Ранько Елена</dc:creator>
  <cp:lastModifiedBy>Админ</cp:lastModifiedBy>
  <cp:revision>102</cp:revision>
  <dcterms:created xsi:type="dcterms:W3CDTF">2015-04-19T15:51:03Z</dcterms:created>
  <dcterms:modified xsi:type="dcterms:W3CDTF">2022-09-15T11:28:16Z</dcterms:modified>
</cp:coreProperties>
</file>