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58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59" r:id="rId21"/>
    <p:sldId id="257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17.pn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20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22.jpeg" Type="http://schemas.openxmlformats.org/officeDocument/2006/relationships/image"/><Relationship Id="rId2" Target="../media/image2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3" Target="../media/image24.jpeg" Type="http://schemas.openxmlformats.org/officeDocument/2006/relationships/image"/><Relationship Id="rId2" Target="../media/image23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25.jpeg" Type="http://schemas.openxmlformats.org/officeDocument/2006/relationships/image"/></Relationships>
</file>

<file path=ppt/slides/_rels/slide14.xml.rels><?xml version="1.0" encoding="UTF-8" standalone="yes" ?><Relationships xmlns="http://schemas.openxmlformats.org/package/2006/relationships"><Relationship Id="rId3" Target="../media/image27.jpeg" Type="http://schemas.openxmlformats.org/officeDocument/2006/relationships/image"/><Relationship Id="rId2" Target="../media/image2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3" Target="../media/image29.jpeg" Type="http://schemas.openxmlformats.org/officeDocument/2006/relationships/image"/><Relationship Id="rId2" Target="../media/image2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3" Target="../media/image31.jpeg" Type="http://schemas.openxmlformats.org/officeDocument/2006/relationships/image"/><Relationship Id="rId2" Target="../media/image3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3" Target="../media/image33.jpeg" Type="http://schemas.openxmlformats.org/officeDocument/2006/relationships/image"/><Relationship Id="rId2" Target="../media/image32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34.jpeg" Type="http://schemas.openxmlformats.org/officeDocument/2006/relationships/image"/></Relationships>
</file>

<file path=ppt/slides/_rels/slide18.xml.rels><?xml version="1.0" encoding="UTF-8" standalone="yes" ?><Relationships xmlns="http://schemas.openxmlformats.org/package/2006/relationships"><Relationship Id="rId3" Target="../media/image36.jpeg" Type="http://schemas.openxmlformats.org/officeDocument/2006/relationships/image"/><Relationship Id="rId2" Target="../media/image3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3" Target="../media/image38.jpeg" Type="http://schemas.openxmlformats.org/officeDocument/2006/relationships/image"/><Relationship Id="rId2" Target="../media/image37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39.jpeg" Type="http://schemas.openxmlformats.org/officeDocument/2006/relationships/image"/></Relationships>
</file>

<file path=ppt/slides/_rels/slide2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0.xml.rels><?xml version="1.0" encoding="UTF-8" standalone="yes" ?><Relationships xmlns="http://schemas.openxmlformats.org/package/2006/relationships"><Relationship Id="rId3" Target="../media/image40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1.xml.rels><?xml version="1.0" encoding="UTF-8" standalone="yes" ?><Relationships xmlns="http://schemas.openxmlformats.org/package/2006/relationships"><Relationship Id="rId2" Target="../media/image4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2.xml.rels><?xml version="1.0" encoding="UTF-8" standalone="yes" ?><Relationships xmlns="http://schemas.openxmlformats.org/package/2006/relationships"><Relationship Id="rId3" Target="../media/image43.jpeg" Type="http://schemas.openxmlformats.org/officeDocument/2006/relationships/image"/><Relationship Id="rId2" Target="../media/image4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3.xml.rels><?xml version="1.0" encoding="UTF-8" standalone="yes" ?><Relationships xmlns="http://schemas.openxmlformats.org/package/2006/relationships"><Relationship Id="rId3" Target="../media/image45.jpeg" Type="http://schemas.openxmlformats.org/officeDocument/2006/relationships/image"/><Relationship Id="rId2" Target="../media/image44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46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6.jpeg" Type="http://schemas.openxmlformats.org/officeDocument/2006/relationships/image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8640960" cy="244827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Города воинской славы России</a:t>
            </a:r>
            <a:br>
              <a:rPr lang="ru-RU" sz="66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часть 1</a:t>
            </a:r>
            <a:endParaRPr lang="ru-RU" sz="32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4437112"/>
            <a:ext cx="3744416" cy="18002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700" b="1" dirty="0">
                <a:solidFill>
                  <a:srgbClr val="C00000"/>
                </a:solidFill>
              </a:rPr>
              <a:t>Руководитель проекта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700" b="1" dirty="0">
                <a:solidFill>
                  <a:srgbClr val="C00000"/>
                </a:solidFill>
              </a:rPr>
              <a:t>учитель начальных классов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700" b="1" dirty="0" err="1">
                <a:solidFill>
                  <a:srgbClr val="C00000"/>
                </a:solidFill>
              </a:rPr>
              <a:t>Корепанова</a:t>
            </a:r>
            <a:r>
              <a:rPr lang="ru-RU" sz="1700" b="1" dirty="0">
                <a:solidFill>
                  <a:srgbClr val="C00000"/>
                </a:solidFill>
              </a:rPr>
              <a:t> Н.В.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700" b="1" dirty="0" smtClean="0">
                <a:solidFill>
                  <a:srgbClr val="C00000"/>
                </a:solidFill>
              </a:rPr>
              <a:t>4 кадетский класс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700" b="1" dirty="0" smtClean="0">
                <a:solidFill>
                  <a:srgbClr val="C00000"/>
                </a:solidFill>
              </a:rPr>
              <a:t>МАОУ «СОШ № 40» г. Чебоксары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700" b="1" dirty="0" smtClean="0">
                <a:solidFill>
                  <a:srgbClr val="C00000"/>
                </a:solidFill>
              </a:rPr>
              <a:t>2018 г.</a:t>
            </a:r>
          </a:p>
          <a:p>
            <a:pPr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55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2304256"/>
          </a:xfrm>
        </p:spPr>
        <p:txBody>
          <a:bodyPr>
            <a:normAutofit fontScale="90000"/>
          </a:bodyPr>
          <a:lstStyle/>
          <a:p>
            <a:r>
              <a:rPr lang="ru-RU" sz="5400" i="1" cap="all" dirty="0" smtClean="0">
                <a:solidFill>
                  <a:srgbClr val="C00000"/>
                </a:solidFill>
                <a:latin typeface="Impact"/>
              </a:rPr>
              <a:t>орёл</a:t>
            </a:r>
            <a:r>
              <a:rPr lang="ru-RU" sz="5400" i="1" cap="all" dirty="0">
                <a:solidFill>
                  <a:srgbClr val="C00000"/>
                </a:solidFill>
                <a:latin typeface="Impact"/>
              </a:rPr>
              <a:t/>
            </a:r>
            <a:br>
              <a:rPr lang="ru-RU" sz="5400" i="1" cap="all" dirty="0">
                <a:solidFill>
                  <a:srgbClr val="C00000"/>
                </a:solidFill>
                <a:latin typeface="Impact"/>
              </a:rPr>
            </a:br>
            <a:r>
              <a:rPr lang="ru-RU" sz="2400" b="1" dirty="0">
                <a:solidFill>
                  <a:srgbClr val="C00000"/>
                </a:solidFill>
              </a:rPr>
              <a:t>Расположен в 368 км к юго-западу от города Москвы, на Среднерусской возвышенности в европейской части России, по обеим сторонам протекают реки Ока и её приток Орлика.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3970784" cy="3816424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Почётные звания и награды</a:t>
            </a:r>
            <a:endParaRPr lang="ru-RU" b="1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 «Город первого салюта» (5 августа 1943 года).</a:t>
            </a:r>
            <a:endParaRPr lang="ru-RU" b="1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 «Орден Отечественной войны I степени» (9 апреля 1980 года)</a:t>
            </a:r>
            <a:endParaRPr lang="ru-RU" b="1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 «Город воинской славы»  (указ Президента Российской </a:t>
            </a:r>
            <a:r>
              <a:rPr lang="ru-RU" b="1" dirty="0" smtClean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Федерации  от </a:t>
            </a:r>
            <a:r>
              <a:rPr lang="ru-RU" b="1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27 апреля 2007 года).</a:t>
            </a:r>
            <a:endParaRPr lang="ru-RU" b="1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4328" y="692697"/>
            <a:ext cx="68259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2640866"/>
            <a:ext cx="2554804" cy="37620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32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472" y="90851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        3 </a:t>
            </a:r>
            <a:r>
              <a:rPr lang="ru-RU" sz="1800" b="1" dirty="0">
                <a:solidFill>
                  <a:srgbClr val="C00000"/>
                </a:solidFill>
                <a:latin typeface="Constantia" panose="02030602050306030303" pitchFamily="18" charset="0"/>
              </a:rPr>
              <a:t>октября 1941 года Орёл захвачен 4-й танковой дивизией 24-го моторизованного корпуса 2-й танковой группа Гудериана. Во время немецкой оккупации в городе активно формировались подпольные группы, в том числе и молодежные. Партизаны уничтожали важней объекты дислокации врага, склады, коммуникации. После контрнаступления 12 июля 1943 года на Орловско-Курской дуге советские войска стали быстро продвигаться в сторону Орла. Так началась советская наступательная операция «Кутузов». Утром 3 августа 1943 года к окраине города подошла </a:t>
            </a:r>
            <a:r>
              <a:rPr lang="ru-RU" sz="1800" b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3-я армия </a:t>
            </a:r>
            <a:r>
              <a:rPr lang="ru-RU" sz="1800" b="1" dirty="0">
                <a:solidFill>
                  <a:srgbClr val="C00000"/>
                </a:solidFill>
                <a:latin typeface="Constantia" panose="02030602050306030303" pitchFamily="18" charset="0"/>
              </a:rPr>
              <a:t>генерала Горбатова. В битве за город геройски погиб генерал Гуртьев, закрыв Горбатова своим телом. 5 августа 1943 года город Орёл освобождён советскими войсками. 19 сентября 1943 года в Орле состоялся первый в истории Великой Отечественной войны парад партизанских соединений, дислоцированных на территории Орловской области. </a:t>
            </a:r>
          </a:p>
        </p:txBody>
      </p:sp>
      <p:pic>
        <p:nvPicPr>
          <p:cNvPr id="4" name="Объект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4825613"/>
            <a:ext cx="2092926" cy="16960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1170" y="4873218"/>
            <a:ext cx="2616543" cy="16484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http://www.istpravda.ru/upload/medialibrary/4d7/4d71a2c7d72cf4fe5bbae91e61dea51d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4825613"/>
            <a:ext cx="2372584" cy="16960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18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2088232"/>
          </a:xfrm>
        </p:spPr>
        <p:txBody>
          <a:bodyPr>
            <a:normAutofit fontScale="90000"/>
          </a:bodyPr>
          <a:lstStyle/>
          <a:p>
            <a:pPr lvl="0" indent="252000">
              <a:lnSpc>
                <a:spcPct val="120000"/>
              </a:lnSpc>
              <a:spcBef>
                <a:spcPts val="0"/>
              </a:spcBef>
            </a:pPr>
            <a:r>
              <a:rPr lang="ru-RU" sz="4900" i="1" cap="all" dirty="0" smtClean="0">
                <a:solidFill>
                  <a:srgbClr val="C00000"/>
                </a:solidFill>
                <a:latin typeface="Impact"/>
              </a:rPr>
              <a:t/>
            </a:r>
            <a:br>
              <a:rPr lang="ru-RU" sz="4900" i="1" cap="all" dirty="0" smtClean="0">
                <a:solidFill>
                  <a:srgbClr val="C00000"/>
                </a:solidFill>
                <a:latin typeface="Impact"/>
              </a:rPr>
            </a:br>
            <a:r>
              <a:rPr lang="ru-RU" sz="4900" i="1" cap="all" dirty="0" smtClean="0">
                <a:solidFill>
                  <a:srgbClr val="C00000"/>
                </a:solidFill>
                <a:latin typeface="Impact"/>
              </a:rPr>
              <a:t>Владикавказ</a:t>
            </a:r>
            <a:r>
              <a:rPr lang="ru-RU" sz="4900" i="1" cap="all" dirty="0">
                <a:solidFill>
                  <a:srgbClr val="C00000"/>
                </a:solidFill>
                <a:latin typeface="Impact"/>
              </a:rPr>
              <a:t/>
            </a:r>
            <a:br>
              <a:rPr lang="ru-RU" sz="4900" i="1" cap="all" dirty="0">
                <a:solidFill>
                  <a:srgbClr val="C00000"/>
                </a:solidFill>
                <a:latin typeface="Impact"/>
              </a:rPr>
            </a:b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Город Владикавказ – столица Республики Северная Осетия. Расположен в центре Северного Кавказа, на берегу реки Терек. C 1931 по 1990 год город носил название Орджоникидзе.</a:t>
            </a:r>
            <a:br>
              <a:rPr lang="ru-RU" sz="22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200" b="1" dirty="0">
              <a:solidFill>
                <a:srgbClr val="C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68960"/>
            <a:ext cx="3754760" cy="3384376"/>
          </a:xfrm>
        </p:spPr>
        <p:txBody>
          <a:bodyPr>
            <a:normAutofit fontScale="92500"/>
          </a:bodyPr>
          <a:lstStyle/>
          <a:p>
            <a:pPr marL="0" lvl="0" indent="25200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стойкость и массовый героизм Владикавказ был награжден орденом Отечественной войны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степени. </a:t>
            </a:r>
          </a:p>
          <a:p>
            <a:pPr marL="0" lvl="0" indent="252000" algn="ctr">
              <a:spcBef>
                <a:spcPts val="0"/>
              </a:spcBef>
              <a:buNone/>
            </a:pP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октября 2007 года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городу 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было присвоено почетное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звание</a:t>
            </a:r>
          </a:p>
          <a:p>
            <a:pPr marL="0" lvl="0" indent="25200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«Город Воинской славы».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AutoShape 2" descr="Coat of arms of Vladikavkaz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4328" y="764704"/>
            <a:ext cx="666741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96868" y="2847304"/>
            <a:ext cx="2719548" cy="36280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299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3917032"/>
          </a:xfrm>
        </p:spPr>
        <p:txBody>
          <a:bodyPr>
            <a:normAutofit fontScale="85000" lnSpcReduction="10000"/>
          </a:bodyPr>
          <a:lstStyle/>
          <a:p>
            <a:pPr indent="0" marL="0">
              <a:buNone/>
            </a:pPr>
            <a:r>
              <a:rPr b="1" dirty="0" lang="ru-RU" smtClean="0" sz="2400">
                <a:solidFill>
                  <a:srgbClr val="C00000"/>
                </a:solidFill>
                <a:latin charset="0" pitchFamily="18" typeface="Times New Roman"/>
                <a:ea typeface="+mj-ea"/>
                <a:cs charset="0" pitchFamily="18" typeface="Times New Roman"/>
              </a:rPr>
              <a:t>      </a:t>
            </a:r>
          </a:p>
          <a:p>
            <a:pPr indent="0" marL="0">
              <a:buNone/>
            </a:pPr>
            <a:r>
              <a:rPr b="1" dirty="0" lang="ru-RU" sz="2400">
                <a:solidFill>
                  <a:srgbClr val="C00000"/>
                </a:solidFill>
                <a:latin charset="0" pitchFamily="18" typeface="Times New Roman"/>
                <a:ea typeface="+mj-ea"/>
                <a:cs charset="0" pitchFamily="18" typeface="Times New Roman"/>
              </a:rPr>
              <a:t> </a:t>
            </a:r>
            <a:r>
              <a:rPr b="1" dirty="0" lang="ru-RU" smtClean="0" sz="2400">
                <a:solidFill>
                  <a:srgbClr val="C00000"/>
                </a:solidFill>
                <a:latin charset="0" pitchFamily="18" typeface="Times New Roman"/>
                <a:ea typeface="+mj-ea"/>
                <a:cs charset="0" pitchFamily="18" typeface="Times New Roman"/>
              </a:rPr>
              <a:t>     В </a:t>
            </a:r>
            <a:r>
              <a:rPr b="1" dirty="0" lang="ru-RU" sz="2400">
                <a:solidFill>
                  <a:srgbClr val="C00000"/>
                </a:solidFill>
                <a:latin charset="0" pitchFamily="18" typeface="Times New Roman"/>
                <a:ea typeface="+mj-ea"/>
                <a:cs charset="0" pitchFamily="18" typeface="Times New Roman"/>
              </a:rPr>
              <a:t>1942 г. у стен Владикавказа была выиграна битва за Кавказ – одна из ключевых битв Великой Отечественной войны. </a:t>
            </a:r>
            <a:br>
              <a:rPr b="1" dirty="0" lang="ru-RU" sz="2400">
                <a:solidFill>
                  <a:srgbClr val="C00000"/>
                </a:solidFill>
                <a:latin charset="0" pitchFamily="18" typeface="Times New Roman"/>
                <a:ea typeface="+mj-ea"/>
                <a:cs charset="0" pitchFamily="18" typeface="Times New Roman"/>
              </a:rPr>
            </a:br>
            <a:r>
              <a:rPr b="1" dirty="0" lang="ru-RU" smtClean="0" sz="2400">
                <a:solidFill>
                  <a:srgbClr val="C00000"/>
                </a:solidFill>
                <a:latin charset="0" pitchFamily="18" typeface="Times New Roman"/>
                <a:ea typeface="+mj-ea"/>
                <a:cs charset="0" pitchFamily="18" typeface="Times New Roman"/>
              </a:rPr>
              <a:t>     </a:t>
            </a:r>
            <a:r>
              <a:rPr b="1" dirty="0" lang="ru-RU" sz="2400">
                <a:solidFill>
                  <a:srgbClr val="C00000"/>
                </a:solidFill>
                <a:latin charset="0" pitchFamily="18" typeface="Times New Roman"/>
                <a:ea typeface="+mj-ea"/>
                <a:cs charset="0" pitchFamily="18" typeface="Times New Roman"/>
              </a:rPr>
              <a:t>После взятия Ростова-на-Дону связь Кавказа с европейской частью России была возможна только морем (через Волгу или Каспий) и через железнодорожные пути Сальск-Сталинград. Гитлер планировал перерезать эти пути сообщения, взять Кавказ и, тем самым, лишить СССР важных ресурсов: Северный Кавказ и Баку были основными источниками нефти для всего СССР, Кавказ и Кубань – главными источниками зерна и местонахождением запасов стратегического сырья. </a:t>
            </a:r>
            <a:endParaRPr b="1" dirty="0" lang="ru-RU" smtClean="0" sz="2400">
              <a:solidFill>
                <a:srgbClr val="C00000"/>
              </a:solidFill>
              <a:latin charset="0" pitchFamily="18" typeface="Times New Roman"/>
              <a:ea typeface="+mj-ea"/>
              <a:cs charset="0" pitchFamily="18" typeface="Times New Roman"/>
            </a:endParaRPr>
          </a:p>
          <a:p>
            <a:pPr indent="252000" lvl="0" marL="0">
              <a:spcBef>
                <a:spcPts val="0"/>
              </a:spcBef>
              <a:buNone/>
            </a:pPr>
            <a:r>
              <a:rPr b="1" dirty="0" lang="ru-RU" sz="2400">
                <a:solidFill>
                  <a:srgbClr val="C00000"/>
                </a:solidFill>
                <a:latin charset="0" pitchFamily="18" typeface="Times New Roman"/>
                <a:cs charset="0" pitchFamily="18" typeface="Times New Roman"/>
              </a:rPr>
              <a:t>Под Владикавказом был окончательно похоронен план фашистов «Эдельвейс» по захвату Кавказа и прорыву на Ближний Восток</a:t>
            </a:r>
            <a:r>
              <a:rPr b="1" dirty="0" lang="ru-RU" smtClean="0" sz="2400">
                <a:solidFill>
                  <a:srgbClr val="C00000"/>
                </a:solidFill>
                <a:latin charset="0" pitchFamily="18" typeface="Times New Roman"/>
                <a:cs charset="0" pitchFamily="18" typeface="Times New Roman"/>
              </a:rPr>
              <a:t>.</a:t>
            </a:r>
            <a:endParaRPr dirty="0" lang="ru-RU"/>
          </a:p>
        </p:txBody>
      </p:sp>
      <p:pic>
        <p:nvPicPr>
          <p:cNvPr descr="C:\Documents and Settings\Admin\Рабочий стол\img11.jpg" id="4" name="Picture 2"/>
          <p:cNvPicPr>
            <a:picLocks noChangeArrowheads="1" noChangeAspect="1"/>
          </p:cNvPicPr>
          <p:nvPr/>
        </p:nvPicPr>
        <p:blipFill rotWithShape="1">
          <a:blip cstate="email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1" r="-105"/>
          <a:stretch/>
        </p:blipFill>
        <p:spPr bwMode="auto">
          <a:xfrm>
            <a:off x="2699792" y="4797152"/>
            <a:ext cx="3436610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2" name="Picture 2"/>
          <p:cNvPicPr>
            <a:picLocks noChangeArrowheads="1" noChangeAspect="1"/>
          </p:cNvPicPr>
          <p:nvPr/>
        </p:nvPicPr>
        <p:blipFill>
          <a:blip cstate="email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4069" y="4797152"/>
            <a:ext cx="2305723" cy="15121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rrowheads="1" noChangeAspect="1"/>
          </p:cNvPicPr>
          <p:nvPr/>
        </p:nvPicPr>
        <p:blipFill rotWithShape="1">
          <a:blip cstate="email"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 r="-45"/>
          <a:stretch/>
        </p:blipFill>
        <p:spPr bwMode="auto">
          <a:xfrm>
            <a:off x="6154860" y="4725647"/>
            <a:ext cx="2376264" cy="16551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7926816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2016224"/>
          </a:xfrm>
        </p:spPr>
        <p:txBody>
          <a:bodyPr>
            <a:normAutofit/>
          </a:bodyPr>
          <a:lstStyle/>
          <a:p>
            <a:r>
              <a:rPr lang="ru-RU" i="1" cap="all" dirty="0" err="1" smtClean="0">
                <a:solidFill>
                  <a:srgbClr val="C00000"/>
                </a:solidFill>
                <a:latin typeface="Impact"/>
              </a:rPr>
              <a:t>ржев</a:t>
            </a:r>
            <a:r>
              <a:rPr lang="ru-RU" i="1" cap="all" dirty="0">
                <a:solidFill>
                  <a:srgbClr val="C00000"/>
                </a:solidFill>
                <a:latin typeface="Impact"/>
              </a:rPr>
              <a:t/>
            </a:r>
            <a:br>
              <a:rPr lang="ru-RU" i="1" cap="all" dirty="0">
                <a:solidFill>
                  <a:srgbClr val="C00000"/>
                </a:solidFill>
                <a:latin typeface="Impact"/>
              </a:rPr>
            </a:br>
            <a:r>
              <a:rPr lang="ru-RU" sz="2000" b="1" dirty="0">
                <a:solidFill>
                  <a:srgbClr val="C00000"/>
                </a:solidFill>
              </a:rPr>
              <a:t>Ржев расположен на Валдайской возвышенности в верховьях Волги, которая делит город на две части. Он является первым городом на Волге и находится всего в 200 километрах от её истока. Именно с него начинается судоходная часть реки.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3754760" cy="388843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72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7200" b="1" dirty="0" smtClean="0">
                <a:solidFill>
                  <a:srgbClr val="C00000"/>
                </a:solidFill>
              </a:rPr>
              <a:t>За </a:t>
            </a:r>
            <a:r>
              <a:rPr lang="ru-RU" sz="7200" b="1" dirty="0">
                <a:solidFill>
                  <a:srgbClr val="C00000"/>
                </a:solidFill>
              </a:rPr>
              <a:t>мужество, проявленное трудящимися города в борьбе с немецко-фашистскими захватчиками в годы Великой Отечественной войны, достигнутые успехи в хозяйственном и культурном строительстве </a:t>
            </a:r>
            <a:r>
              <a:rPr lang="ru-RU" sz="7200" b="1" dirty="0" smtClean="0">
                <a:solidFill>
                  <a:srgbClr val="C00000"/>
                </a:solidFill>
              </a:rPr>
              <a:t> Ржев награждён </a:t>
            </a:r>
            <a:r>
              <a:rPr lang="ru-RU" sz="7200" b="1" dirty="0">
                <a:solidFill>
                  <a:srgbClr val="C00000"/>
                </a:solidFill>
              </a:rPr>
              <a:t>орденом Отечественной войны </a:t>
            </a:r>
            <a:endParaRPr lang="ru-RU" sz="72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7200" b="1" dirty="0" smtClean="0">
                <a:solidFill>
                  <a:srgbClr val="C00000"/>
                </a:solidFill>
              </a:rPr>
              <a:t>I </a:t>
            </a:r>
            <a:r>
              <a:rPr lang="ru-RU" sz="7200" b="1" dirty="0">
                <a:solidFill>
                  <a:srgbClr val="C00000"/>
                </a:solidFill>
              </a:rPr>
              <a:t>степени. </a:t>
            </a:r>
            <a:endParaRPr lang="ru-RU" sz="7200" b="1" dirty="0" smtClean="0">
              <a:solidFill>
                <a:srgbClr val="C00000"/>
              </a:solidFill>
            </a:endParaRPr>
          </a:p>
          <a:p>
            <a:pPr marL="0" lvl="0" indent="252000" algn="ctr">
              <a:spcBef>
                <a:spcPts val="0"/>
              </a:spcBef>
              <a:buNone/>
            </a:pPr>
            <a:endParaRPr lang="ru-RU" sz="6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252000" algn="ctr">
              <a:spcBef>
                <a:spcPts val="0"/>
              </a:spcBef>
              <a:buNone/>
            </a:pPr>
            <a:r>
              <a:rPr lang="ru-RU" sz="7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7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октября 2007 года </a:t>
            </a:r>
            <a:r>
              <a:rPr lang="ru-RU" sz="7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городу  было присвоено почетное звание</a:t>
            </a:r>
          </a:p>
          <a:p>
            <a:pPr marL="0" lvl="0" indent="252000" algn="ctr">
              <a:spcBef>
                <a:spcPts val="0"/>
              </a:spcBef>
              <a:buNone/>
            </a:pPr>
            <a:r>
              <a:rPr lang="ru-RU" sz="7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«Город Воинской славы».</a:t>
            </a:r>
            <a:endParaRPr lang="ru-RU" sz="72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248" y="692696"/>
            <a:ext cx="792088" cy="913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99720" y="3029571"/>
            <a:ext cx="2409056" cy="3214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392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3394720" cy="5040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sz="2600" b="1" dirty="0" smtClean="0">
                <a:solidFill>
                  <a:srgbClr val="C00000"/>
                </a:solidFill>
              </a:rPr>
              <a:t>Город </a:t>
            </a:r>
            <a:r>
              <a:rPr lang="ru-RU" sz="2600" b="1" dirty="0">
                <a:solidFill>
                  <a:srgbClr val="C00000"/>
                </a:solidFill>
              </a:rPr>
              <a:t>был взят немецкими войсками в октябре 1941 года. В результате боевых действий в 1941—1943 годах за 17 месяцев оккупации Ржев был разрушен до основания. 3 марта 1943 года город был освобожден войсками 30-й армии Западного фронта по итогам Ржевской битвы. Яркое художественное воплощение Ржевская битва нашла в «ржевской прозе» писателя Вячеслава </a:t>
            </a:r>
            <a:r>
              <a:rPr lang="ru-RU" sz="2600" b="1" dirty="0" smtClean="0">
                <a:solidFill>
                  <a:srgbClr val="C00000"/>
                </a:solidFill>
              </a:rPr>
              <a:t>Кондратьева и </a:t>
            </a:r>
            <a:r>
              <a:rPr lang="ru-RU" sz="2600" b="1" dirty="0">
                <a:solidFill>
                  <a:srgbClr val="C00000"/>
                </a:solidFill>
              </a:rPr>
              <a:t>стихотворении Александра Трифоновича Твардовского «</a:t>
            </a:r>
            <a:r>
              <a:rPr lang="ru-RU" sz="2600" b="1" i="1" dirty="0">
                <a:solidFill>
                  <a:srgbClr val="C00000"/>
                </a:solidFill>
              </a:rPr>
              <a:t>Я убит подо Ржевом</a:t>
            </a:r>
            <a:r>
              <a:rPr lang="ru-RU" sz="2600" b="1" dirty="0">
                <a:solidFill>
                  <a:srgbClr val="C00000"/>
                </a:solidFill>
              </a:rPr>
              <a:t>».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40111" y="764704"/>
            <a:ext cx="3096344" cy="4606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lvl="0" indent="-91440" algn="ctr">
              <a:spcBef>
                <a:spcPts val="1200"/>
              </a:spcBef>
              <a:spcAft>
                <a:spcPts val="200"/>
              </a:spcAft>
              <a:buClr>
                <a:srgbClr val="418AB3"/>
              </a:buClr>
              <a:buSzPct val="100000"/>
              <a:buFont typeface="Calibri" panose="020F0502020204030204" pitchFamily="34" charset="0"/>
              <a:buChar char=" "/>
            </a:pPr>
            <a:r>
              <a:rPr lang="ru-RU" b="1" dirty="0">
                <a:solidFill>
                  <a:srgbClr val="C00000"/>
                </a:solidFill>
                <a:latin typeface="+mj-lt"/>
              </a:rPr>
              <a:t>Я убит подо Ржевом</a:t>
            </a:r>
          </a:p>
          <a:p>
            <a:pPr lvl="0">
              <a:spcAft>
                <a:spcPts val="200"/>
              </a:spcAft>
              <a:buClr>
                <a:srgbClr val="418AB3"/>
              </a:buClr>
              <a:buSzPct val="100000"/>
            </a:pPr>
            <a:endParaRPr lang="ru-RU" b="1" kern="0" dirty="0" smtClean="0">
              <a:solidFill>
                <a:srgbClr val="C00000"/>
              </a:solidFill>
              <a:latin typeface="+mj-lt"/>
            </a:endParaRPr>
          </a:p>
          <a:p>
            <a:pPr lvl="0">
              <a:spcAft>
                <a:spcPts val="200"/>
              </a:spcAft>
              <a:buClr>
                <a:srgbClr val="418AB3"/>
              </a:buClr>
              <a:buSzPct val="100000"/>
            </a:pPr>
            <a:r>
              <a:rPr lang="ru-RU" b="1" kern="0" dirty="0" smtClean="0">
                <a:solidFill>
                  <a:srgbClr val="C00000"/>
                </a:solidFill>
                <a:latin typeface="+mj-lt"/>
              </a:rPr>
              <a:t>Я </a:t>
            </a:r>
            <a:r>
              <a:rPr lang="ru-RU" b="1" kern="0" dirty="0">
                <a:solidFill>
                  <a:srgbClr val="C00000"/>
                </a:solidFill>
                <a:latin typeface="+mj-lt"/>
              </a:rPr>
              <a:t>убит подо Ржевом,</a:t>
            </a:r>
          </a:p>
          <a:p>
            <a:pPr lvl="0">
              <a:spcAft>
                <a:spcPts val="200"/>
              </a:spcAft>
              <a:buClr>
                <a:srgbClr val="418AB3"/>
              </a:buClr>
              <a:buSzPct val="100000"/>
            </a:pPr>
            <a:r>
              <a:rPr lang="ru-RU" b="1" kern="0" dirty="0">
                <a:solidFill>
                  <a:srgbClr val="C00000"/>
                </a:solidFill>
                <a:latin typeface="+mj-lt"/>
              </a:rPr>
              <a:t>В безымянном болоте,</a:t>
            </a:r>
          </a:p>
          <a:p>
            <a:pPr lvl="0">
              <a:spcAft>
                <a:spcPts val="200"/>
              </a:spcAft>
              <a:buClr>
                <a:srgbClr val="418AB3"/>
              </a:buClr>
              <a:buSzPct val="100000"/>
            </a:pPr>
            <a:r>
              <a:rPr lang="ru-RU" b="1" kern="0" dirty="0">
                <a:solidFill>
                  <a:srgbClr val="C00000"/>
                </a:solidFill>
                <a:latin typeface="+mj-lt"/>
              </a:rPr>
              <a:t>В пятой роте, на левом,</a:t>
            </a:r>
          </a:p>
          <a:p>
            <a:pPr lvl="0">
              <a:spcAft>
                <a:spcPts val="200"/>
              </a:spcAft>
              <a:buClr>
                <a:srgbClr val="418AB3"/>
              </a:buClr>
              <a:buSzPct val="100000"/>
            </a:pPr>
            <a:r>
              <a:rPr lang="ru-RU" b="1" kern="0" dirty="0">
                <a:solidFill>
                  <a:srgbClr val="C00000"/>
                </a:solidFill>
                <a:latin typeface="+mj-lt"/>
              </a:rPr>
              <a:t>При жестоком налете.</a:t>
            </a:r>
          </a:p>
          <a:p>
            <a:pPr lvl="0">
              <a:spcAft>
                <a:spcPts val="200"/>
              </a:spcAft>
              <a:buClr>
                <a:srgbClr val="418AB3"/>
              </a:buClr>
              <a:buSzPct val="100000"/>
            </a:pPr>
            <a:r>
              <a:rPr lang="ru-RU" b="1" kern="0" dirty="0">
                <a:solidFill>
                  <a:srgbClr val="C00000"/>
                </a:solidFill>
                <a:latin typeface="+mj-lt"/>
              </a:rPr>
              <a:t>Я не слышал разрыва,</a:t>
            </a:r>
          </a:p>
          <a:p>
            <a:pPr lvl="0">
              <a:spcAft>
                <a:spcPts val="200"/>
              </a:spcAft>
              <a:buClr>
                <a:srgbClr val="418AB3"/>
              </a:buClr>
              <a:buSzPct val="100000"/>
            </a:pPr>
            <a:r>
              <a:rPr lang="ru-RU" b="1" kern="0" dirty="0">
                <a:solidFill>
                  <a:srgbClr val="C00000"/>
                </a:solidFill>
                <a:latin typeface="+mj-lt"/>
              </a:rPr>
              <a:t>Я не видел той вспышки,-</a:t>
            </a:r>
          </a:p>
          <a:p>
            <a:pPr lvl="0">
              <a:spcAft>
                <a:spcPts val="200"/>
              </a:spcAft>
              <a:buClr>
                <a:srgbClr val="418AB3"/>
              </a:buClr>
              <a:buSzPct val="100000"/>
            </a:pPr>
            <a:r>
              <a:rPr lang="ru-RU" b="1" kern="0" dirty="0">
                <a:solidFill>
                  <a:srgbClr val="C00000"/>
                </a:solidFill>
                <a:latin typeface="+mj-lt"/>
              </a:rPr>
              <a:t>Точно в пропасть с </a:t>
            </a:r>
            <a:r>
              <a:rPr lang="ru-RU" b="1" kern="0" dirty="0" smtClean="0">
                <a:solidFill>
                  <a:srgbClr val="C00000"/>
                </a:solidFill>
                <a:latin typeface="+mj-lt"/>
              </a:rPr>
              <a:t>обрыва-</a:t>
            </a:r>
            <a:endParaRPr lang="ru-RU" b="1" kern="0" dirty="0">
              <a:solidFill>
                <a:srgbClr val="C00000"/>
              </a:solidFill>
              <a:latin typeface="+mj-lt"/>
            </a:endParaRPr>
          </a:p>
          <a:p>
            <a:pPr lvl="0">
              <a:spcAft>
                <a:spcPts val="200"/>
              </a:spcAft>
              <a:buClr>
                <a:srgbClr val="418AB3"/>
              </a:buClr>
              <a:buSzPct val="100000"/>
            </a:pPr>
            <a:r>
              <a:rPr lang="ru-RU" b="1" kern="0" dirty="0">
                <a:solidFill>
                  <a:srgbClr val="C00000"/>
                </a:solidFill>
                <a:latin typeface="+mj-lt"/>
              </a:rPr>
              <a:t>Ни дня передышки.</a:t>
            </a:r>
          </a:p>
          <a:p>
            <a:pPr lvl="0">
              <a:spcAft>
                <a:spcPts val="200"/>
              </a:spcAft>
              <a:buClr>
                <a:srgbClr val="418AB3"/>
              </a:buClr>
              <a:buSzPct val="100000"/>
            </a:pPr>
            <a:r>
              <a:rPr lang="ru-RU" b="1" kern="0" dirty="0">
                <a:solidFill>
                  <a:srgbClr val="C00000"/>
                </a:solidFill>
                <a:latin typeface="+mj-lt"/>
              </a:rPr>
              <a:t>…….</a:t>
            </a:r>
          </a:p>
          <a:p>
            <a:pPr lvl="0">
              <a:spcAft>
                <a:spcPts val="200"/>
              </a:spcAft>
              <a:buClr>
                <a:srgbClr val="418AB3"/>
              </a:buClr>
              <a:buSzPct val="100000"/>
            </a:pPr>
            <a:r>
              <a:rPr lang="ru-RU" b="1" kern="0" dirty="0">
                <a:solidFill>
                  <a:srgbClr val="C00000"/>
                </a:solidFill>
                <a:latin typeface="+mj-lt"/>
              </a:rPr>
              <a:t>Есть отрада </a:t>
            </a:r>
            <a:r>
              <a:rPr lang="ru-RU" b="1" kern="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ru-RU" b="1" kern="0" dirty="0">
                <a:solidFill>
                  <a:srgbClr val="C00000"/>
                </a:solidFill>
                <a:latin typeface="+mj-lt"/>
              </a:rPr>
              <a:t>одна:</a:t>
            </a:r>
          </a:p>
          <a:p>
            <a:pPr lvl="0">
              <a:spcAft>
                <a:spcPts val="200"/>
              </a:spcAft>
              <a:buClr>
                <a:srgbClr val="418AB3"/>
              </a:buClr>
              <a:buSzPct val="100000"/>
            </a:pPr>
            <a:r>
              <a:rPr lang="ru-RU" b="1" kern="0" dirty="0">
                <a:solidFill>
                  <a:srgbClr val="C00000"/>
                </a:solidFill>
                <a:latin typeface="+mj-lt"/>
              </a:rPr>
              <a:t>Мы </a:t>
            </a:r>
            <a:r>
              <a:rPr lang="ru-RU" b="1" kern="0" dirty="0" smtClean="0">
                <a:solidFill>
                  <a:srgbClr val="C00000"/>
                </a:solidFill>
                <a:latin typeface="+mj-lt"/>
              </a:rPr>
              <a:t>за </a:t>
            </a:r>
            <a:r>
              <a:rPr lang="ru-RU" b="1" kern="0" dirty="0">
                <a:solidFill>
                  <a:srgbClr val="C00000"/>
                </a:solidFill>
                <a:latin typeface="+mj-lt"/>
              </a:rPr>
              <a:t>Родину пали,</a:t>
            </a:r>
          </a:p>
          <a:p>
            <a:pPr lvl="0">
              <a:spcAft>
                <a:spcPts val="200"/>
              </a:spcAft>
              <a:buClr>
                <a:srgbClr val="418AB3"/>
              </a:buClr>
              <a:buSzPct val="100000"/>
            </a:pPr>
            <a:r>
              <a:rPr lang="ru-RU" b="1" kern="0" dirty="0">
                <a:solidFill>
                  <a:srgbClr val="C00000"/>
                </a:solidFill>
                <a:latin typeface="+mj-lt"/>
              </a:rPr>
              <a:t>Но она спасена.</a:t>
            </a:r>
          </a:p>
          <a:p>
            <a:pPr lvl="0">
              <a:spcAft>
                <a:spcPts val="200"/>
              </a:spcAft>
              <a:buClr>
                <a:srgbClr val="418AB3"/>
              </a:buClr>
              <a:buSzPct val="100000"/>
            </a:pPr>
            <a:r>
              <a:rPr lang="ru-RU" b="1" kern="0" dirty="0">
                <a:solidFill>
                  <a:srgbClr val="C00000"/>
                </a:solidFill>
                <a:latin typeface="+mj-lt"/>
              </a:rPr>
              <a:t> (Твардовский А.Т.)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53016" y="1340768"/>
            <a:ext cx="2343120" cy="16050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53701" y="4173543"/>
            <a:ext cx="2042435" cy="15121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633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492896"/>
            <a:ext cx="3600400" cy="37444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1800" dirty="0" smtClean="0"/>
          </a:p>
          <a:p>
            <a:pPr marL="0" indent="0" algn="ctr">
              <a:buNone/>
            </a:pP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За </a:t>
            </a:r>
            <a:r>
              <a:rPr lang="ru-RU" sz="2000" b="1" dirty="0">
                <a:solidFill>
                  <a:srgbClr val="C00000"/>
                </a:solidFill>
              </a:rPr>
              <a:t>мужество и героизм в годы Великой Отечественной войны и успехи в развитии народного хозяйства </a:t>
            </a:r>
            <a:r>
              <a:rPr lang="ru-RU" sz="2000" b="1" dirty="0" smtClean="0">
                <a:solidFill>
                  <a:srgbClr val="C00000"/>
                </a:solidFill>
              </a:rPr>
              <a:t>город награжден орденом </a:t>
            </a:r>
            <a:r>
              <a:rPr lang="ru-RU" sz="2000" b="1" dirty="0">
                <a:solidFill>
                  <a:srgbClr val="C00000"/>
                </a:solidFill>
              </a:rPr>
              <a:t>Отечественной войны I </a:t>
            </a:r>
            <a:r>
              <a:rPr lang="ru-RU" sz="2000" b="1" dirty="0" smtClean="0">
                <a:solidFill>
                  <a:srgbClr val="C00000"/>
                </a:solidFill>
              </a:rPr>
              <a:t>степени</a:t>
            </a:r>
          </a:p>
          <a:p>
            <a:pPr marL="0" lvl="0" indent="252000" algn="ctr">
              <a:spcBef>
                <a:spcPts val="0"/>
              </a:spcBef>
              <a:buNone/>
            </a:pPr>
            <a:endParaRPr lang="ru-RU" sz="20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252000" algn="ctr">
              <a:spcBef>
                <a:spcPts val="0"/>
              </a:spcBef>
              <a:buNone/>
            </a:pPr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 февраля 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2007 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marL="0" lvl="0" indent="25200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городу 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было присвоено почетное звание</a:t>
            </a:r>
          </a:p>
          <a:p>
            <a:pPr marL="0" lvl="0" indent="252000" algn="ct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«Город Воинской славы».</a:t>
            </a:r>
            <a:endParaRPr lang="ru-RU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sz="2100" b="1" dirty="0">
              <a:solidFill>
                <a:srgbClr val="C0000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608177"/>
            <a:ext cx="8229600" cy="2028736"/>
          </a:xfrm>
        </p:spPr>
        <p:txBody>
          <a:bodyPr>
            <a:normAutofit/>
          </a:bodyPr>
          <a:lstStyle/>
          <a:p>
            <a:r>
              <a:rPr lang="ru-RU" i="1" cap="all" dirty="0" err="1" smtClean="0">
                <a:solidFill>
                  <a:srgbClr val="C00000"/>
                </a:solidFill>
                <a:latin typeface="Impact"/>
              </a:rPr>
              <a:t>воронеж</a:t>
            </a:r>
            <a:r>
              <a:rPr lang="ru-RU" i="1" cap="all" dirty="0">
                <a:solidFill>
                  <a:srgbClr val="C00000"/>
                </a:solidFill>
                <a:latin typeface="Impact"/>
              </a:rPr>
              <a:t/>
            </a:r>
            <a:br>
              <a:rPr lang="ru-RU" i="1" cap="all" dirty="0">
                <a:solidFill>
                  <a:srgbClr val="C00000"/>
                </a:solidFill>
                <a:latin typeface="Impact"/>
              </a:rPr>
            </a:br>
            <a:r>
              <a:rPr lang="ru-RU" sz="2000" b="1" dirty="0">
                <a:solidFill>
                  <a:srgbClr val="C00000"/>
                </a:solidFill>
              </a:rPr>
              <a:t>Город Воронеж расположен на границе Среднерусской возвышенности и Окско-Донской равнины. </a:t>
            </a:r>
            <a:r>
              <a:rPr lang="ru-RU" sz="2000" b="1" dirty="0" smtClean="0">
                <a:solidFill>
                  <a:srgbClr val="C00000"/>
                </a:solidFill>
              </a:rPr>
              <a:t>Воронеж </a:t>
            </a:r>
            <a:r>
              <a:rPr lang="ru-RU" sz="2000" b="1" dirty="0">
                <a:solidFill>
                  <a:srgbClr val="C00000"/>
                </a:solidFill>
              </a:rPr>
              <a:t>раскинулся по обоим берегам реки Воронеж, в 12 км от её впадения в реку Дон.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731879"/>
            <a:ext cx="864096" cy="752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7" y="2912397"/>
            <a:ext cx="3484823" cy="30368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34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579296" cy="5001419"/>
          </a:xfrm>
        </p:spPr>
        <p:txBody>
          <a:bodyPr>
            <a:normAutofit/>
          </a:bodyPr>
          <a:lstStyle/>
          <a:p>
            <a:pPr marL="109728" lvl="0" indent="0">
              <a:spcBef>
                <a:spcPts val="300"/>
              </a:spcBef>
              <a:buClr>
                <a:srgbClr val="A04DA3"/>
              </a:buClr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+mj-lt"/>
              </a:rPr>
              <a:t>      </a:t>
            </a:r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С </a:t>
            </a:r>
            <a:r>
              <a:rPr lang="ru-RU" sz="2000" b="1" dirty="0">
                <a:solidFill>
                  <a:srgbClr val="C00000"/>
                </a:solidFill>
                <a:latin typeface="+mj-lt"/>
              </a:rPr>
              <a:t>7 июля 1942 года по 25 января 1943 года (</a:t>
            </a:r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212 дней</a:t>
            </a:r>
            <a:r>
              <a:rPr lang="ru-RU" sz="2000" b="1" dirty="0">
                <a:solidFill>
                  <a:srgbClr val="C00000"/>
                </a:solidFill>
                <a:latin typeface="+mj-lt"/>
              </a:rPr>
              <a:t>)</a:t>
            </a:r>
            <a:r>
              <a:rPr lang="ru-RU" sz="2000" b="1" i="1" dirty="0">
                <a:solidFill>
                  <a:srgbClr val="C00000"/>
                </a:solidFill>
                <a:latin typeface="+mj-lt"/>
              </a:rPr>
              <a:t> </a:t>
            </a:r>
            <a:r>
              <a:rPr lang="ru-RU" sz="2000" b="1" dirty="0">
                <a:solidFill>
                  <a:srgbClr val="C00000"/>
                </a:solidFill>
                <a:latin typeface="+mj-lt"/>
              </a:rPr>
              <a:t>правобережная часть Воронежа была оккупирована немецко-фашистскими войсками, то есть фактически всё это время линия фронта разделяла город на две части.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       В </a:t>
            </a:r>
            <a:r>
              <a:rPr lang="ru-RU" sz="2000" b="1" dirty="0">
                <a:solidFill>
                  <a:srgbClr val="C00000"/>
                </a:solidFill>
                <a:latin typeface="+mj-lt"/>
              </a:rPr>
              <a:t>результате обороны Воронежа в июле 1942 года под командованием Ф. И. Голикова и Н. Ф. Ватутина был задержан на 4—5 дней прорыв немецкой группы армий к Сталинграду для окружения Юго-Западного фронта на Среднем Дону. 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3861048"/>
            <a:ext cx="2434590" cy="25922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888" y="4437112"/>
            <a:ext cx="2960959" cy="16514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4429768"/>
            <a:ext cx="2736304" cy="16896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21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45312"/>
            <a:ext cx="8424936" cy="1872208"/>
          </a:xfrm>
        </p:spPr>
        <p:txBody>
          <a:bodyPr>
            <a:normAutofit/>
          </a:bodyPr>
          <a:lstStyle/>
          <a:p>
            <a:r>
              <a:rPr lang="ru-RU" i="1" cap="all" dirty="0" smtClean="0">
                <a:solidFill>
                  <a:srgbClr val="C00000"/>
                </a:solidFill>
                <a:latin typeface="Impact"/>
              </a:rPr>
              <a:t>Ростов – на - дону</a:t>
            </a:r>
            <a:r>
              <a:rPr lang="ru-RU" i="1" cap="all" dirty="0">
                <a:solidFill>
                  <a:srgbClr val="C00000"/>
                </a:solidFill>
                <a:latin typeface="Impact"/>
              </a:rPr>
              <a:t/>
            </a:r>
            <a:br>
              <a:rPr lang="ru-RU" i="1" cap="all" dirty="0">
                <a:solidFill>
                  <a:srgbClr val="C00000"/>
                </a:solidFill>
                <a:latin typeface="Impact"/>
              </a:rPr>
            </a:br>
            <a:r>
              <a:rPr lang="ru-RU" sz="2000" b="1" dirty="0">
                <a:solidFill>
                  <a:srgbClr val="C00000"/>
                </a:solidFill>
              </a:rPr>
              <a:t>Город удобно расположен на самом юго-востоке великой и бескрайней Восточно-Европейской равнины, на крутых берегах реки Дон. В 46 километрах от места ее впадения в небольшое Азовское море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36912"/>
            <a:ext cx="4186808" cy="3633267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2000" b="1" dirty="0">
                <a:solidFill>
                  <a:srgbClr val="C00000"/>
                </a:solidFill>
              </a:rPr>
              <a:t>За мужество и героизм в годы Великой Отечественной войны и успехи в развитии народного хозяйства город награжден орденом Отечественной войны I степени</a:t>
            </a:r>
          </a:p>
          <a:p>
            <a:pPr marL="0" lvl="0" indent="252000" algn="ctr">
              <a:spcBef>
                <a:spcPts val="0"/>
              </a:spcBef>
              <a:buNone/>
            </a:pPr>
            <a:endParaRPr lang="ru-RU" sz="2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252000" algn="ctr">
              <a:spcBef>
                <a:spcPts val="0"/>
              </a:spcBef>
              <a:buNone/>
            </a:pPr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 мая 2008  года</a:t>
            </a:r>
            <a:endParaRPr lang="ru-RU" sz="2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252000" algn="ct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городу  было присвоено почетное звание</a:t>
            </a:r>
          </a:p>
          <a:p>
            <a:pPr marL="0" lvl="0" indent="252000" algn="ct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«Город Воинской славы».</a:t>
            </a:r>
            <a:endParaRPr lang="ru-RU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59" y="831154"/>
            <a:ext cx="666123" cy="66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3212976"/>
            <a:ext cx="3944937" cy="25003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9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3826768" cy="5256584"/>
          </a:xfrm>
        </p:spPr>
        <p:txBody>
          <a:bodyPr>
            <a:normAutofit fontScale="85000" lnSpcReduction="20000"/>
          </a:bodyPr>
          <a:lstStyle/>
          <a:p>
            <a:pPr marL="0" lvl="0" indent="0">
              <a:spcBef>
                <a:spcPts val="0"/>
              </a:spcBef>
              <a:spcAft>
                <a:spcPts val="600"/>
              </a:spcAft>
              <a:buClr>
                <a:srgbClr val="31B6FD"/>
              </a:buClr>
              <a:buSzPct val="100000"/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      </a:t>
            </a:r>
            <a:r>
              <a:rPr lang="ru-RU" sz="19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Фашистское </a:t>
            </a:r>
            <a:r>
              <a:rPr lang="ru-RU" sz="19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командование </a:t>
            </a:r>
            <a:r>
              <a:rPr lang="ru-RU" sz="19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видело </a:t>
            </a:r>
            <a:r>
              <a:rPr lang="ru-RU" sz="19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Ростов -  </a:t>
            </a:r>
            <a:r>
              <a:rPr lang="ru-RU" sz="19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как </a:t>
            </a:r>
            <a:r>
              <a:rPr lang="ru-RU" sz="19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«ворота на Кавказ» - к нефти, пшенице, углю, руде. </a:t>
            </a:r>
            <a:br>
              <a:rPr lang="ru-RU" sz="19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sz="19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      </a:t>
            </a:r>
            <a:r>
              <a:rPr lang="ru-RU" sz="1900" b="1" dirty="0" smtClean="0">
                <a:solidFill>
                  <a:srgbClr val="C00000"/>
                </a:solidFill>
                <a:latin typeface="+mj-lt"/>
              </a:rPr>
              <a:t>Донская </a:t>
            </a:r>
            <a:r>
              <a:rPr lang="ru-RU" sz="1900" b="1" dirty="0">
                <a:solidFill>
                  <a:srgbClr val="C00000"/>
                </a:solidFill>
                <a:latin typeface="+mj-lt"/>
              </a:rPr>
              <a:t>столица  </a:t>
            </a:r>
            <a:r>
              <a:rPr lang="ru-RU" sz="1900" b="1" dirty="0" smtClean="0">
                <a:solidFill>
                  <a:srgbClr val="C00000"/>
                </a:solidFill>
                <a:latin typeface="+mj-lt"/>
              </a:rPr>
              <a:t>четырежды </a:t>
            </a:r>
            <a:r>
              <a:rPr lang="ru-RU" sz="1900" b="1" dirty="0">
                <a:solidFill>
                  <a:srgbClr val="C00000"/>
                </a:solidFill>
                <a:latin typeface="+mj-lt"/>
              </a:rPr>
              <a:t>становилась ареной ожесточённых боев, 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rgbClr val="31B6FD"/>
              </a:buClr>
              <a:buSzPct val="100000"/>
              <a:buNone/>
            </a:pPr>
            <a:r>
              <a:rPr lang="ru-RU" sz="1900" b="1" dirty="0">
                <a:solidFill>
                  <a:srgbClr val="C00000"/>
                </a:solidFill>
                <a:latin typeface="+mj-lt"/>
              </a:rPr>
              <a:t>дважды город был оккупирован немецкими войсками</a:t>
            </a:r>
            <a:r>
              <a:rPr lang="ru-RU" sz="1900" b="1" dirty="0" smtClean="0">
                <a:solidFill>
                  <a:srgbClr val="C00000"/>
                </a:solidFill>
                <a:latin typeface="+mj-lt"/>
              </a:rPr>
              <a:t>.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rgbClr val="31B6FD"/>
              </a:buClr>
              <a:buSzPct val="100000"/>
              <a:buNone/>
            </a:pPr>
            <a:r>
              <a:rPr lang="ru-RU" sz="1900" dirty="0" smtClean="0">
                <a:latin typeface="+mj-lt"/>
              </a:rPr>
              <a:t>      </a:t>
            </a:r>
            <a:r>
              <a:rPr lang="ru-RU" sz="1900" b="1" dirty="0" smtClean="0">
                <a:solidFill>
                  <a:srgbClr val="C00000"/>
                </a:solidFill>
                <a:latin typeface="+mj-lt"/>
              </a:rPr>
              <a:t>14 </a:t>
            </a:r>
            <a:r>
              <a:rPr lang="ru-RU" sz="1900" b="1" dirty="0">
                <a:solidFill>
                  <a:srgbClr val="C00000"/>
                </a:solidFill>
                <a:latin typeface="+mj-lt"/>
              </a:rPr>
              <a:t>февраля 1943 года после победы под Сталинградом в ходе общего отступления вермахта на южном участке Восточного фронта, Ростов-на-Дону был окончательно освобождён от немецких </a:t>
            </a:r>
            <a:r>
              <a:rPr lang="ru-RU" sz="1900" b="1" dirty="0" smtClean="0">
                <a:solidFill>
                  <a:srgbClr val="C00000"/>
                </a:solidFill>
                <a:latin typeface="+mj-lt"/>
              </a:rPr>
              <a:t>войск 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rgbClr val="31B6FD"/>
              </a:buClr>
              <a:buSzPct val="100000"/>
              <a:buNone/>
            </a:pPr>
            <a:r>
              <a:rPr lang="ru-RU" sz="1900" b="1" dirty="0" smtClean="0">
                <a:solidFill>
                  <a:srgbClr val="C00000"/>
                </a:solidFill>
                <a:latin typeface="+mj-lt"/>
              </a:rPr>
              <a:t>       Весь </a:t>
            </a:r>
            <a:r>
              <a:rPr lang="ru-RU" sz="1900" b="1" dirty="0">
                <a:solidFill>
                  <a:srgbClr val="C00000"/>
                </a:solidFill>
                <a:latin typeface="+mj-lt"/>
              </a:rPr>
              <a:t>мир в конце 1941 г.  обошла фотография фронтового фотокорреспондента: среди группы расстрелянных мирных жителей, прислонивших к стене дома, сидит мертвый мальчик, а на ладонях его рук сидит белый голубь. 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>
                <a:srgbClr val="31B6FD"/>
              </a:buClr>
              <a:buSzPct val="100000"/>
              <a:buNone/>
            </a:pPr>
            <a:endParaRPr lang="ru-RU" sz="1800" b="1" dirty="0">
              <a:solidFill>
                <a:srgbClr val="C00000"/>
              </a:solidFill>
              <a:latin typeface="Candara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>
                <a:srgbClr val="31B6FD"/>
              </a:buClr>
              <a:buSzPct val="100000"/>
              <a:buNone/>
            </a:pPr>
            <a:endParaRPr lang="ru-RU" sz="1800" b="1" dirty="0">
              <a:solidFill>
                <a:srgbClr val="C00000"/>
              </a:solidFill>
              <a:latin typeface="Candara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>
                <a:srgbClr val="31B6FD"/>
              </a:buClr>
              <a:buSzPct val="100000"/>
              <a:buNone/>
            </a:pPr>
            <a:r>
              <a:rPr lang="ru-RU" sz="1800" b="1" dirty="0">
                <a:solidFill>
                  <a:srgbClr val="C00000"/>
                </a:solidFill>
                <a:latin typeface="Candara"/>
              </a:rPr>
              <a:t>  </a:t>
            </a: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54244" y="1052736"/>
            <a:ext cx="4312541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4304" y="1196753"/>
            <a:ext cx="1677434" cy="2234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0633" y="4953542"/>
            <a:ext cx="4248472" cy="15092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008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 sz="half"/>
          </p:nvPr>
        </p:nvSpPr>
        <p:spPr>
          <a:xfrm>
            <a:off x="179512" y="1196752"/>
            <a:ext cx="2952328" cy="3548485"/>
          </a:xfrm>
          <a:ln cap="rnd">
            <a:solidFill>
              <a:srgbClr val="C00000"/>
            </a:solidFill>
            <a:bevel/>
          </a:ln>
        </p:spPr>
        <p:txBody>
          <a:bodyPr>
            <a:normAutofit/>
          </a:bodyPr>
          <a:lstStyle/>
          <a:p>
            <a:pPr indent="-274320" lvl="0" marL="274320">
              <a:lnSpc>
                <a:spcPct val="80000"/>
              </a:lnSpc>
              <a:spcBef>
                <a:spcPts val="600"/>
              </a:spcBef>
              <a:buClr>
                <a:srgbClr val="F3A447"/>
              </a:buClr>
              <a:buSzPct val="85000"/>
              <a:buNone/>
            </a:pPr>
            <a:r>
              <a:rPr dirty="0" lang="ru-RU" sz="1800">
                <a:solidFill>
                  <a:prstClr val="white"/>
                </a:solidFill>
                <a:latin charset="0" typeface="Arial"/>
                <a:cs charset="0" typeface="Arial"/>
              </a:rPr>
              <a:t> </a:t>
            </a:r>
            <a:r>
              <a:rPr dirty="0" lang="ru-RU" smtClean="0" sz="1800">
                <a:solidFill>
                  <a:prstClr val="white"/>
                </a:solidFill>
                <a:latin charset="0" typeface="Arial"/>
                <a:cs charset="0" typeface="Arial"/>
              </a:rPr>
              <a:t>    </a:t>
            </a:r>
            <a:r>
              <a:rPr b="1" dirty="0" lang="ru-RU" smtClean="0" sz="2400" u="sng">
                <a:solidFill>
                  <a:srgbClr val="C00000"/>
                </a:solidFill>
                <a:latin charset="0" typeface="Arial"/>
                <a:cs charset="0" typeface="Arial"/>
              </a:rPr>
              <a:t>Город </a:t>
            </a:r>
            <a:r>
              <a:rPr b="1" dirty="0" lang="ru-RU" sz="2400" u="sng">
                <a:solidFill>
                  <a:srgbClr val="C00000"/>
                </a:solidFill>
                <a:latin charset="0" typeface="Arial"/>
                <a:cs charset="0" typeface="Arial"/>
              </a:rPr>
              <a:t>воинской славы</a:t>
            </a:r>
            <a:r>
              <a:rPr b="1" dirty="0" i="1" lang="ru-RU" sz="2000">
                <a:solidFill>
                  <a:srgbClr val="C00000"/>
                </a:solidFill>
                <a:latin charset="0" typeface="Arial"/>
                <a:cs charset="0" typeface="Arial"/>
              </a:rPr>
              <a:t> — почётное звание Российской Федерации, установлено федеральным законом от 9 мая 2006 </a:t>
            </a:r>
            <a:r>
              <a:rPr b="1" dirty="0" i="1" lang="ru-RU" smtClean="0" sz="2000">
                <a:solidFill>
                  <a:srgbClr val="C00000"/>
                </a:solidFill>
                <a:latin charset="0" typeface="Arial"/>
                <a:cs charset="0" typeface="Arial"/>
              </a:rPr>
              <a:t>года № </a:t>
            </a:r>
            <a:r>
              <a:rPr b="1" dirty="0" i="1" lang="ru-RU" sz="2000">
                <a:solidFill>
                  <a:srgbClr val="C00000"/>
                </a:solidFill>
                <a:latin charset="0" typeface="Arial"/>
                <a:cs charset="0" typeface="Arial"/>
              </a:rPr>
              <a:t>68-ФЗ «О почётном звании Российской Федерации „Город воинской славы“»</a:t>
            </a:r>
          </a:p>
          <a:p>
            <a:pPr indent="0" marL="0">
              <a:buNone/>
            </a:pPr>
            <a:endParaRPr dirty="0" lang="ru-RU"/>
          </a:p>
        </p:txBody>
      </p:sp>
      <p:sp>
        <p:nvSpPr>
          <p:cNvPr id="6" name="Объект 5"/>
          <p:cNvSpPr>
            <a:spLocks noGrp="1"/>
          </p:cNvSpPr>
          <p:nvPr>
            <p:ph idx="2" sz="half"/>
          </p:nvPr>
        </p:nvSpPr>
        <p:spPr>
          <a:xfrm>
            <a:off x="5868144" y="1052736"/>
            <a:ext cx="2958480" cy="3816424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indent="0" lvl="0" marL="0">
              <a:lnSpc>
                <a:spcPct val="80000"/>
              </a:lnSpc>
              <a:spcBef>
                <a:spcPts val="600"/>
              </a:spcBef>
              <a:buClr>
                <a:srgbClr val="F3A447"/>
              </a:buClr>
              <a:buSzPct val="85000"/>
              <a:buNone/>
            </a:pPr>
            <a:r>
              <a:rPr b="1" dirty="0" i="1" lang="ru-RU" sz="2000">
                <a:solidFill>
                  <a:srgbClr val="C00000"/>
                </a:solidFill>
                <a:latin charset="0" typeface="Arial"/>
                <a:cs charset="0" typeface="Arial"/>
              </a:rPr>
              <a:t>Положение об условиях и порядке присвоения почётного звания Российской Федерации «Город воинской славы» утверждено указом Президента Российской Федерации</a:t>
            </a:r>
          </a:p>
          <a:p>
            <a:pPr indent="0" lvl="0" marL="0">
              <a:lnSpc>
                <a:spcPct val="80000"/>
              </a:lnSpc>
              <a:spcBef>
                <a:spcPts val="600"/>
              </a:spcBef>
              <a:buClr>
                <a:srgbClr val="F3A447"/>
              </a:buClr>
              <a:buSzPct val="85000"/>
              <a:buNone/>
            </a:pPr>
            <a:r>
              <a:rPr b="1" dirty="0" i="1" lang="ru-RU">
                <a:solidFill>
                  <a:srgbClr val="C00000"/>
                </a:solidFill>
                <a:latin charset="0" typeface="Arial"/>
                <a:cs charset="0" typeface="Arial"/>
              </a:rPr>
              <a:t> </a:t>
            </a:r>
            <a:r>
              <a:rPr b="1" dirty="0" i="1" lang="ru-RU" sz="2400" u="sng">
                <a:solidFill>
                  <a:srgbClr val="C00000"/>
                </a:solidFill>
                <a:latin charset="0" typeface="Arial"/>
                <a:cs charset="0" typeface="Arial"/>
              </a:rPr>
              <a:t>от 1 декабря 2006 года № 1340.</a:t>
            </a:r>
            <a:endParaRPr b="1" dirty="0" lang="ru-RU" sz="2400" u="sng">
              <a:solidFill>
                <a:srgbClr val="C00000"/>
              </a:solidFill>
              <a:latin typeface="Constantia"/>
            </a:endParaRPr>
          </a:p>
          <a:p>
            <a:pPr indent="0" marL="0">
              <a:buNone/>
            </a:pPr>
            <a:endParaRPr dirty="0" lang="ru-RU"/>
          </a:p>
        </p:txBody>
      </p:sp>
      <p:pic>
        <p:nvPicPr>
          <p:cNvPr id="2051" name="Picture 3"/>
          <p:cNvPicPr>
            <a:picLocks noChangeArrowheads="1" noChangeAspect="1"/>
          </p:cNvPicPr>
          <p:nvPr/>
        </p:nvPicPr>
        <p:blipFill rotWithShape="1">
          <a:blip cstate="email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7" r="31"/>
          <a:stretch/>
        </p:blipFill>
        <p:spPr bwMode="auto">
          <a:xfrm>
            <a:off x="3280480" y="873952"/>
            <a:ext cx="2367054" cy="2376264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3528" y="4919008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b="1" dirty="0" lang="ru-RU" sz="2400">
                <a:solidFill>
                  <a:srgbClr val="C00000"/>
                </a:solidFill>
              </a:rPr>
              <a:t>Это почётное </a:t>
            </a:r>
            <a:r>
              <a:rPr b="1" dirty="0" lang="ru-RU" smtClean="0" sz="2400">
                <a:solidFill>
                  <a:srgbClr val="C00000"/>
                </a:solidFill>
              </a:rPr>
              <a:t>звание вручается за </a:t>
            </a:r>
            <a:r>
              <a:rPr b="1" dirty="0" lang="ru-RU" sz="2400">
                <a:solidFill>
                  <a:srgbClr val="C00000"/>
                </a:solidFill>
              </a:rPr>
              <a:t>мужество, стойкость и массовый героизм, проявленные защитниками города, в борьбе за свободу и независимость Отечества</a:t>
            </a:r>
            <a:r>
              <a:rPr b="1" dirty="0" lang="ru-RU" smtClean="0" sz="2400">
                <a:solidFill>
                  <a:srgbClr val="C00000"/>
                </a:solidFill>
              </a:rPr>
              <a:t>.</a:t>
            </a:r>
            <a:endParaRPr b="1" dirty="0" lang="ru-RU" sz="24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69659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047380"/>
            <a:ext cx="3456384" cy="333394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rgbClr val="C00000"/>
              </a:buClr>
              <a:buSzPct val="75000"/>
              <a:buNone/>
            </a:pPr>
            <a:endParaRPr lang="ru-RU" sz="1800" dirty="0"/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75000"/>
              <a:buNone/>
            </a:pPr>
            <a:endParaRPr lang="ru-RU" sz="1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764704"/>
            <a:ext cx="8928992" cy="2282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i="1" cap="all" dirty="0" smtClean="0">
                <a:solidFill>
                  <a:srgbClr val="C00000"/>
                </a:solidFill>
                <a:latin typeface="Impact"/>
                <a:ea typeface="+mj-ea"/>
                <a:cs typeface="+mj-cs"/>
              </a:rPr>
              <a:t>Псков</a:t>
            </a:r>
          </a:p>
          <a:p>
            <a:pPr lvl="0" algn="ctr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b="1" dirty="0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Город </a:t>
            </a:r>
            <a:r>
              <a:rPr lang="ru-RU" b="1" dirty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Псков является столицей Псковской области. Псковская область граничит с тремя государствами – Белоруссией, Латвией и Литвой. Город Псков расположен на северо-западе от Москвы, и удален от российской столицы на 689 километров. Стоит город Псков на трех реках – </a:t>
            </a:r>
            <a:r>
              <a:rPr lang="ru-RU" b="1" dirty="0" err="1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Мирожа</a:t>
            </a:r>
            <a:r>
              <a:rPr lang="ru-RU" b="1" dirty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Псков и Великая.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284984"/>
            <a:ext cx="4572000" cy="32470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2000" b="1" dirty="0">
                <a:solidFill>
                  <a:srgbClr val="C00000"/>
                </a:solidFill>
                <a:latin typeface="+mj-lt"/>
              </a:rPr>
              <a:t>1 ноября 1945 года Постановлением СНК СССР Псков был включен в число 15 старейших городов страны, подлежащих первоочередному восстановлению</a:t>
            </a:r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.</a:t>
            </a:r>
          </a:p>
          <a:p>
            <a:pPr lvl="0" algn="ctr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2000" b="1" u="sng" dirty="0" smtClean="0">
                <a:solidFill>
                  <a:srgbClr val="C00000"/>
                </a:solidFill>
                <a:latin typeface="+mj-lt"/>
              </a:rPr>
              <a:t>5 декабря  </a:t>
            </a:r>
            <a:r>
              <a:rPr lang="ru-RU" sz="2000" b="1" u="sng" dirty="0">
                <a:solidFill>
                  <a:srgbClr val="C00000"/>
                </a:solidFill>
                <a:latin typeface="+mj-lt"/>
              </a:rPr>
              <a:t>2009 </a:t>
            </a:r>
            <a:r>
              <a:rPr lang="ru-RU" sz="2000" b="1" u="sng" dirty="0" smtClean="0">
                <a:solidFill>
                  <a:srgbClr val="C00000"/>
                </a:solidFill>
                <a:latin typeface="+mj-lt"/>
              </a:rPr>
              <a:t>года</a:t>
            </a:r>
          </a:p>
          <a:p>
            <a:pPr lvl="0" algn="ctr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+mj-lt"/>
              </a:rPr>
              <a:t>Псков получил почетное звание «Город воинской славы».</a:t>
            </a:r>
          </a:p>
          <a:p>
            <a:pPr lvl="0" defTabSz="457200">
              <a:spcBef>
                <a:spcPts val="1000"/>
              </a:spcBef>
              <a:buClr>
                <a:srgbClr val="90C226"/>
              </a:buClr>
              <a:buSzPct val="80000"/>
            </a:pPr>
            <a:endParaRPr lang="ru-RU" sz="20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3312570"/>
            <a:ext cx="3312368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232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24744"/>
            <a:ext cx="6912768" cy="3575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      Великая </a:t>
            </a:r>
            <a:r>
              <a:rPr lang="ru-RU" sz="2000" b="1" dirty="0">
                <a:solidFill>
                  <a:srgbClr val="C00000"/>
                </a:solidFill>
                <a:latin typeface="+mj-lt"/>
              </a:rPr>
              <a:t>Отечественная обрушилась на город всей мощью. Стратегическое расположение этой крепости относительно Ленинграда сделало Псков мишенью и первоначальной задачей для захвата фашистским командованием.</a:t>
            </a:r>
          </a:p>
          <a:p>
            <a:pPr lvl="0" algn="just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      Почти </a:t>
            </a:r>
            <a:r>
              <a:rPr lang="ru-RU" sz="2000" b="1" dirty="0">
                <a:solidFill>
                  <a:srgbClr val="C00000"/>
                </a:solidFill>
                <a:latin typeface="+mj-lt"/>
              </a:rPr>
              <a:t>три года псковичи оказывали захватчикам сопротивление, отряды партизан вели диверсионную подрывную деятельность</a:t>
            </a:r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. </a:t>
            </a:r>
            <a:r>
              <a:rPr lang="ru-RU" sz="2000" b="1" dirty="0">
                <a:solidFill>
                  <a:srgbClr val="C00000"/>
                </a:solidFill>
                <a:latin typeface="+mj-lt"/>
              </a:rPr>
              <a:t>В тяжелейших боях февраля - июля 1944 года советские войска прорвали фашистскую линию «Пантера» и освободили Псков.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2066" y="4509120"/>
            <a:ext cx="54726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b="1" dirty="0">
                <a:solidFill>
                  <a:srgbClr val="C00000"/>
                </a:solidFill>
                <a:latin typeface="+mj-lt"/>
              </a:rPr>
              <a:t>В современную историю России золотыми буквами вписан бессмертный подвиг 6-й роты псковских десантников, вступивших в смертельную схватку с силами международного терроризма на Северном Кавказе.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20304" y="4130977"/>
            <a:ext cx="2857500" cy="22336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29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656184"/>
          </a:xfrm>
        </p:spPr>
        <p:txBody>
          <a:bodyPr>
            <a:normAutofit fontScale="90000"/>
          </a:bodyPr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</a:pPr>
            <a:r>
              <a:rPr lang="ru-RU" i="1" cap="all" dirty="0" err="1" smtClean="0">
                <a:solidFill>
                  <a:srgbClr val="C00000"/>
                </a:solidFill>
                <a:latin typeface="Impact"/>
                <a:ea typeface="+mn-ea"/>
                <a:cs typeface="+mn-cs"/>
              </a:rPr>
              <a:t>тверь</a:t>
            </a:r>
            <a:r>
              <a:rPr lang="ru-RU" i="1" cap="all" dirty="0">
                <a:solidFill>
                  <a:srgbClr val="C00000"/>
                </a:solidFill>
                <a:latin typeface="Impact"/>
                <a:ea typeface="+mn-ea"/>
                <a:cs typeface="+mn-cs"/>
              </a:rPr>
              <a:t/>
            </a:r>
            <a:br>
              <a:rPr lang="ru-RU" i="1" cap="all" dirty="0">
                <a:solidFill>
                  <a:srgbClr val="C00000"/>
                </a:solidFill>
                <a:latin typeface="Impact"/>
                <a:ea typeface="+mn-ea"/>
                <a:cs typeface="+mn-cs"/>
              </a:rPr>
            </a:br>
            <a:r>
              <a:rPr lang="ru-RU" sz="2200" b="1" dirty="0">
                <a:solidFill>
                  <a:srgbClr val="C00000"/>
                </a:solidFill>
              </a:rPr>
              <a:t>Расположен на берегах реки Волга в районе впадения в неё рек Тверцы и Тьмаки, в 177,6 км к северо-западу от Москвы. </a:t>
            </a:r>
            <a:r>
              <a:rPr lang="ru-RU" sz="2200" b="1" dirty="0" smtClean="0">
                <a:solidFill>
                  <a:srgbClr val="C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ru-RU" sz="2200" b="1" dirty="0">
                <a:solidFill>
                  <a:srgbClr val="C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2200" b="1" dirty="0">
                <a:solidFill>
                  <a:srgbClr val="C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</a:b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3682752" cy="3561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C00000"/>
                </a:solidFill>
              </a:rPr>
              <a:t>Орден Трудового Красного Знамени (4 февраля 1971) — за успехи в выполнении пятилетнего плана по развитию промышленного производства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</a:p>
          <a:p>
            <a:pPr marL="0" lvl="0" indent="252000" algn="ctr">
              <a:spcBef>
                <a:spcPts val="0"/>
              </a:spcBef>
              <a:buNone/>
            </a:pPr>
            <a:endParaRPr lang="ru-RU" sz="20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252000" algn="ctr">
              <a:spcBef>
                <a:spcPts val="0"/>
              </a:spcBef>
              <a:buNone/>
            </a:pPr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 ноября 2010  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marL="0" lvl="0" indent="252000" algn="ct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городу  было присвоено почетное звание</a:t>
            </a:r>
          </a:p>
          <a:p>
            <a:pPr marL="0" lvl="0" indent="252000" algn="ct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«Город Воинской славы».</a:t>
            </a:r>
            <a:endParaRPr lang="ru-RU" sz="200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ru-RU" sz="2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805233"/>
            <a:ext cx="58823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2924944"/>
            <a:ext cx="4476750" cy="2476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948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80000"/>
              </a:lnSpc>
              <a:buClr>
                <a:srgbClr val="31B6FD"/>
              </a:buClr>
              <a:buSzPct val="10000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     </a:t>
            </a:r>
            <a:r>
              <a:rPr lang="ru-RU" sz="2200" b="1" dirty="0" smtClean="0">
                <a:solidFill>
                  <a:srgbClr val="C00000"/>
                </a:solidFill>
                <a:latin typeface="+mj-lt"/>
              </a:rPr>
              <a:t>Одной </a:t>
            </a:r>
            <a:r>
              <a:rPr lang="ru-RU" sz="2200" b="1" dirty="0">
                <a:solidFill>
                  <a:srgbClr val="C00000"/>
                </a:solidFill>
                <a:latin typeface="+mj-lt"/>
              </a:rPr>
              <a:t>из самых ярких страниц тверской военной истории стала оборона и освобождение города в 1941 году. Тогда в боях за Калинин погибли 86 тысяч воинов и четыре тысячи мирных граждан. Особенно тяжелые бои шли в окрестности села Даниловское, а затем и в самом городе - в районах Комсомольской площади, Тверецкого моста, Горбатки. Потери наших войск были велики: в полках оставалось боеспособными по 150-200 человек личного состава. </a:t>
            </a:r>
            <a:endParaRPr lang="ru-RU" sz="2200" b="1" dirty="0" smtClean="0">
              <a:solidFill>
                <a:srgbClr val="C00000"/>
              </a:solidFill>
              <a:latin typeface="+mj-lt"/>
            </a:endParaRPr>
          </a:p>
          <a:p>
            <a:pPr marL="0" lvl="0" indent="0" algn="just">
              <a:lnSpc>
                <a:spcPct val="80000"/>
              </a:lnSpc>
              <a:buClr>
                <a:srgbClr val="31B6FD"/>
              </a:buClr>
              <a:buSzPct val="100000"/>
              <a:buNone/>
              <a:defRPr/>
            </a:pPr>
            <a:r>
              <a:rPr lang="ru-RU" sz="22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+mj-lt"/>
              </a:rPr>
              <a:t>       А </a:t>
            </a:r>
            <a:r>
              <a:rPr lang="ru-RU" sz="2200" b="1" dirty="0">
                <a:solidFill>
                  <a:srgbClr val="C00000"/>
                </a:solidFill>
                <a:latin typeface="+mj-lt"/>
              </a:rPr>
              <a:t>с 5 декабря 1941-го началась Калининская наступательная операция. В итоге войска Калининского фронта сначала сорвали планы глубокого обхода Москвы с севера.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4391182"/>
            <a:ext cx="2730289" cy="17746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9" y="4581128"/>
            <a:ext cx="2453228" cy="1647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32279" y="4581128"/>
            <a:ext cx="2400498" cy="15841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41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4114800" cy="5400600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600"/>
              </a:spcBef>
              <a:buClr>
                <a:srgbClr val="F3A447"/>
              </a:buClr>
              <a:buSzPct val="85000"/>
              <a:buNone/>
            </a:pPr>
            <a:r>
              <a:rPr lang="ru-RU" sz="24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+mj-lt"/>
              </a:rPr>
              <a:t>Звание «Город воинской славы» присваивается за отличия проявленные жителями города при защите Отечества. В городах удостоенных этого звания устанавливается гранитная стела увенчанная гербом России, в нижней части которой помещаются картуши с гербом города и текстом наградного указа.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09445" y="3555083"/>
            <a:ext cx="3444297" cy="28841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1472" y="908720"/>
            <a:ext cx="3395663" cy="26463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685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altLang="ru-RU" sz="21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pitchFamily="34" charset="-122"/>
              </a:rPr>
              <a:t/>
            </a:r>
            <a:br>
              <a:rPr lang="ru-RU" altLang="ru-RU" sz="21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pitchFamily="34" charset="-122"/>
              </a:rPr>
            </a:br>
            <a:r>
              <a:rPr lang="ru-RU" altLang="ru-RU" sz="2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pitchFamily="34" charset="-122"/>
              </a:rPr>
              <a:t/>
            </a:r>
            <a:br>
              <a:rPr lang="ru-RU" altLang="ru-RU" sz="2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pitchFamily="34" charset="-122"/>
              </a:rPr>
            </a:br>
            <a:r>
              <a:rPr lang="ru-RU" altLang="ru-RU" sz="21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pitchFamily="34" charset="-122"/>
              </a:rPr>
              <a:t/>
            </a:r>
            <a:br>
              <a:rPr lang="ru-RU" altLang="ru-RU" sz="21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pitchFamily="34" charset="-122"/>
              </a:rPr>
            </a:br>
            <a:r>
              <a:rPr lang="ru-RU" altLang="ru-RU" sz="2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pitchFamily="34" charset="-122"/>
              </a:rPr>
              <a:t/>
            </a:r>
            <a:br>
              <a:rPr lang="ru-RU" altLang="ru-RU" sz="2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pitchFamily="34" charset="-122"/>
              </a:rPr>
            </a:b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Звание было присвоено 45 городам Российской Федерации. 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Впервые</a:t>
            </a:r>
            <a:r>
              <a:rPr lang="ru-RU" b="1" dirty="0">
                <a:solidFill>
                  <a:srgbClr val="C00000"/>
                </a:solidFill>
              </a:rPr>
              <a:t>, оно было присвоено </a:t>
            </a:r>
            <a:r>
              <a:rPr lang="ru-RU" b="1" u="sng" dirty="0">
                <a:solidFill>
                  <a:srgbClr val="C00000"/>
                </a:solidFill>
              </a:rPr>
              <a:t>27 апреля 2007 года</a:t>
            </a:r>
            <a:r>
              <a:rPr lang="ru-RU" b="1" dirty="0">
                <a:solidFill>
                  <a:srgbClr val="C00000"/>
                </a:solidFill>
              </a:rPr>
              <a:t> городам </a:t>
            </a:r>
            <a:r>
              <a:rPr lang="ru-RU" b="1" i="1" dirty="0">
                <a:solidFill>
                  <a:srgbClr val="C00000"/>
                </a:solidFill>
              </a:rPr>
              <a:t>Белгороду, Курску, Орлу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smtClean="0">
                <a:solidFill>
                  <a:srgbClr val="C00000"/>
                </a:solidFill>
              </a:rPr>
              <a:t>а </a:t>
            </a:r>
            <a:r>
              <a:rPr lang="ru-RU" b="1" dirty="0">
                <a:solidFill>
                  <a:srgbClr val="C00000"/>
                </a:solidFill>
              </a:rPr>
              <a:t>в последний раз — </a:t>
            </a:r>
            <a:r>
              <a:rPr lang="ru-RU" b="1" u="sng" dirty="0">
                <a:solidFill>
                  <a:srgbClr val="C00000"/>
                </a:solidFill>
              </a:rPr>
              <a:t>6 апреля 2015 года </a:t>
            </a:r>
            <a:r>
              <a:rPr lang="ru-RU" b="1" dirty="0">
                <a:solidFill>
                  <a:srgbClr val="C00000"/>
                </a:solidFill>
              </a:rPr>
              <a:t>городам </a:t>
            </a:r>
            <a:r>
              <a:rPr lang="ru-RU" b="1" i="1" dirty="0">
                <a:solidFill>
                  <a:srgbClr val="C00000"/>
                </a:solidFill>
              </a:rPr>
              <a:t>Старая Русса, Гатчина, Петрозаводск, Грозный и Феодосия</a:t>
            </a:r>
          </a:p>
        </p:txBody>
      </p:sp>
    </p:spTree>
    <p:extLst>
      <p:ext uri="{BB962C8B-B14F-4D97-AF65-F5344CB8AC3E}">
        <p14:creationId xmlns:p14="http://schemas.microsoft.com/office/powerpoint/2010/main" val="6765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Список городов Воинской славы</a:t>
            </a:r>
            <a:r>
              <a:rPr lang="en-US" sz="4000" b="1" i="1" dirty="0" smtClean="0">
                <a:solidFill>
                  <a:srgbClr val="C00000"/>
                </a:solidFill>
              </a:rPr>
              <a:t/>
            </a:r>
            <a:br>
              <a:rPr lang="en-US" sz="4000" b="1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>(</a:t>
            </a:r>
            <a:r>
              <a:rPr lang="en-US" sz="4000" b="1" i="1" dirty="0" smtClean="0">
                <a:solidFill>
                  <a:srgbClr val="C00000"/>
                </a:solidFill>
              </a:rPr>
              <a:t>I </a:t>
            </a:r>
            <a:r>
              <a:rPr lang="ru-RU" sz="4000" b="1" i="1" dirty="0" smtClean="0">
                <a:solidFill>
                  <a:srgbClr val="C00000"/>
                </a:solidFill>
              </a:rPr>
              <a:t> часть)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2316215"/>
            <a:ext cx="4038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Белгород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rgbClr val="C00000"/>
                </a:solidFill>
              </a:rPr>
              <a:t>Курск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rgbClr val="C00000"/>
                </a:solidFill>
              </a:rPr>
              <a:t>Орёл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rgbClr val="C00000"/>
                </a:solidFill>
              </a:rPr>
              <a:t>Владикавказ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rgbClr val="C00000"/>
                </a:solidFill>
              </a:rPr>
              <a:t>Ржев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332037"/>
            <a:ext cx="4038600" cy="4525963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3600" b="1" dirty="0">
                <a:solidFill>
                  <a:srgbClr val="C00000"/>
                </a:solidFill>
              </a:rPr>
              <a:t>Воронеж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600" b="1" dirty="0">
                <a:solidFill>
                  <a:srgbClr val="C00000"/>
                </a:solidFill>
              </a:rPr>
              <a:t>Ростов-на-Дону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rgbClr val="C00000"/>
                </a:solidFill>
              </a:rPr>
              <a:t>Псков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rgbClr val="C00000"/>
                </a:solidFill>
              </a:rPr>
              <a:t>Тверь</a:t>
            </a:r>
          </a:p>
        </p:txBody>
      </p:sp>
    </p:spTree>
    <p:extLst>
      <p:ext uri="{BB962C8B-B14F-4D97-AF65-F5344CB8AC3E}">
        <p14:creationId xmlns:p14="http://schemas.microsoft.com/office/powerpoint/2010/main" val="214724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24421" y="725898"/>
            <a:ext cx="8564488" cy="187220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0" kern="1200" cap="all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ctr"/>
            <a:r>
              <a:rPr kumimoji="0" lang="ru-RU" sz="6000" i="1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Impact"/>
                <a:ea typeface="+mj-ea"/>
                <a:cs typeface="+mj-cs"/>
              </a:rPr>
              <a:t>Белгород</a:t>
            </a:r>
            <a:endParaRPr lang="ru-RU" sz="2400" cap="none" spc="-100" noProof="0" dirty="0">
              <a:ln w="3200">
                <a:solidFill>
                  <a:srgbClr val="1F2123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rgbClr val="C00000"/>
              </a:solidFill>
              <a:latin typeface="Constantia"/>
            </a:endParaRPr>
          </a:p>
          <a:p>
            <a:pPr lvl="0" algn="ctr"/>
            <a:r>
              <a:rPr lang="ru-RU" sz="2400" cap="none" spc="-100" dirty="0" smtClean="0">
                <a:ln w="3200">
                  <a:solidFill>
                    <a:srgbClr val="1F2123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C00000"/>
                </a:solidFill>
                <a:latin typeface="Constantia"/>
              </a:rPr>
              <a:t> </a:t>
            </a:r>
            <a:r>
              <a:rPr lang="ru-RU" sz="2400" cap="none" spc="-100" dirty="0">
                <a:ln w="3200">
                  <a:solidFill>
                    <a:srgbClr val="1F2123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C00000"/>
                </a:solidFill>
                <a:latin typeface="Constantia"/>
              </a:rPr>
              <a:t>город на юге европейской части России, недалеко от границы с Украиной, на берегу реки Северский Донец</a:t>
            </a:r>
            <a:r>
              <a:rPr lang="ru-RU" sz="2400" cap="none" spc="-100" dirty="0" smtClean="0">
                <a:ln w="3200">
                  <a:solidFill>
                    <a:srgbClr val="1F2123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C00000"/>
                </a:solidFill>
                <a:latin typeface="Constantia"/>
              </a:rPr>
              <a:t>.</a:t>
            </a:r>
            <a:endParaRPr kumimoji="0" lang="ru-RU" sz="6000" i="1" u="none" strike="noStrike" kern="1200" cap="all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Impact"/>
              <a:ea typeface="+mj-ea"/>
              <a:cs typeface="+mj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0352" y="836712"/>
            <a:ext cx="735652" cy="95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11560" y="2780928"/>
            <a:ext cx="33843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kern="0" dirty="0">
                <a:solidFill>
                  <a:srgbClr val="C00000"/>
                </a:solidFill>
                <a:cs typeface="Gautami" panose="020B0502040204020203" pitchFamily="34" charset="0"/>
              </a:rPr>
              <a:t>Белгород первым в России </a:t>
            </a:r>
            <a:endParaRPr lang="ru-RU" sz="2800" b="1" kern="0" dirty="0" smtClean="0">
              <a:solidFill>
                <a:srgbClr val="C00000"/>
              </a:solidFill>
              <a:cs typeface="Gautami" panose="020B0502040204020203" pitchFamily="34" charset="0"/>
            </a:endParaRPr>
          </a:p>
          <a:p>
            <a:pPr lvl="0" algn="ctr"/>
            <a:r>
              <a:rPr lang="ru-RU" sz="2800" b="1" kern="0" dirty="0" smtClean="0">
                <a:solidFill>
                  <a:srgbClr val="C00000"/>
                </a:solidFill>
                <a:cs typeface="Gautami" panose="020B0502040204020203" pitchFamily="34" charset="0"/>
              </a:rPr>
              <a:t>(</a:t>
            </a:r>
            <a:r>
              <a:rPr lang="ru-RU" sz="2800" b="1" kern="0" dirty="0">
                <a:solidFill>
                  <a:srgbClr val="C00000"/>
                </a:solidFill>
                <a:cs typeface="Gautami" panose="020B0502040204020203" pitchFamily="34" charset="0"/>
              </a:rPr>
              <a:t>27 апреля 2007 г.) получил почетное звание </a:t>
            </a:r>
            <a:endParaRPr lang="ru-RU" sz="2800" b="1" kern="0" dirty="0" smtClean="0">
              <a:solidFill>
                <a:srgbClr val="C00000"/>
              </a:solidFill>
              <a:cs typeface="Gautami" panose="020B0502040204020203" pitchFamily="34" charset="0"/>
            </a:endParaRPr>
          </a:p>
          <a:p>
            <a:pPr lvl="0" algn="ctr"/>
            <a:r>
              <a:rPr lang="ru-RU" sz="2800" b="1" kern="0" dirty="0" smtClean="0">
                <a:solidFill>
                  <a:srgbClr val="C00000"/>
                </a:solidFill>
                <a:cs typeface="Gautami" panose="020B0502040204020203" pitchFamily="34" charset="0"/>
              </a:rPr>
              <a:t>"</a:t>
            </a:r>
            <a:r>
              <a:rPr lang="ru-RU" sz="2800" b="1" kern="0" dirty="0">
                <a:solidFill>
                  <a:srgbClr val="C00000"/>
                </a:solidFill>
                <a:cs typeface="Gautami" panose="020B0502040204020203" pitchFamily="34" charset="0"/>
              </a:rPr>
              <a:t>Город воинской славы".</a:t>
            </a:r>
            <a:br>
              <a:rPr lang="ru-RU" sz="2800" b="1" kern="0" dirty="0">
                <a:solidFill>
                  <a:srgbClr val="C00000"/>
                </a:solidFill>
                <a:cs typeface="Gautami" panose="020B0502040204020203" pitchFamily="34" charset="0"/>
              </a:rPr>
            </a:b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12" name="Объект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346" y="2574323"/>
            <a:ext cx="2991800" cy="37010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187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49093" y="959717"/>
            <a:ext cx="82296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Gautami" panose="020B0502040204020203" pitchFamily="34" charset="0"/>
              </a:rPr>
              <a:t>     </a:t>
            </a:r>
            <a:r>
              <a:rPr lang="ru-RU" sz="1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Во </a:t>
            </a:r>
            <a:r>
              <a:rPr lang="ru-RU" sz="1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время Великой Отечественной войны </a:t>
            </a:r>
            <a:r>
              <a:rPr lang="ru-RU" sz="1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Белгород  </a:t>
            </a:r>
            <a:r>
              <a:rPr lang="ru-RU" sz="1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два раза был оккупирован фашистскими захватчиками.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Gautami" panose="020B0502040204020203" pitchFamily="34" charset="0"/>
              </a:rPr>
              <a:t>Город стал главным полем танковых сражений на Курском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j-ea"/>
                <a:cs typeface="Gautami" panose="020B0502040204020203" pitchFamily="34" charset="0"/>
              </a:rPr>
              <a:t>выступе – с 5 июля 1943 г. по 23 августа 1943 г. После освобождения Курска от немецкой армии 8 февраля 1943 г. вражеское командование нацелилось взять реванш и напасть внезапно сходящимися ударами с разных сторон –  с юга и с севера (со стороны Белгорода и Орла). В ходе Курской битвы, 12 июля 1943 г. под Белгородом состоялось самое масштабное танковое сражение в мировой истории, в нем участвовало более 1200 танков, а также самоходных орудий. 5 августа 1943 г. город был освобожден. Курская битва отмечена как переломная во Второй мировой войне. Противник больше не смог организовывать стратегические наступательные операции и был вынужден обороняться, а потом и отступать до тех пор, пока не был окончательно уничтожен.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Gautami" panose="020B0502040204020203" pitchFamily="34" charset="0"/>
            </a:endParaRPr>
          </a:p>
        </p:txBody>
      </p:sp>
      <p:pic>
        <p:nvPicPr>
          <p:cNvPr id="5" name="Объект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653036"/>
            <a:ext cx="3096344" cy="1857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4128" y="4653036"/>
            <a:ext cx="3177827" cy="1857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8989" y="4818136"/>
            <a:ext cx="2029808" cy="17175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42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33549"/>
            <a:ext cx="8712968" cy="2047379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6000" i="1" cap="all" dirty="0" smtClean="0">
                <a:solidFill>
                  <a:srgbClr val="C00000"/>
                </a:solidFill>
                <a:latin typeface="Impact"/>
                <a:ea typeface="+mn-ea"/>
                <a:cs typeface="+mn-cs"/>
              </a:rPr>
              <a:t>Курск</a:t>
            </a:r>
            <a:br>
              <a:rPr lang="ru-RU" sz="6000" i="1" cap="all" dirty="0" smtClean="0">
                <a:solidFill>
                  <a:srgbClr val="C00000"/>
                </a:solidFill>
                <a:latin typeface="Impact"/>
                <a:ea typeface="+mn-ea"/>
                <a:cs typeface="+mn-cs"/>
              </a:rPr>
            </a:br>
            <a:r>
              <a:rPr lang="ru-RU" sz="2600" b="1" dirty="0">
                <a:solidFill>
                  <a:srgbClr val="C00000"/>
                </a:solidFill>
                <a:latin typeface="Constantia" panose="02030602050306030303" pitchFamily="18" charset="0"/>
              </a:rPr>
              <a:t>Город Курск расположен в Курской области, на Среднерусской возвышенности, на берегах реки Сейм и её притока Тускарь, в 536 км к юго-западу от Москвы.</a:t>
            </a:r>
            <a:r>
              <a:rPr lang="ru-RU" sz="2600" b="1" i="1" cap="all" dirty="0" smtClean="0">
                <a:solidFill>
                  <a:srgbClr val="C00000"/>
                </a:solidFill>
                <a:latin typeface="Constantia" panose="02030602050306030303" pitchFamily="18" charset="0"/>
                <a:ea typeface="+mn-ea"/>
                <a:cs typeface="+mn-cs"/>
              </a:rPr>
              <a:t/>
            </a:r>
            <a:br>
              <a:rPr lang="ru-RU" sz="2600" b="1" i="1" cap="all" dirty="0" smtClean="0">
                <a:solidFill>
                  <a:srgbClr val="C00000"/>
                </a:solidFill>
                <a:latin typeface="Constantia" panose="02030602050306030303" pitchFamily="18" charset="0"/>
                <a:ea typeface="+mn-ea"/>
                <a:cs typeface="+mn-cs"/>
              </a:rPr>
            </a:br>
            <a:endParaRPr lang="ru-RU" sz="2600" b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36912"/>
            <a:ext cx="3744416" cy="4032448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ru-RU" sz="2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 апреля 1980 г.</a:t>
            </a:r>
          </a:p>
          <a:p>
            <a:pPr marL="0" lvl="0" indent="0" algn="ctr">
              <a:buNone/>
            </a:pP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Курск награжден орденом Отечественной войны 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степени « За мужество и стойкость, проявленные трудящимися города в годы Великой Отечественной войны, а также успехи в хозяйственном и культурном строительстве» </a:t>
            </a:r>
          </a:p>
          <a:p>
            <a:pPr marL="0" lvl="0" indent="0" algn="ctr">
              <a:buNone/>
            </a:pPr>
            <a:r>
              <a:rPr lang="ru-RU" sz="2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ru-RU" sz="2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апреля 2007 г.</a:t>
            </a:r>
          </a:p>
          <a:p>
            <a:pPr marL="0" lvl="0" indent="0" algn="ctr">
              <a:buNone/>
            </a:pP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Курску было присвоено почетное звание Города Воинской Славы.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0352" y="739958"/>
            <a:ext cx="576064" cy="71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15936" y="2650371"/>
            <a:ext cx="2832448" cy="37107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507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584" y="620688"/>
            <a:ext cx="7719824" cy="1224136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b="1" dirty="0" lang="ru-RU" sz="1800" u="sng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29 августа 1941года</a:t>
            </a:r>
            <a:r>
              <a:rPr b="1" dirty="0" lang="ru-RU" sz="180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 - это день, когда впервые произошла бомбардировка города Курска. </a:t>
            </a:r>
            <a:endParaRPr dirty="0" lang="ru-RU" sz="18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816931"/>
            <a:ext cx="6557352" cy="3672408"/>
          </a:xfrm>
        </p:spPr>
        <p:txBody>
          <a:bodyPr>
            <a:normAutofit fontScale="70000" lnSpcReduction="20000"/>
          </a:bodyPr>
          <a:lstStyle/>
          <a:p>
            <a:pPr algn="ctr" indent="0" lvl="0" marL="0">
              <a:spcBef>
                <a:spcPts val="0"/>
              </a:spcBef>
              <a:buNone/>
            </a:pPr>
            <a:r>
              <a:rPr b="1" dirty="0" lang="ru-RU" sz="2600" u="sng">
                <a:solidFill>
                  <a:srgbClr val="C00000"/>
                </a:solidFill>
                <a:latin typeface="Calibri"/>
              </a:rPr>
              <a:t>В октябре 1941 года</a:t>
            </a:r>
            <a:r>
              <a:rPr b="1" dirty="0" lang="ru-RU" sz="2600">
                <a:solidFill>
                  <a:srgbClr val="C00000"/>
                </a:solidFill>
                <a:latin typeface="Calibri"/>
              </a:rPr>
              <a:t> начались оборонительные бои на территории Курской области. Немцам потребовался месяц, чтобы дойти до Курска. Отряды народного ополчения в этом месте уже построили баррикады. Здесь были самые ожесточённые бои. Но враг был лучше вооружён и превосходил в силе, поэтому наши отряды отступали назад.</a:t>
            </a:r>
            <a:br>
              <a:rPr b="1" dirty="0" lang="ru-RU" sz="2600">
                <a:solidFill>
                  <a:srgbClr val="C00000"/>
                </a:solidFill>
                <a:latin typeface="Calibri"/>
              </a:rPr>
            </a:br>
            <a:r>
              <a:rPr b="1" dirty="0" lang="ru-RU" sz="2600">
                <a:solidFill>
                  <a:srgbClr val="C00000"/>
                </a:solidFill>
                <a:latin typeface="Calibri"/>
              </a:rPr>
              <a:t>К </a:t>
            </a:r>
            <a:r>
              <a:rPr b="1" dirty="0" lang="ru-RU" sz="2600" u="sng">
                <a:solidFill>
                  <a:srgbClr val="C00000"/>
                </a:solidFill>
                <a:latin typeface="Calibri"/>
              </a:rPr>
              <a:t>вечеру 2 ноября</a:t>
            </a:r>
            <a:r>
              <a:rPr b="1" dirty="0" lang="ru-RU" sz="2600">
                <a:solidFill>
                  <a:srgbClr val="C00000"/>
                </a:solidFill>
                <a:latin typeface="Calibri"/>
              </a:rPr>
              <a:t> город был полностью в руках захватчиков. </a:t>
            </a:r>
            <a:br>
              <a:rPr b="1" dirty="0" lang="ru-RU" sz="2600">
                <a:solidFill>
                  <a:srgbClr val="C00000"/>
                </a:solidFill>
                <a:latin typeface="Calibri"/>
              </a:rPr>
            </a:br>
            <a:r>
              <a:rPr b="1" dirty="0" lang="ru-RU" sz="2600" u="sng">
                <a:solidFill>
                  <a:srgbClr val="C00000"/>
                </a:solidFill>
                <a:latin typeface="Calibri"/>
              </a:rPr>
              <a:t>3 ноября 1941 года - 7 февраля 1943 года</a:t>
            </a:r>
            <a:r>
              <a:rPr b="1" dirty="0" lang="ru-RU" sz="2600">
                <a:solidFill>
                  <a:srgbClr val="C00000"/>
                </a:solidFill>
                <a:latin typeface="Calibri"/>
              </a:rPr>
              <a:t> - это самая страшная и горькая страница в истории города – время оккупации, когда на территории города и области хозяйничали фашисты. </a:t>
            </a:r>
          </a:p>
          <a:p>
            <a:pPr algn="ctr" indent="0" lvl="0" marL="0">
              <a:spcBef>
                <a:spcPts val="0"/>
              </a:spcBef>
              <a:buNone/>
            </a:pPr>
            <a:r>
              <a:rPr b="1" dirty="0" lang="ru-RU" sz="2600" u="sng">
                <a:solidFill>
                  <a:srgbClr val="C00000"/>
                </a:solidFill>
                <a:latin typeface="Calibri"/>
              </a:rPr>
              <a:t>8 февраля 1943 года</a:t>
            </a:r>
            <a:r>
              <a:rPr b="1" dirty="0" lang="ru-RU" sz="2600">
                <a:solidFill>
                  <a:srgbClr val="C00000"/>
                </a:solidFill>
                <a:latin typeface="Calibri"/>
              </a:rPr>
              <a:t>, город освободила 60-я армия под командованием генерала И. Д. Черняховского. Вблизи города также происходила Курская оборонительная операция, являвшаяся одним из этапов курской битвы.(Битва на Курской дуге, операция «Цитадель»).</a:t>
            </a:r>
            <a:br>
              <a:rPr b="1" dirty="0" lang="ru-RU" sz="2600">
                <a:solidFill>
                  <a:srgbClr val="C00000"/>
                </a:solidFill>
                <a:latin typeface="Calibri"/>
              </a:rPr>
            </a:br>
            <a:endParaRPr b="1" dirty="0" lang="ru-RU" sz="2600">
              <a:solidFill>
                <a:srgbClr val="C00000"/>
              </a:solidFill>
              <a:latin typeface="Calibri"/>
            </a:endParaRPr>
          </a:p>
          <a:p>
            <a:pPr indent="0" marL="0">
              <a:buNone/>
            </a:pPr>
            <a:endParaRPr dirty="0"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556792"/>
            <a:ext cx="76991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vl="0"/>
            <a:r>
              <a:rPr b="1" dirty="0" lang="ru-RU" u="sng">
                <a:solidFill>
                  <a:srgbClr val="C00000"/>
                </a:solidFill>
                <a:latin typeface="Calibri"/>
              </a:rPr>
              <a:t>Август-октябрь 1941 года</a:t>
            </a:r>
            <a:r>
              <a:rPr b="1" dirty="0" lang="ru-RU">
                <a:solidFill>
                  <a:srgbClr val="C00000"/>
                </a:solidFill>
                <a:latin typeface="Calibri"/>
              </a:rPr>
              <a:t>: в течение этого промежутка времени на территории Курской области и Курска создаются истребительные батальоны и отряды народного ополчения. В них входят жители города, которые не попали на фронт: женщины, старики и даже дети.</a:t>
            </a:r>
            <a:br>
              <a:rPr b="1" dirty="0" lang="ru-RU">
                <a:solidFill>
                  <a:srgbClr val="C00000"/>
                </a:solidFill>
                <a:latin typeface="Calibri"/>
              </a:rPr>
            </a:br>
            <a:endParaRPr dirty="0" lang="ru-RU">
              <a:solidFill>
                <a:srgbClr val="C00000"/>
              </a:solidFill>
              <a:latin typeface="Calibri"/>
            </a:endParaRPr>
          </a:p>
        </p:txBody>
      </p:sp>
      <p:pic>
        <p:nvPicPr>
          <p:cNvPr descr="http://images.myshared.ru/7/823398/slide_16.jpg" id="5124" name="Picture 4"/>
          <p:cNvPicPr>
            <a:picLocks noChangeArrowheads="1" noChangeAspect="1"/>
          </p:cNvPicPr>
          <p:nvPr/>
        </p:nvPicPr>
        <p:blipFill rotWithShape="1">
          <a:blip cstate="email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18" r="-98"/>
          <a:stretch/>
        </p:blipFill>
        <p:spPr bwMode="auto">
          <a:xfrm>
            <a:off x="6824898" y="2708920"/>
            <a:ext cx="2160240" cy="13945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descr="https://cdn.fishki.net/upload/post/201505/08/1526650/kyrskaya-bitva-14.jpg" id="5" name="AutoShape 6"/>
          <p:cNvSpPr>
            <a:spLocks noChangeArrowheads="1" noChangeAspect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7" name="Picture 7"/>
          <p:cNvPicPr>
            <a:picLocks noChangeArrowheads="1" noChangeAspect="1"/>
          </p:cNvPicPr>
          <p:nvPr/>
        </p:nvPicPr>
        <p:blipFill>
          <a:blip cstate="email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53603" y="4437112"/>
            <a:ext cx="2242084" cy="13900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513594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A0000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1265</Words>
  <Application>Microsoft Office PowerPoint</Application>
  <PresentationFormat>Экран (4:3)</PresentationFormat>
  <Paragraphs>115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Города воинской славы России часть 1</vt:lpstr>
      <vt:lpstr>Презентация PowerPoint</vt:lpstr>
      <vt:lpstr>Презентация PowerPoint</vt:lpstr>
      <vt:lpstr>    </vt:lpstr>
      <vt:lpstr>Список городов Воинской славы (I  часть)</vt:lpstr>
      <vt:lpstr>Презентация PowerPoint</vt:lpstr>
      <vt:lpstr>Презентация PowerPoint</vt:lpstr>
      <vt:lpstr>Курск Город Курск расположен в Курской области, на Среднерусской возвышенности, на берегах реки Сейм и её притока Тускарь, в 536 км к юго-западу от Москвы. </vt:lpstr>
      <vt:lpstr>29 августа 1941года - это день, когда впервые произошла бомбардировка города Курска. </vt:lpstr>
      <vt:lpstr>орёл Расположен в 368 км к юго-западу от города Москвы, на Среднерусской возвышенности в европейской части России, по обеим сторонам протекают реки Ока и её приток Орлика. </vt:lpstr>
      <vt:lpstr>Презентация PowerPoint</vt:lpstr>
      <vt:lpstr> Владикавказ Город Владикавказ – столица Республики Северная Осетия. Расположен в центре Северного Кавказа, на берегу реки Терек. C 1931 по 1990 год город носил название Орджоникидзе. </vt:lpstr>
      <vt:lpstr>Презентация PowerPoint</vt:lpstr>
      <vt:lpstr>ржев Ржев расположен на Валдайской возвышенности в верховьях Волги, которая делит город на две части. Он является первым городом на Волге и находится всего в 200 километрах от её истока. Именно с него начинается судоходная часть реки.</vt:lpstr>
      <vt:lpstr>Презентация PowerPoint</vt:lpstr>
      <vt:lpstr>воронеж Город Воронеж расположен на границе Среднерусской возвышенности и Окско-Донской равнины. Воронеж раскинулся по обоим берегам реки Воронеж, в 12 км от её впадения в реку Дон.</vt:lpstr>
      <vt:lpstr>Презентация PowerPoint</vt:lpstr>
      <vt:lpstr>Ростов – на - дону Город удобно расположен на самом юго-востоке великой и бескрайней Восточно-Европейской равнины, на крутых берегах реки Дон. В 46 километрах от места ее впадения в небольшое Азовское море </vt:lpstr>
      <vt:lpstr>Презентация PowerPoint</vt:lpstr>
      <vt:lpstr>Презентация PowerPoint</vt:lpstr>
      <vt:lpstr>Презентация PowerPoint</vt:lpstr>
      <vt:lpstr>тверь Расположен на берегах реки Волга в районе впадения в неё рек Тверцы и Тьмаки, в 177,6 км к северо-западу от Москвы. .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Нам дороги эти позабыть нельзя!</dc:title>
  <dc:creator>Ранько Елена</dc:creator>
  <cp:lastModifiedBy>Админ</cp:lastModifiedBy>
  <cp:revision>48</cp:revision>
  <dcterms:created xsi:type="dcterms:W3CDTF">2015-04-19T15:51:03Z</dcterms:created>
  <dcterms:modified xsi:type="dcterms:W3CDTF">2022-09-15T11:32:17Z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890159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