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6" r:id="rId1"/>
  </p:sldMasterIdLst>
  <p:notesMasterIdLst>
    <p:notesMasterId r:id="rId16"/>
  </p:notesMasterIdLst>
  <p:handoutMasterIdLst>
    <p:handoutMasterId r:id="rId17"/>
  </p:handoutMasterIdLst>
  <p:sldIdLst>
    <p:sldId id="290" r:id="rId2"/>
    <p:sldId id="276" r:id="rId3"/>
    <p:sldId id="277" r:id="rId4"/>
    <p:sldId id="278" r:id="rId5"/>
    <p:sldId id="287" r:id="rId6"/>
    <p:sldId id="288" r:id="rId7"/>
    <p:sldId id="285" r:id="rId8"/>
    <p:sldId id="286" r:id="rId9"/>
    <p:sldId id="279" r:id="rId10"/>
    <p:sldId id="280" r:id="rId11"/>
    <p:sldId id="281" r:id="rId12"/>
    <p:sldId id="282" r:id="rId13"/>
    <p:sldId id="283" r:id="rId14"/>
    <p:sldId id="28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26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ru-RU"/>
              <a:t>Мы за здоровый образ жизни!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93ED35C-0F59-4AC6-9A9D-EA781319D7EA}" type="datetimeFigureOut">
              <a:rPr lang="ru-RU"/>
              <a:pPr>
                <a:defRPr/>
              </a:pPr>
              <a:t>22.05.2018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EBDB859-AC41-463B-B22C-C1D0CC18D1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62588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ru-RU"/>
              <a:t>Мы за здоровый образ жизни!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048705A-A811-47C1-8A75-EB43AEE13D2D}" type="datetimeFigureOut">
              <a:rPr lang="ru-RU"/>
              <a:pPr>
                <a:defRPr/>
              </a:pPr>
              <a:t>22.05.2018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D012C12-1C06-4A14-975B-A79B8BA31A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43739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Верхний колонтитул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Мы за здоровый образ жизни!</a:t>
            </a:r>
          </a:p>
        </p:txBody>
      </p:sp>
    </p:spTree>
    <p:extLst>
      <p:ext uri="{BB962C8B-B14F-4D97-AF65-F5344CB8AC3E}">
        <p14:creationId xmlns:p14="http://schemas.microsoft.com/office/powerpoint/2010/main" val="3423619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Верхний колонтитул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Мы за здоровый образ жизни!</a:t>
            </a:r>
          </a:p>
        </p:txBody>
      </p:sp>
    </p:spTree>
    <p:extLst>
      <p:ext uri="{BB962C8B-B14F-4D97-AF65-F5344CB8AC3E}">
        <p14:creationId xmlns:p14="http://schemas.microsoft.com/office/powerpoint/2010/main" val="472800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Мы за здоровый обрах жизни!</a:t>
            </a:r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0513A8C-77A6-4553-ABB4-C908701FF0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0">
        <p:dissolve/>
      </p:transition>
    </mc:Choice>
    <mc:Fallback xmlns="">
      <p:transition advClick="0" advTm="10000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Мы за здоровый обрах жизни!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B6E5D-370F-4323-AF32-A65B7D2352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0">
        <p:dissolve/>
      </p:transition>
    </mc:Choice>
    <mc:Fallback xmlns="">
      <p:transition advClick="0" advTm="10000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Мы за здоровый обрах жизни!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A6E90-9F9D-448A-9DCE-175E371570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0">
        <p:dissolve/>
      </p:transition>
    </mc:Choice>
    <mc:Fallback xmlns="">
      <p:transition advClick="0" advTm="10000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Мы за здоровый обрах жизни!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40B69-CB79-4ECB-ABA9-E96085CAF6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0">
        <p:dissolve/>
      </p:transition>
    </mc:Choice>
    <mc:Fallback xmlns="">
      <p:transition advClick="0" advTm="10000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Мы за здоровый обрах жизни!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114EC-1360-40A7-8EBF-2F1D9F1695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0">
        <p:dissolve/>
      </p:transition>
    </mc:Choice>
    <mc:Fallback xmlns="">
      <p:transition advClick="0" advTm="10000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Мы за здоровый обрах жизни!</a:t>
            </a: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2AEE7-DDF8-4D41-8261-836E281BBE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0">
        <p:dissolve/>
      </p:transition>
    </mc:Choice>
    <mc:Fallback xmlns="">
      <p:transition advClick="0" advTm="10000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99F7E07-9679-476D-B65A-F77C2D97F2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Мы за здоровый обрах жизни!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0">
        <p:dissolve/>
      </p:transition>
    </mc:Choice>
    <mc:Fallback xmlns="">
      <p:transition advClick="0" advTm="10000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Мы за здоровый обрах жизни!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2D4CE-B2CB-481F-A498-3AB7F8B9B8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0">
        <p:dissolve/>
      </p:transition>
    </mc:Choice>
    <mc:Fallback xmlns="">
      <p:transition advClick="0" advTm="10000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Мы за здоровый обрах жизни!</a:t>
            </a: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8BE3E-B8E4-47E0-A836-E39AB6916D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0">
        <p:dissolve/>
      </p:transition>
    </mc:Choice>
    <mc:Fallback xmlns="">
      <p:transition advClick="0" advTm="10000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Мы за здоровый обрах жизни!</a:t>
            </a: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75F71-9406-48DC-B62F-4183E32C71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0">
        <p:dissolve/>
      </p:transition>
    </mc:Choice>
    <mc:Fallback xmlns="">
      <p:transition advClick="0" advTm="10000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Мы за здоровый обрах жизни!</a:t>
            </a: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8898F-17B9-4CBF-8144-642ED7EA5C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0">
        <p:dissolve/>
      </p:transition>
    </mc:Choice>
    <mc:Fallback xmlns="">
      <p:transition advClick="0" advTm="10000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ru-RU"/>
              <a:t>Мы за здоровый обрах жизни!</a:t>
            </a: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F68A3AA-4F1E-4C49-B30B-6D1EB39037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1" r:id="rId1"/>
    <p:sldLayoutId id="2147483973" r:id="rId2"/>
    <p:sldLayoutId id="2147483974" r:id="rId3"/>
    <p:sldLayoutId id="2147483975" r:id="rId4"/>
    <p:sldLayoutId id="2147483982" r:id="rId5"/>
    <p:sldLayoutId id="2147483983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mc:AlternateContent xmlns:mc="http://schemas.openxmlformats.org/markup-compatibility/2006" xmlns:p14="http://schemas.microsoft.com/office/powerpoint/2010/main">
    <mc:Choice Requires="p14">
      <p:transition p14:dur="10" advClick="0" advTm="10000">
        <p:dissolve/>
      </p:transition>
    </mc:Choice>
    <mc:Fallback xmlns="">
      <p:transition advClick="0" advTm="10000">
        <p:dissolv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C:\Users\User\Desktop\ПРОЕКТЫ\СОЦ.проект\055584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68615"/>
            <a:ext cx="6120680" cy="42086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4" name="Picture 12" descr="C:\Users\User\Desktop\1311925062_3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2225" y="1858491"/>
            <a:ext cx="2490788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0">
        <p:dissolve/>
      </p:transition>
    </mc:Choice>
    <mc:Fallback xmlns="">
      <p:transition advClick="0" advTm="10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620713"/>
            <a:ext cx="7056438" cy="79216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ЗАВТРАК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1341438"/>
            <a:ext cx="4537075" cy="5229225"/>
          </a:xfrm>
        </p:spPr>
        <p:txBody>
          <a:bodyPr>
            <a:no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Завтрак должен состоять из: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закусок: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бутерброда с сыром и сливочным маслом;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салатов;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горячего блюда: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творожного, яичного; или каши (овсяной, гречневой, пшенной, ячневой, перловой, рисовой);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горячего напитка: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чая (можно с молоком); кофейного напитка; горячего витаминизированного киселя, молока, какао с молоком; или напитка из шиповника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9" descr="C:\Users\User\Desktop\Salf_bum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6136" y="692696"/>
            <a:ext cx="2664296" cy="2664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342" name="Picture 6" descr="C:\Users\User\Desktop\45jzjkynde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3429000"/>
            <a:ext cx="3887954" cy="29188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0">
        <p:dissolve/>
      </p:transition>
    </mc:Choice>
    <mc:Fallback xmlns="">
      <p:transition advClick="0" advTm="10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913" y="692150"/>
            <a:ext cx="5543550" cy="63023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ОБЕД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1989138"/>
            <a:ext cx="4248150" cy="4248150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Обед должен состоять из: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Закуски: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салаты из свежих, отварных овощей, зелени;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Горячего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первого блюда: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супа; 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второго блюда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мясное или рыбное с гарниром (крупяной, овощной или комбинированной).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Напитка: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сок, кисель, компот из свежих или сухих фруктов.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7" name="Picture 7" descr="C:\Users\User\Desktop\10b004cb48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2564904"/>
            <a:ext cx="4477987" cy="33634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65" name="Picture 4" descr="C:\Users\User\Desktop\risunok1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6325" y="476250"/>
            <a:ext cx="2447925" cy="221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0">
        <p:dissolve/>
      </p:transition>
    </mc:Choice>
    <mc:Fallback xmlns="">
      <p:transition advClick="0" advTm="10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2124075" y="692150"/>
            <a:ext cx="5111750" cy="86518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ПОЛДНИК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323850" y="1916113"/>
            <a:ext cx="8351838" cy="1800225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Полдник должен  состоять из: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напитка (молоко, кисломолочные продукты, кисели, соки)</a:t>
            </a:r>
          </a:p>
          <a:p>
            <a:pPr eaLnBrk="1" hangingPunct="1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 булочными или мучными кондитерскими изделиями (сухари, сушки, нежирное печенье)  либо из фруктов</a:t>
            </a:r>
          </a:p>
        </p:txBody>
      </p:sp>
      <p:pic>
        <p:nvPicPr>
          <p:cNvPr id="16388" name="Picture 4" descr="C:\Users\User\Desktop\risunok1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0788" y="549275"/>
            <a:ext cx="2311400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8" descr="C:\Users\User\Desktop\20070608_nezumiyomeiri_5044_17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3573016"/>
            <a:ext cx="3697222" cy="29396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393" name="Picture 9" descr="C:\Users\User\Desktop\2546852-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3645024"/>
            <a:ext cx="4074760" cy="28296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0">
        <p:dissolve/>
      </p:transition>
    </mc:Choice>
    <mc:Fallback xmlns="">
      <p:transition advClick="0" advTm="10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3348038" y="692150"/>
            <a:ext cx="2232025" cy="106680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УЖИН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468313" y="2060575"/>
            <a:ext cx="8424862" cy="1728788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Ужин должен состоять из: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горячего блюда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(овощные, смешанные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крупяно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-овощные, рыбные блюда);</a:t>
            </a:r>
          </a:p>
          <a:p>
            <a:pPr eaLnBrk="1" hangingPunct="1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напитки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(чай, сок, кисель)</a:t>
            </a:r>
          </a:p>
        </p:txBody>
      </p:sp>
      <p:pic>
        <p:nvPicPr>
          <p:cNvPr id="17413" name="Picture 5" descr="C:\Users\User\Desktop\101989158_large_32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2160" y="3933056"/>
            <a:ext cx="2856782" cy="26495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Picture 4" descr="C:\Users\User\Desktop\risunok1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6688" y="620713"/>
            <a:ext cx="2109787" cy="190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6" descr="C:\Users\User\Desktop\17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3930032"/>
            <a:ext cx="2592288" cy="26285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15" name="Picture 7" descr="C:\Users\User\Desktop\3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99792" y="3933056"/>
            <a:ext cx="3446527" cy="25753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0">
        <p:dissolve/>
      </p:transition>
    </mc:Choice>
    <mc:Fallback xmlns="">
      <p:transition advClick="0" advTm="10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User\Desktop\ПРОЕКТЫ\СОЦ.проект\6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58888" y="1484313"/>
            <a:ext cx="6340475" cy="3451225"/>
          </a:xfr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0">
        <p:dissolve/>
      </p:transition>
    </mc:Choice>
    <mc:Fallback xmlns="">
      <p:transition advClick="0" advTm="10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31913" y="692150"/>
            <a:ext cx="7272337" cy="108108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«Должен он скакать и прыгать,                         всех хватать, ногами дрыгать…»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idx="4294967295"/>
          </p:nvPr>
        </p:nvSpPr>
        <p:spPr>
          <a:xfrm>
            <a:off x="323850" y="1557338"/>
            <a:ext cx="8351838" cy="1439862"/>
          </a:xfrm>
        </p:spPr>
        <p:txBody>
          <a:bodyPr/>
          <a:lstStyle/>
          <a:p>
            <a:pPr algn="just" eaLnBrk="1" hangingPunct="1">
              <a:buFont typeface="Georgia" pitchFamily="18" charset="0"/>
              <a:buNone/>
            </a:pPr>
            <a:r>
              <a:rPr lang="ru-RU" sz="1400" dirty="0" smtClean="0"/>
              <a:t> 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Учебный день по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энергозатратам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можно сравнить с многочасовым спортивным соревнованием. Ритм жизни школьника очень динамичен: он зубрит стихи, извлекает корень из числа, пишет диктант, а в следующий момент уже бежит кросс на лыжах. И так всю неделю. </a:t>
            </a:r>
          </a:p>
        </p:txBody>
      </p:sp>
      <p:sp>
        <p:nvSpPr>
          <p:cNvPr id="6148" name="Прямоугольник 4"/>
          <p:cNvSpPr>
            <a:spLocks noChangeArrowheads="1"/>
          </p:cNvSpPr>
          <p:nvPr/>
        </p:nvSpPr>
        <p:spPr bwMode="auto">
          <a:xfrm>
            <a:off x="323850" y="5300663"/>
            <a:ext cx="84597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latin typeface="Times New Roman" pitchFamily="18" charset="0"/>
                <a:cs typeface="Times New Roman" pitchFamily="18" charset="0"/>
              </a:rPr>
              <a:t>Очень важно, чтобы здоровый рацион питания каждый день полностью восстанавливал силы и энергию ребенка.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Школьник испытывает огромную потребность в пищевых веществах, витаминах и минералах, особенно в белке, железе, кальции, йоде.</a:t>
            </a:r>
            <a:endParaRPr lang="ru-RU" dirty="0"/>
          </a:p>
        </p:txBody>
      </p:sp>
      <p:pic>
        <p:nvPicPr>
          <p:cNvPr id="5" name="Picture 9" descr="C:\Users\User\Desktop\Salf_bum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1296144" cy="12961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52" name="Picture 8" descr="C:\Users\User\Pictures\ДЛЯ\detia-708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2996952"/>
            <a:ext cx="1728192" cy="1925699"/>
          </a:xfrm>
          <a:prstGeom prst="rect">
            <a:avLst/>
          </a:prstGeom>
          <a:noFill/>
        </p:spPr>
      </p:pic>
      <p:pic>
        <p:nvPicPr>
          <p:cNvPr id="6153" name="Picture 9" descr="C:\Users\User\Pictures\ДЛЯ\3x7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7944" y="3212976"/>
            <a:ext cx="1276350" cy="1895475"/>
          </a:xfrm>
          <a:prstGeom prst="rect">
            <a:avLst/>
          </a:prstGeom>
          <a:noFill/>
        </p:spPr>
      </p:pic>
      <p:pic>
        <p:nvPicPr>
          <p:cNvPr id="6154" name="Picture 10" descr="C:\Users\User\Pictures\ДЛЯ\99594_html_6c4641c4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00147" y="2924944"/>
            <a:ext cx="2179555" cy="230425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0">
        <p:dissolve/>
      </p:transition>
    </mc:Choice>
    <mc:Fallback xmlns="">
      <p:transition advClick="0" advTm="10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549275"/>
            <a:ext cx="8229600" cy="8683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«ГЛАВНОЕ - ВОВРЕМЯ ПОДКРЕПИТЬСЯ!»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2492375"/>
            <a:ext cx="3636962" cy="2735263"/>
          </a:xfrm>
        </p:spPr>
        <p:txBody>
          <a:bodyPr>
            <a:normAutofit/>
          </a:bodyPr>
          <a:lstStyle/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ВСЕ ПРОДУКТЫ ДЕЛЯТСЯ НА            5 ОСНОВНЫХ ГРУПП</a:t>
            </a: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35150" y="1341438"/>
            <a:ext cx="5616575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РАЦИОН ПИТАНИЯ ШКОЛЬНИКА</a:t>
            </a:r>
          </a:p>
        </p:txBody>
      </p:sp>
      <p:sp>
        <p:nvSpPr>
          <p:cNvPr id="7173" name="Прямоугольник 4"/>
          <p:cNvSpPr>
            <a:spLocks noChangeArrowheads="1"/>
          </p:cNvSpPr>
          <p:nvPr/>
        </p:nvSpPr>
        <p:spPr bwMode="auto">
          <a:xfrm>
            <a:off x="323850" y="5589588"/>
            <a:ext cx="856932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latin typeface="Times New Roman" pitchFamily="18" charset="0"/>
                <a:cs typeface="Times New Roman" pitchFamily="18" charset="0"/>
              </a:rPr>
              <a:t>В ежедневное меню ребенка и подростка должны входить продукты из всех 5 основных групп. Только тогда питание растущий организм школьника получит полный набор необходимых пищевых веществ в достаточном количестве.</a:t>
            </a:r>
          </a:p>
        </p:txBody>
      </p:sp>
      <p:pic>
        <p:nvPicPr>
          <p:cNvPr id="7174" name="Picture 6" descr="C:\Users\User\Desktop\ПРОЕКТЫ\СОЦ.проект\175288_html_eb2b06b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51275" y="1916113"/>
            <a:ext cx="4443413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0">
        <p:dissolve/>
      </p:transition>
    </mc:Choice>
    <mc:Fallback xmlns="">
      <p:transition advClick="0" advTm="10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692150"/>
            <a:ext cx="8245475" cy="77946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СБАЛАНСИРУЙТЕ ПИТАНИЕ РЕБЁНКА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1412875"/>
            <a:ext cx="8497887" cy="935038"/>
          </a:xfrm>
        </p:spPr>
        <p:txBody>
          <a:bodyPr>
            <a:normAutofit fontScale="25000" lnSpcReduction="20000"/>
          </a:bodyPr>
          <a:lstStyle/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9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ОСНОВНОЙ ИСТОЧНИК БЕЛКОВ:</a:t>
            </a: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Мясо, рыба, яйца, молочные и кисломолочные продукты (кефир, творог, сыры), крупы.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Прямоугольник 3"/>
          <p:cNvSpPr>
            <a:spLocks noChangeArrowheads="1"/>
          </p:cNvSpPr>
          <p:nvPr/>
        </p:nvSpPr>
        <p:spPr bwMode="auto">
          <a:xfrm>
            <a:off x="971550" y="5949950"/>
            <a:ext cx="7345363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Соотношение белков, жиров и углеводов в рационе питания должно быть 1:1:4</a:t>
            </a:r>
          </a:p>
        </p:txBody>
      </p:sp>
      <p:pic>
        <p:nvPicPr>
          <p:cNvPr id="8197" name="Picture 5" descr="C:\Users\User\Desktop\1340950305_qlav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450" y="2565400"/>
            <a:ext cx="6697663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0">
        <p:dissolve/>
      </p:transition>
    </mc:Choice>
    <mc:Fallback xmlns="">
      <p:transition advClick="0" advTm="10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692150"/>
            <a:ext cx="8964612" cy="77946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СБАЛАНСИРУЙТЕ  ПИТАНИЕ РЕБЁНКА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088" y="1484313"/>
            <a:ext cx="7488237" cy="647700"/>
          </a:xfrm>
        </p:spPr>
        <p:txBody>
          <a:bodyPr>
            <a:normAutofit fontScale="25000" lnSpcReduction="20000"/>
          </a:bodyPr>
          <a:lstStyle/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9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ОСНОВНОЙ ИСТОЧНИК ЖИВОТНЫХ ЖИРОВ:</a:t>
            </a: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Мясные и молочные продукты.</a:t>
            </a: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0" name="Прямоугольник 3"/>
          <p:cNvSpPr>
            <a:spLocks noChangeArrowheads="1"/>
          </p:cNvSpPr>
          <p:nvPr/>
        </p:nvSpPr>
        <p:spPr bwMode="auto">
          <a:xfrm>
            <a:off x="395288" y="5876925"/>
            <a:ext cx="82089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Соотношение белков, жиров и углеводов в рационе питания                должно быть 1:1:4</a:t>
            </a:r>
          </a:p>
        </p:txBody>
      </p:sp>
      <p:pic>
        <p:nvPicPr>
          <p:cNvPr id="9223" name="Picture 7" descr="C:\Users\User\Desktop\домашнее молоко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2420888"/>
            <a:ext cx="4495800" cy="30956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22" name="Picture 11" descr="C:\Users\User\Desktop\12954-losos-clanek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2275" y="2276475"/>
            <a:ext cx="2593975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3" descr="C:\Users\User\Desktop\Salmon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850" y="4149725"/>
            <a:ext cx="2519363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15" descr="C:\Users\User\Desktop\84605627_large_b1d4de7e8b04__Custom_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6600" y="4292600"/>
            <a:ext cx="1616075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0">
        <p:dissolve/>
      </p:transition>
    </mc:Choice>
    <mc:Fallback xmlns="">
      <p:transition advClick="0" advTm="10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692150"/>
            <a:ext cx="8316912" cy="77946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СБАЛАНСИРУЙТЕ ПИТАНИЕ РЕБЁНКА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1773238"/>
            <a:ext cx="8424862" cy="792162"/>
          </a:xfrm>
        </p:spPr>
        <p:txBody>
          <a:bodyPr>
            <a:normAutofit fontScale="25000" lnSpcReduction="20000"/>
          </a:bodyPr>
          <a:lstStyle/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9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ОСНОВНОЙ ИСТОЧНИК РАСТИТЕЛЬНЫХ ЖИРОВ: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Подсолнечное, кукурузное и рыжиковое масло, орехи (фундук, грецкий, кедровый и т.д.), семена подсолнечника.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4" name="Прямоугольник 3"/>
          <p:cNvSpPr>
            <a:spLocks noChangeArrowheads="1"/>
          </p:cNvSpPr>
          <p:nvPr/>
        </p:nvSpPr>
        <p:spPr bwMode="auto">
          <a:xfrm>
            <a:off x="395288" y="5876925"/>
            <a:ext cx="82089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Соотношение белков, жиров и углеводов в рационе питания          должно быть 1:1:4</a:t>
            </a:r>
          </a:p>
        </p:txBody>
      </p:sp>
      <p:pic>
        <p:nvPicPr>
          <p:cNvPr id="10245" name="Picture 5" descr="C:\Users\User\Desktop\polza-lnanogo-masla-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2852936"/>
            <a:ext cx="3521968" cy="23509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46" name="Picture 7" descr="C:\Users\User\Desktop\x_977a4fd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450" y="5084763"/>
            <a:ext cx="1154113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10" descr="C:\Users\User\Desktop\1348560963_bbeh6gyta0uovw5.jpe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3438" y="3213100"/>
            <a:ext cx="3259137" cy="240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8" descr="C:\Users\User\Desktop\0_10d2bf_2de970ae_XL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2225" y="2852738"/>
            <a:ext cx="243840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7" descr="C:\Users\User\Desktop\x_977a4fd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4438" y="5084763"/>
            <a:ext cx="1152525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0">
        <p:dissolve/>
      </p:transition>
    </mc:Choice>
    <mc:Fallback xmlns="">
      <p:transition advClick="0" advTm="10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692150"/>
            <a:ext cx="8640762" cy="77946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СБАЛАНСИРУЙТЕ ПИТАНИЕ РЕБЁНКА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1773238"/>
            <a:ext cx="8147050" cy="1079500"/>
          </a:xfrm>
        </p:spPr>
        <p:txBody>
          <a:bodyPr>
            <a:normAutofit fontScale="25000" lnSpcReduction="20000"/>
          </a:bodyPr>
          <a:lstStyle/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9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ОСНОВНОЙ ИСТОЧНИК УГЛЕВОДОВ:</a:t>
            </a: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Свежие плоды (фрукты) и ягоды, молочные продукты.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Прямоугольник 3"/>
          <p:cNvSpPr>
            <a:spLocks noChangeArrowheads="1"/>
          </p:cNvSpPr>
          <p:nvPr/>
        </p:nvSpPr>
        <p:spPr bwMode="auto">
          <a:xfrm>
            <a:off x="1692275" y="5732463"/>
            <a:ext cx="65516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Соотношение белков, жиров и углеводов в рационе питания должно быть 1:1:4</a:t>
            </a:r>
          </a:p>
        </p:txBody>
      </p:sp>
      <p:pic>
        <p:nvPicPr>
          <p:cNvPr id="11269" name="Picture 11" descr="C:\Users\User\Desktop\329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3284538"/>
            <a:ext cx="2260600" cy="225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12" descr="C:\Users\User\Desktop\0_162-500x500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59563" y="3141663"/>
            <a:ext cx="2484437" cy="248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" descr="C:\Users\User\Desktop\kansere_karsi_korumada_mucize_besinler_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7704" y="2636912"/>
            <a:ext cx="5472608" cy="30899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0">
        <p:dissolve/>
      </p:transition>
    </mc:Choice>
    <mc:Fallback xmlns="">
      <p:transition advClick="0" advTm="10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692150"/>
            <a:ext cx="8389937" cy="77946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СБАЛАНСИРУЙТЕ ПИТАНИЕ РЕБЁНКА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250825" y="1557338"/>
            <a:ext cx="8642350" cy="2376487"/>
          </a:xfrm>
        </p:spPr>
        <p:txBody>
          <a:bodyPr/>
          <a:lstStyle/>
          <a:p>
            <a:pPr algn="ctr" eaLnBrk="1" hangingPunct="1">
              <a:buFont typeface="Georgia" pitchFamily="18" charset="0"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ОСНОВНОЙ ИСТОЧНИК ПИЩЕВЫХ ВОЛОКОН </a:t>
            </a: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(КЛЕТЧАТКИ):</a:t>
            </a:r>
          </a:p>
          <a:p>
            <a:pPr algn="just" eaLnBrk="1" hangingPunct="1">
              <a:buFont typeface="Georgia" pitchFamily="18" charset="0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Фрукты, ягоды и овощи, бобовые (фасоль, соя, чечевица), крупы (гречневая, овсяная, перловая и т.д.) и продукты, созданные на их основе (хлеб, зерновые хлопья, макароны и т.д.)</a:t>
            </a:r>
          </a:p>
          <a:p>
            <a:pPr eaLnBrk="1" hangingPunct="1">
              <a:defRPr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2" name="Прямоугольник 3"/>
          <p:cNvSpPr>
            <a:spLocks noChangeArrowheads="1"/>
          </p:cNvSpPr>
          <p:nvPr/>
        </p:nvSpPr>
        <p:spPr bwMode="auto">
          <a:xfrm>
            <a:off x="1619250" y="5805488"/>
            <a:ext cx="65516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Соотношение белков, жиров и углеводов в рационе питания должно быть 1:1:4</a:t>
            </a:r>
          </a:p>
        </p:txBody>
      </p:sp>
      <p:pic>
        <p:nvPicPr>
          <p:cNvPr id="12293" name="Picture 6" descr="C:\Users\User\Desktop\spelt-grain-brea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4149725"/>
            <a:ext cx="2060575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7" descr="C:\Users\User\Desktop\9mSqAFubNx17Lia0tgy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7744" y="3573016"/>
            <a:ext cx="3704339" cy="23189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8" descr="C:\Users\User\Desktop\69929861_RRSRSRRS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4888" y="3716338"/>
            <a:ext cx="1158875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9" descr="C:\Users\User\Desktop\image (84)-500x500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15213" y="3644900"/>
            <a:ext cx="1728787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0">
        <p:dissolve/>
      </p:transition>
    </mc:Choice>
    <mc:Fallback xmlns="">
      <p:transition advClick="0" advTm="10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836613"/>
            <a:ext cx="8004175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ПОЧЕМУ  ОРГАНИЗМУ  НЕОБХОДИМЫ ПИЩЕВЫЕ  ВЕЩЕСТВА?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250825" y="1989138"/>
            <a:ext cx="4537075" cy="4464050"/>
          </a:xfrm>
        </p:spPr>
        <p:txBody>
          <a:bodyPr/>
          <a:lstStyle/>
          <a:p>
            <a:pPr eaLnBrk="1" hangingPunct="1"/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Белки -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«кирпичики», из которых строятся клетки организма и все необходимые для жизни вещества: гормоны, ферменты, витамины.</a:t>
            </a:r>
          </a:p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Жиры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- источник энергии, минеральных веществ, жирорастворимых витаминов.</a:t>
            </a:r>
          </a:p>
          <a:p>
            <a:pPr eaLnBrk="1" hangingPunct="1"/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 Углеводы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- основной поставщик энергии для жизни.</a:t>
            </a:r>
          </a:p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Пищевые волокна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- способствуют хорошему пищеварению, защищают организм от пищевых канцерогенов, помогают в профилактике многих заболеваний.</a:t>
            </a:r>
          </a:p>
        </p:txBody>
      </p:sp>
      <p:pic>
        <p:nvPicPr>
          <p:cNvPr id="13319" name="Picture 7" descr="C:\Users\User\Desktop\292831_483414198356938_1416516869_n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2132856"/>
            <a:ext cx="3960440" cy="3960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0">
        <p:dissolve/>
      </p:transition>
    </mc:Choice>
    <mc:Fallback xmlns="">
      <p:transition advClick="0" advTm="10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1306</TotalTime>
  <Words>577</Words>
  <Application>Microsoft Office PowerPoint</Application>
  <PresentationFormat>Экран (4:3)</PresentationFormat>
  <Paragraphs>61</Paragraphs>
  <Slides>14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Calibri</vt:lpstr>
      <vt:lpstr>Georgia</vt:lpstr>
      <vt:lpstr>Tahoma</vt:lpstr>
      <vt:lpstr>Times New Roman</vt:lpstr>
      <vt:lpstr>Trebuchet MS</vt:lpstr>
      <vt:lpstr>Wingdings 2</vt:lpstr>
      <vt:lpstr>Городская</vt:lpstr>
      <vt:lpstr>Презентация PowerPoint</vt:lpstr>
      <vt:lpstr>«Должен он скакать и прыгать,                         всех хватать, ногами дрыгать…» </vt:lpstr>
      <vt:lpstr>«ГЛАВНОЕ - ВОВРЕМЯ ПОДКРЕПИТЬСЯ!»</vt:lpstr>
      <vt:lpstr>СБАЛАНСИРУЙТЕ ПИТАНИЕ РЕБЁНКА</vt:lpstr>
      <vt:lpstr>СБАЛАНСИРУЙТЕ  ПИТАНИЕ РЕБЁНКА</vt:lpstr>
      <vt:lpstr>СБАЛАНСИРУЙТЕ ПИТАНИЕ РЕБЁНКА</vt:lpstr>
      <vt:lpstr>СБАЛАНСИРУЙТЕ ПИТАНИЕ РЕБЁНКА</vt:lpstr>
      <vt:lpstr>СБАЛАНСИРУЙТЕ ПИТАНИЕ РЕБЁНКА</vt:lpstr>
      <vt:lpstr>ПОЧЕМУ  ОРГАНИЗМУ  НЕОБХОДИМЫ ПИЩЕВЫЕ  ВЕЩЕСТВА?</vt:lpstr>
      <vt:lpstr>ЗАВТРАК</vt:lpstr>
      <vt:lpstr>ОБЕД</vt:lpstr>
      <vt:lpstr>ПОЛДНИК</vt:lpstr>
      <vt:lpstr>УЖИН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здорового питания для школьников</dc:title>
  <dc:creator>Храмцова Е. А.</dc:creator>
  <cp:lastModifiedBy>Пользователь Windows</cp:lastModifiedBy>
  <cp:revision>174</cp:revision>
  <cp:lastPrinted>2016-02-10T14:44:43Z</cp:lastPrinted>
  <dcterms:created xsi:type="dcterms:W3CDTF">2008-11-10T15:53:20Z</dcterms:created>
  <dcterms:modified xsi:type="dcterms:W3CDTF">2018-05-22T11:29:37Z</dcterms:modified>
  <cp:category>проект</cp:category>
</cp:coreProperties>
</file>