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05" r:id="rId3"/>
    <p:sldId id="283" r:id="rId4"/>
    <p:sldId id="282" r:id="rId5"/>
    <p:sldId id="298" r:id="rId6"/>
    <p:sldId id="287" r:id="rId7"/>
    <p:sldId id="291" r:id="rId8"/>
    <p:sldId id="295" r:id="rId9"/>
    <p:sldId id="294" r:id="rId10"/>
    <p:sldId id="289" r:id="rId11"/>
    <p:sldId id="303" r:id="rId12"/>
    <p:sldId id="306" r:id="rId1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00"/>
    <a:srgbClr val="096713"/>
    <a:srgbClr val="B3D3EA"/>
    <a:srgbClr val="78A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10" autoAdjust="0"/>
    <p:restoredTop sz="95596" autoAdjust="0"/>
  </p:normalViewPr>
  <p:slideViewPr>
    <p:cSldViewPr>
      <p:cViewPr varScale="1">
        <p:scale>
          <a:sx n="87" d="100"/>
          <a:sy n="87" d="100"/>
        </p:scale>
        <p:origin x="163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EAD5E1-5C06-44FB-8248-3FC2709950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354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609951-6B2F-457B-86E8-E9CF1F9F5167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3352800"/>
            <a:ext cx="7086600" cy="70485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978275"/>
            <a:ext cx="7086600" cy="441325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274638"/>
            <a:ext cx="2114550" cy="6354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191250" cy="6354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143000"/>
            <a:ext cx="3848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1143000"/>
            <a:ext cx="3848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8"/>
            <a:ext cx="84582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143000"/>
            <a:ext cx="7848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edg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Microsoft Sans Serif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Microsoft Sans Serif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Microsoft Sans Serif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Microsoft Sans Serif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Microsoft Sans Serif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Microsoft Sans Serif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Microsoft Sans Serif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Microsoft Sans Serif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0" y="1371600"/>
            <a:ext cx="7162800" cy="1602105"/>
          </a:xfrm>
        </p:spPr>
        <p:txBody>
          <a:bodyPr/>
          <a:lstStyle/>
          <a:p>
            <a:r>
              <a:rPr lang="ru-RU" sz="5400" b="1" dirty="0" smtClean="0">
                <a:solidFill>
                  <a:srgbClr val="FF0000"/>
                </a:solidFill>
                <a:latin typeface="Monotype Corsiva" pitchFamily="66" charset="0"/>
              </a:rPr>
              <a:t>«Зимующие птицы» </a:t>
            </a:r>
            <a:br>
              <a:rPr lang="ru-RU" sz="5400" b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</a:rPr>
              <a:t>для детей младшей группы</a:t>
            </a:r>
            <a:endParaRPr lang="ru-RU" sz="28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800600" y="4724400"/>
            <a:ext cx="4114800" cy="685800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tx1"/>
                </a:solidFill>
              </a:rPr>
              <a:t>Выполнила воспитатель: </a:t>
            </a:r>
            <a:r>
              <a:rPr lang="ru-RU" sz="1800" b="1" dirty="0" smtClean="0">
                <a:solidFill>
                  <a:schemeClr val="tx1"/>
                </a:solidFill>
              </a:rPr>
              <a:t>Андреева Ирина Викторовна.</a:t>
            </a:r>
            <a:endParaRPr lang="ru-RU" sz="1800" b="1" dirty="0" smtClean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52800"/>
            <a:ext cx="3505200" cy="2514600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2438400"/>
            <a:ext cx="2270761" cy="2057400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000" b="1" dirty="0" smtClean="0">
                <a:solidFill>
                  <a:srgbClr val="FF0000"/>
                </a:solidFill>
                <a:latin typeface="Monotype Corsiva" pitchFamily="66" charset="0"/>
              </a:rPr>
              <a:t>Голубь</a:t>
            </a:r>
            <a:endParaRPr lang="ru-RU" sz="5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4648200"/>
            <a:ext cx="33528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i="1" dirty="0">
                <a:latin typeface="Comic Sans MS" pitchFamily="66" charset="0"/>
              </a:rPr>
              <a:t>Птица Мира и добра! </a:t>
            </a:r>
            <a:endParaRPr lang="ru-RU" sz="1800" b="1" i="1" dirty="0" smtClean="0">
              <a:latin typeface="Comic Sans MS" pitchFamily="66" charset="0"/>
            </a:endParaRPr>
          </a:p>
          <a:p>
            <a:r>
              <a:rPr lang="ru-RU" sz="1800" b="1" i="1" dirty="0" smtClean="0">
                <a:latin typeface="Comic Sans MS" pitchFamily="66" charset="0"/>
              </a:rPr>
              <a:t>Птица </a:t>
            </a:r>
            <a:r>
              <a:rPr lang="ru-RU" sz="1800" b="1" i="1" dirty="0">
                <a:latin typeface="Comic Sans MS" pitchFamily="66" charset="0"/>
              </a:rPr>
              <a:t>счастья и тепла! </a:t>
            </a:r>
            <a:endParaRPr lang="ru-RU" sz="1800" b="1" i="1" dirty="0" smtClean="0">
              <a:latin typeface="Comic Sans MS" pitchFamily="66" charset="0"/>
            </a:endParaRPr>
          </a:p>
          <a:p>
            <a:r>
              <a:rPr lang="ru-RU" sz="1800" b="1" i="1" dirty="0" smtClean="0">
                <a:latin typeface="Comic Sans MS" pitchFamily="66" charset="0"/>
              </a:rPr>
              <a:t>Эта </a:t>
            </a:r>
            <a:r>
              <a:rPr lang="ru-RU" sz="1800" b="1" i="1" dirty="0">
                <a:latin typeface="Comic Sans MS" pitchFamily="66" charset="0"/>
              </a:rPr>
              <a:t>птица – почтальон</a:t>
            </a:r>
            <a:r>
              <a:rPr lang="ru-RU" sz="1800" b="1" i="1" dirty="0" smtClean="0">
                <a:latin typeface="Comic Sans MS" pitchFamily="66" charset="0"/>
              </a:rPr>
              <a:t>,</a:t>
            </a:r>
          </a:p>
          <a:p>
            <a:r>
              <a:rPr lang="ru-RU" sz="1800" b="1" i="1" dirty="0" smtClean="0">
                <a:latin typeface="Comic Sans MS" pitchFamily="66" charset="0"/>
              </a:rPr>
              <a:t> </a:t>
            </a:r>
            <a:r>
              <a:rPr lang="ru-RU" sz="1800" b="1" i="1" dirty="0">
                <a:latin typeface="Comic Sans MS" pitchFamily="66" charset="0"/>
              </a:rPr>
              <a:t>Не собьется с курса </a:t>
            </a:r>
            <a:r>
              <a:rPr lang="ru-RU" sz="1800" b="1" i="1" dirty="0" smtClean="0">
                <a:latin typeface="Comic Sans MS" pitchFamily="66" charset="0"/>
              </a:rPr>
              <a:t>он. </a:t>
            </a:r>
            <a:r>
              <a:rPr lang="ru-RU" sz="1800" b="1" i="1" dirty="0">
                <a:latin typeface="Comic Sans MS" pitchFamily="66" charset="0"/>
              </a:rPr>
              <a:t>(Голубь)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Picture 2" descr="C:\Users\User\Desktop\s1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062" y="990600"/>
            <a:ext cx="6394305" cy="36728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58200" cy="563562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Кормушки для птиц</a:t>
            </a:r>
            <a:endParaRPr lang="ru-RU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37890" name="Picture 2" descr="i_1a6cc5f1117f270c_html_62688df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14400"/>
            <a:ext cx="3483232" cy="269434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  <p:pic>
        <p:nvPicPr>
          <p:cNvPr id="37893" name="Picture 5" descr="i_1a6cc5f1117f270c_html_m64f496c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1524000"/>
            <a:ext cx="2273300" cy="51689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  <p:pic>
        <p:nvPicPr>
          <p:cNvPr id="37892" name="Picture 4" descr="i_1a6cc5f1117f270c_html_8f4f63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8170" y="943312"/>
            <a:ext cx="2663613" cy="248568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  <p:pic>
        <p:nvPicPr>
          <p:cNvPr id="37891" name="Picture 3" descr="i_1a6cc5f1117f270c_html_1c08a2e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" y="3708908"/>
            <a:ext cx="2514600" cy="298399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114800"/>
            <a:ext cx="3622383" cy="2414318"/>
          </a:xfrm>
          <a:prstGeom prst="rect">
            <a:avLst/>
          </a:prstGeom>
          <a:ln>
            <a:solidFill>
              <a:srgbClr val="FFC000"/>
            </a:solidFill>
          </a:ln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54166034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58200" cy="487362"/>
          </a:xfrm>
        </p:spPr>
        <p:txBody>
          <a:bodyPr>
            <a:normAutofit fontScale="90000"/>
          </a:bodyPr>
          <a:lstStyle/>
          <a:p>
            <a:pPr marL="342900" indent="-342900" algn="l"/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Цель</a:t>
            </a:r>
            <a:r>
              <a:rPr lang="ru-RU" sz="2400" dirty="0" smtClean="0">
                <a:solidFill>
                  <a:schemeClr val="tx1"/>
                </a:solidFill>
                <a:latin typeface="Comic Sans MS" pitchFamily="66" charset="0"/>
              </a:rPr>
              <a:t> – воспитание заботливого и доброжелательного отношения к птицам. </a:t>
            </a:r>
            <a:br>
              <a:rPr lang="ru-RU" sz="24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000000"/>
                </a:solidFill>
                <a:latin typeface="Comic Sans MS" pitchFamily="66" charset="0"/>
              </a:rPr>
              <a:t>Задачи</a:t>
            </a:r>
            <a:r>
              <a:rPr lang="ru-RU" sz="2400" dirty="0" smtClean="0">
                <a:solidFill>
                  <a:srgbClr val="000000"/>
                </a:solidFill>
                <a:latin typeface="Comic Sans MS" pitchFamily="66" charset="0"/>
              </a:rPr>
              <a:t>: Дать детям представления о зимующих птицах. Обогащать словарный запас по теме «Зимующие птицы» (снегирь, синица, воробей, сорока, ворона, голубь, голодный, помогать, кормушка).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1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1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sz="1800" dirty="0">
              <a:solidFill>
                <a:srgbClr val="0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28600"/>
            <a:ext cx="5638800" cy="3124200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865114744"/>
      </p:ext>
    </p:extLst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533400"/>
            <a:ext cx="6096000" cy="838200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наступлением зимы многие птицы покидают родные края. Однако немало из них остаётся зимовать вместе с нами. Называются такие птицы – зимующими.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pic>
        <p:nvPicPr>
          <p:cNvPr id="4" name="Picture 3" descr="C:\Users\User\Desktop\0508005040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52600"/>
            <a:ext cx="2178424" cy="1851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pic>
        <p:nvPicPr>
          <p:cNvPr id="5122" name="Picture 2" descr="C:\Users\User\Desktop\img_1452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191000"/>
            <a:ext cx="2441173" cy="243958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pic>
        <p:nvPicPr>
          <p:cNvPr id="5123" name="Picture 3" descr="C:\Users\User\Desktop\DSC0672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2362200"/>
            <a:ext cx="1880235" cy="17145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pic>
        <p:nvPicPr>
          <p:cNvPr id="5124" name="Picture 4" descr="C:\Users\User\Desktop\133276773_174531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2800" y="1789315"/>
            <a:ext cx="1905000" cy="242454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pic>
        <p:nvPicPr>
          <p:cNvPr id="5126" name="Picture 6" descr="C:\Users\User\Desktop\IMG_150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53000" y="1774075"/>
            <a:ext cx="2025188" cy="13501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pic>
        <p:nvPicPr>
          <p:cNvPr id="5127" name="Picture 7" descr="C:\Users\User\Desktop\DSC0949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34048" y="4213860"/>
            <a:ext cx="2667000" cy="25182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s12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880550"/>
            <a:ext cx="5600700" cy="39200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3962400" cy="685800"/>
          </a:xfrm>
        </p:spPr>
        <p:txBody>
          <a:bodyPr/>
          <a:lstStyle/>
          <a:p>
            <a:r>
              <a:rPr lang="ru-RU" sz="5000" b="1" dirty="0" smtClean="0">
                <a:solidFill>
                  <a:srgbClr val="FF0000"/>
                </a:solidFill>
                <a:latin typeface="Monotype Corsiva" pitchFamily="66" charset="0"/>
              </a:rPr>
              <a:t>Снегирь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24000" y="4800600"/>
            <a:ext cx="5638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dirty="0">
                <a:latin typeface="Comic Sans MS" pitchFamily="66" charset="0"/>
              </a:rPr>
              <a:t>Грудка ярче, чем заря, </a:t>
            </a:r>
          </a:p>
          <a:p>
            <a:pPr>
              <a:buNone/>
            </a:pPr>
            <a:r>
              <a:rPr lang="ru-RU" b="1" dirty="0">
                <a:latin typeface="Comic Sans MS" pitchFamily="66" charset="0"/>
              </a:rPr>
              <a:t>У кого?.. </a:t>
            </a:r>
          </a:p>
          <a:p>
            <a:pPr>
              <a:buNone/>
            </a:pPr>
            <a:r>
              <a:rPr lang="ru-RU" b="1" i="1" dirty="0">
                <a:latin typeface="Comic Sans MS" pitchFamily="66" charset="0"/>
              </a:rPr>
              <a:t>                          </a:t>
            </a:r>
            <a:r>
              <a:rPr lang="ru-RU" b="1" i="1" dirty="0" smtClean="0">
                <a:latin typeface="Comic Sans MS" pitchFamily="66" charset="0"/>
              </a:rPr>
              <a:t>У </a:t>
            </a:r>
            <a:r>
              <a:rPr lang="ru-RU" b="1" i="1" dirty="0">
                <a:latin typeface="Comic Sans MS" pitchFamily="66" charset="0"/>
              </a:rPr>
              <a:t>снегиря</a:t>
            </a:r>
            <a:endParaRPr lang="ru-RU" b="1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3886200"/>
            <a:ext cx="8763000" cy="2971800"/>
          </a:xfrm>
        </p:spPr>
        <p:txBody>
          <a:bodyPr/>
          <a:lstStyle/>
          <a:p>
            <a:pPr marL="0" indent="457200">
              <a:buNone/>
            </a:pPr>
            <a:r>
              <a:rPr lang="ru-RU" sz="1800" b="1" i="1" dirty="0" smtClean="0">
                <a:latin typeface="Comic Sans MS" pitchFamily="66" charset="0"/>
              </a:rPr>
              <a:t>Снегирь –похож на воробья. У самцов грудка, шея и щеки ярко-красного цвета, спинка серо-голубая. Голова и клюв черные, будто надета черная шапочка. Хвост и крылья тоже черного цвета, на крыльях есть светлые полосы. Толстый, широкий клюв нужен снегирям, чтобы доставать зернышки и семена ягод. У самок нет красной грудки, она серовато-бурая. </a:t>
            </a:r>
          </a:p>
          <a:p>
            <a:pPr marL="0" indent="0">
              <a:buNone/>
            </a:pPr>
            <a:r>
              <a:rPr lang="ru-RU" sz="1800" b="1" i="1" dirty="0" smtClean="0">
                <a:latin typeface="Comic Sans MS" pitchFamily="66" charset="0"/>
              </a:rPr>
              <a:t>Живут птицы в густых лесах. Чаще всего они устраивают гнезда высоко на хвойных деревьях. Питаются снегири растительной пищей: почки, семена растений. Ягоды не едят, только достают семена.</a:t>
            </a:r>
          </a:p>
          <a:p>
            <a:endParaRPr lang="ru-RU" dirty="0"/>
          </a:p>
        </p:txBody>
      </p:sp>
      <p:pic>
        <p:nvPicPr>
          <p:cNvPr id="5" name="Picture 4" descr="C:\Users\User\Desktop\снегири-688x6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9047" y="0"/>
            <a:ext cx="5403620" cy="38862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990600"/>
          </a:xfrm>
        </p:spPr>
        <p:txBody>
          <a:bodyPr/>
          <a:lstStyle/>
          <a:p>
            <a:r>
              <a:rPr lang="ru-RU" sz="5000" b="1" dirty="0" smtClean="0">
                <a:solidFill>
                  <a:srgbClr val="FF0000"/>
                </a:solidFill>
                <a:latin typeface="Monotype Corsiva" pitchFamily="66" charset="0"/>
              </a:rPr>
              <a:t>Синица</a:t>
            </a:r>
            <a:endParaRPr lang="ru-RU" sz="5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25602" name="AutoShape 2" descr="C:\Users\User\Desktop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5603" name="Picture 3" descr="C:\Users\User\Desktop\b7574df4a2bd7ee133e3eba0d7a36b2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914400"/>
            <a:ext cx="5714999" cy="352514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2971800" y="4495800"/>
            <a:ext cx="3810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>
              <a:spcBef>
                <a:spcPct val="20000"/>
              </a:spcBef>
            </a:pPr>
            <a:r>
              <a:rPr lang="ru-RU" sz="1800" b="1" i="1" kern="0" dirty="0">
                <a:solidFill>
                  <a:prstClr val="black"/>
                </a:solidFill>
                <a:latin typeface="Comic Sans MS" pitchFamily="66" charset="0"/>
              </a:rPr>
              <a:t>Я зимой люблю кормушки, </a:t>
            </a:r>
          </a:p>
          <a:p>
            <a:pPr marL="342900" lvl="0" indent="-342900" algn="l">
              <a:spcBef>
                <a:spcPct val="20000"/>
              </a:spcBef>
            </a:pPr>
            <a:r>
              <a:rPr lang="ru-RU" sz="1800" b="1" i="1" kern="0" dirty="0">
                <a:solidFill>
                  <a:prstClr val="black"/>
                </a:solidFill>
                <a:latin typeface="Comic Sans MS" pitchFamily="66" charset="0"/>
              </a:rPr>
              <a:t>Как на ёлочках игрушки, </a:t>
            </a:r>
          </a:p>
          <a:p>
            <a:pPr marL="342900" lvl="0" indent="-342900" algn="l">
              <a:spcBef>
                <a:spcPct val="20000"/>
              </a:spcBef>
            </a:pPr>
            <a:r>
              <a:rPr lang="ru-RU" sz="1800" b="1" i="1" kern="0" dirty="0">
                <a:solidFill>
                  <a:prstClr val="black"/>
                </a:solidFill>
                <a:latin typeface="Comic Sans MS" pitchFamily="66" charset="0"/>
              </a:rPr>
              <a:t>Если поклевать хочу, </a:t>
            </a:r>
          </a:p>
          <a:p>
            <a:pPr marL="342900" lvl="0" indent="-342900" algn="l">
              <a:spcBef>
                <a:spcPct val="20000"/>
              </a:spcBef>
            </a:pPr>
            <a:r>
              <a:rPr lang="ru-RU" sz="1800" b="1" i="1" kern="0" dirty="0">
                <a:solidFill>
                  <a:prstClr val="black"/>
                </a:solidFill>
                <a:latin typeface="Comic Sans MS" pitchFamily="66" charset="0"/>
              </a:rPr>
              <a:t>От одной к другой лечу. </a:t>
            </a:r>
          </a:p>
          <a:p>
            <a:pPr marL="342900" lvl="0" indent="-342900" algn="l">
              <a:spcBef>
                <a:spcPct val="20000"/>
              </a:spcBef>
            </a:pPr>
            <a:r>
              <a:rPr lang="ru-RU" sz="1800" b="1" i="1" kern="0" dirty="0">
                <a:solidFill>
                  <a:prstClr val="black"/>
                </a:solidFill>
                <a:latin typeface="Comic Sans MS" pitchFamily="66" charset="0"/>
              </a:rPr>
              <a:t>Желтогрудая я птичка, </a:t>
            </a:r>
          </a:p>
          <a:p>
            <a:pPr marL="342900" lvl="0" indent="-342900" algn="l">
              <a:spcBef>
                <a:spcPct val="20000"/>
              </a:spcBef>
            </a:pPr>
            <a:r>
              <a:rPr lang="ru-RU" sz="1800" b="1" i="1" kern="0" dirty="0">
                <a:solidFill>
                  <a:prstClr val="black"/>
                </a:solidFill>
                <a:latin typeface="Comic Sans MS" pitchFamily="66" charset="0"/>
              </a:rPr>
              <a:t>И зовут меня… (Синичка)</a:t>
            </a:r>
            <a:br>
              <a:rPr lang="ru-RU" sz="1800" b="1" i="1" kern="0" dirty="0">
                <a:solidFill>
                  <a:prstClr val="black"/>
                </a:solidFill>
                <a:latin typeface="Comic Sans MS" pitchFamily="66" charset="0"/>
              </a:rPr>
            </a:br>
            <a:endParaRPr lang="ru-RU" sz="1800" b="1" i="1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715962"/>
          </a:xfrm>
        </p:spPr>
        <p:txBody>
          <a:bodyPr/>
          <a:lstStyle/>
          <a:p>
            <a:r>
              <a:rPr lang="ru-RU" sz="5000" b="1" dirty="0" smtClean="0">
                <a:solidFill>
                  <a:srgbClr val="FF0000"/>
                </a:solidFill>
                <a:latin typeface="Monotype Corsiva" pitchFamily="66" charset="0"/>
              </a:rPr>
              <a:t>Воробей</a:t>
            </a:r>
            <a:endParaRPr lang="ru-RU" sz="5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30722" name="Picture 2" descr="C:\Users\User\Desktop\1099477_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190" y="914400"/>
            <a:ext cx="6225210" cy="387985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2308860" y="4953000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800" b="1" i="1" dirty="0">
                <a:latin typeface="Comic Sans MS" pitchFamily="66" charset="0"/>
              </a:rPr>
              <a:t>В серой шубке перьевой,</a:t>
            </a:r>
          </a:p>
          <a:p>
            <a:pPr>
              <a:buNone/>
            </a:pPr>
            <a:r>
              <a:rPr lang="ru-RU" sz="1800" b="1" i="1" dirty="0">
                <a:latin typeface="Comic Sans MS" pitchFamily="66" charset="0"/>
              </a:rPr>
              <a:t>И в морозы он герой,</a:t>
            </a:r>
          </a:p>
          <a:p>
            <a:pPr>
              <a:buNone/>
            </a:pPr>
            <a:r>
              <a:rPr lang="ru-RU" sz="1800" b="1" i="1" dirty="0">
                <a:latin typeface="Comic Sans MS" pitchFamily="66" charset="0"/>
              </a:rPr>
              <a:t>Назови его скорей,</a:t>
            </a:r>
          </a:p>
          <a:p>
            <a:pPr>
              <a:buNone/>
            </a:pPr>
            <a:r>
              <a:rPr lang="ru-RU" sz="1800" b="1" i="1" dirty="0">
                <a:latin typeface="Comic Sans MS" pitchFamily="66" charset="0"/>
              </a:rPr>
              <a:t>Кто там скачет? </a:t>
            </a:r>
            <a:r>
              <a:rPr lang="ru-RU" sz="1800" b="1" i="1" dirty="0" smtClean="0">
                <a:latin typeface="Comic Sans MS" pitchFamily="66" charset="0"/>
              </a:rPr>
              <a:t>(Воробей)</a:t>
            </a:r>
            <a:endParaRPr lang="ru-RU" sz="1800" b="1" i="1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981200"/>
            <a:ext cx="3657600" cy="4648200"/>
          </a:xfrm>
        </p:spPr>
        <p:txBody>
          <a:bodyPr/>
          <a:lstStyle/>
          <a:p>
            <a:r>
              <a:rPr lang="ru-RU" sz="1800" b="1" i="1" dirty="0" smtClean="0">
                <a:latin typeface="Comic Sans MS" pitchFamily="66" charset="0"/>
              </a:rPr>
              <a:t>Эта одна из самых известных птиц, обитающих по соседству с жилищем и хорошо узнаваемых как по внешнему виду, так и по характерному чириканью.  Питаются </a:t>
            </a:r>
            <a:r>
              <a:rPr lang="ru-RU" sz="1800" b="1" i="1" dirty="0">
                <a:latin typeface="Comic Sans MS" pitchFamily="66" charset="0"/>
              </a:rPr>
              <a:t>в основном растительной пищей, лишь весной частично насекомыми, которыми также </a:t>
            </a:r>
            <a:r>
              <a:rPr lang="ru-RU" sz="1800" b="1" i="1" dirty="0" smtClean="0">
                <a:latin typeface="Comic Sans MS" pitchFamily="66" charset="0"/>
              </a:rPr>
              <a:t>вскармливают </a:t>
            </a:r>
            <a:r>
              <a:rPr lang="ru-RU" sz="1800" b="1" i="1" dirty="0">
                <a:latin typeface="Comic Sans MS" pitchFamily="66" charset="0"/>
              </a:rPr>
              <a:t>птенцов.</a:t>
            </a:r>
          </a:p>
          <a:p>
            <a:pPr marL="0" indent="0">
              <a:buNone/>
            </a:pPr>
            <a:r>
              <a:rPr lang="ru-RU" sz="1800" dirty="0" smtClean="0"/>
              <a:t>     </a:t>
            </a:r>
          </a:p>
        </p:txBody>
      </p:sp>
      <p:pic>
        <p:nvPicPr>
          <p:cNvPr id="4" name="Picture 3" descr="C:\Users\User\Desktop\0003-011-.jpg"/>
          <p:cNvPicPr>
            <a:picLocks noChangeAspect="1" noChangeArrowheads="1"/>
          </p:cNvPicPr>
          <p:nvPr/>
        </p:nvPicPr>
        <p:blipFill>
          <a:blip r:embed="rId2" cstate="print"/>
          <a:srcRect b="82"/>
          <a:stretch>
            <a:fillRect/>
          </a:stretch>
        </p:blipFill>
        <p:spPr bwMode="auto">
          <a:xfrm>
            <a:off x="3962400" y="304800"/>
            <a:ext cx="4938010" cy="4495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762000"/>
          </a:xfrm>
        </p:spPr>
        <p:txBody>
          <a:bodyPr/>
          <a:lstStyle/>
          <a:p>
            <a:r>
              <a:rPr lang="ru-RU" sz="5000" b="1" dirty="0" smtClean="0">
                <a:solidFill>
                  <a:srgbClr val="FF0000"/>
                </a:solidFill>
                <a:latin typeface="Monotype Corsiva" pitchFamily="66" charset="0"/>
              </a:rPr>
              <a:t>Ворона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2" descr="http://birds.watch/photos/0001/014/000106923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990600"/>
            <a:ext cx="5943600" cy="3276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1524000" y="4359088"/>
            <a:ext cx="6477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i="1" dirty="0">
                <a:latin typeface="Comic Sans MS" pitchFamily="66" charset="0"/>
              </a:rPr>
              <a:t>Кар-кар-кар! — кричит плутовка </a:t>
            </a:r>
            <a:endParaRPr lang="ru-RU" sz="1800" b="1" i="1" dirty="0" smtClean="0">
              <a:latin typeface="Comic Sans MS" pitchFamily="66" charset="0"/>
            </a:endParaRPr>
          </a:p>
          <a:p>
            <a:r>
              <a:rPr lang="ru-RU" sz="1800" b="1" i="1" dirty="0" smtClean="0">
                <a:latin typeface="Comic Sans MS" pitchFamily="66" charset="0"/>
              </a:rPr>
              <a:t>Очень </a:t>
            </a:r>
            <a:r>
              <a:rPr lang="ru-RU" sz="1800" b="1" i="1" dirty="0">
                <a:latin typeface="Comic Sans MS" pitchFamily="66" charset="0"/>
              </a:rPr>
              <a:t>ловкая воровка! </a:t>
            </a:r>
            <a:endParaRPr lang="ru-RU" sz="1800" b="1" i="1" dirty="0" smtClean="0">
              <a:latin typeface="Comic Sans MS" pitchFamily="66" charset="0"/>
            </a:endParaRPr>
          </a:p>
          <a:p>
            <a:r>
              <a:rPr lang="ru-RU" sz="1800" b="1" i="1" dirty="0" smtClean="0">
                <a:latin typeface="Comic Sans MS" pitchFamily="66" charset="0"/>
              </a:rPr>
              <a:t>Все </a:t>
            </a:r>
            <a:r>
              <a:rPr lang="ru-RU" sz="1800" b="1" i="1" dirty="0">
                <a:latin typeface="Comic Sans MS" pitchFamily="66" charset="0"/>
              </a:rPr>
              <a:t>блестящие вещицы </a:t>
            </a:r>
            <a:endParaRPr lang="ru-RU" sz="1800" b="1" i="1" dirty="0" smtClean="0">
              <a:latin typeface="Comic Sans MS" pitchFamily="66" charset="0"/>
            </a:endParaRPr>
          </a:p>
          <a:p>
            <a:r>
              <a:rPr lang="ru-RU" sz="1800" b="1" i="1" dirty="0" smtClean="0">
                <a:latin typeface="Comic Sans MS" pitchFamily="66" charset="0"/>
              </a:rPr>
              <a:t>Подбирает </a:t>
            </a:r>
            <a:r>
              <a:rPr lang="ru-RU" sz="1800" b="1" i="1" dirty="0">
                <a:latin typeface="Comic Sans MS" pitchFamily="66" charset="0"/>
              </a:rPr>
              <a:t>эта птица! </a:t>
            </a:r>
            <a:endParaRPr lang="ru-RU" sz="1800" b="1" i="1" dirty="0" smtClean="0">
              <a:latin typeface="Comic Sans MS" pitchFamily="66" charset="0"/>
            </a:endParaRPr>
          </a:p>
          <a:p>
            <a:r>
              <a:rPr lang="ru-RU" sz="1800" b="1" i="1" dirty="0" smtClean="0">
                <a:latin typeface="Comic Sans MS" pitchFamily="66" charset="0"/>
              </a:rPr>
              <a:t>Вам </a:t>
            </a:r>
            <a:r>
              <a:rPr lang="ru-RU" sz="1800" b="1" i="1" dirty="0">
                <a:latin typeface="Comic Sans MS" pitchFamily="66" charset="0"/>
              </a:rPr>
              <a:t>она, друзья, знакома, </a:t>
            </a:r>
            <a:endParaRPr lang="ru-RU" sz="1800" b="1" i="1" dirty="0" smtClean="0">
              <a:latin typeface="Comic Sans MS" pitchFamily="66" charset="0"/>
            </a:endParaRPr>
          </a:p>
          <a:p>
            <a:r>
              <a:rPr lang="ru-RU" sz="1800" b="1" i="1" dirty="0" smtClean="0">
                <a:latin typeface="Comic Sans MS" pitchFamily="66" charset="0"/>
              </a:rPr>
              <a:t>Как </a:t>
            </a:r>
            <a:r>
              <a:rPr lang="ru-RU" sz="1800" b="1" i="1" dirty="0">
                <a:latin typeface="Comic Sans MS" pitchFamily="66" charset="0"/>
              </a:rPr>
              <a:t>ее зовут? (Ворона)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-24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93CB6A"/>
        </a:lt2>
        <a:accent1>
          <a:srgbClr val="71BE5E"/>
        </a:accent1>
        <a:accent2>
          <a:srgbClr val="A0CD6E"/>
        </a:accent2>
        <a:accent3>
          <a:srgbClr val="FFFFFF"/>
        </a:accent3>
        <a:accent4>
          <a:srgbClr val="404040"/>
        </a:accent4>
        <a:accent5>
          <a:srgbClr val="BBDBB6"/>
        </a:accent5>
        <a:accent6>
          <a:srgbClr val="91BA63"/>
        </a:accent6>
        <a:hlink>
          <a:srgbClr val="6BAB4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189C25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1E14F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4C8E3D"/>
        </a:lt2>
        <a:accent1>
          <a:srgbClr val="66A050"/>
        </a:accent1>
        <a:accent2>
          <a:srgbClr val="6EA552"/>
        </a:accent2>
        <a:accent3>
          <a:srgbClr val="FFFFFF"/>
        </a:accent3>
        <a:accent4>
          <a:srgbClr val="404040"/>
        </a:accent4>
        <a:accent5>
          <a:srgbClr val="B8CDB3"/>
        </a:accent5>
        <a:accent6>
          <a:srgbClr val="639549"/>
        </a:accent6>
        <a:hlink>
          <a:srgbClr val="89B96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8CAA42"/>
        </a:lt2>
        <a:accent1>
          <a:srgbClr val="9BB249"/>
        </a:accent1>
        <a:accent2>
          <a:srgbClr val="67B64F"/>
        </a:accent2>
        <a:accent3>
          <a:srgbClr val="FFFFFF"/>
        </a:accent3>
        <a:accent4>
          <a:srgbClr val="404040"/>
        </a:accent4>
        <a:accent5>
          <a:srgbClr val="CBD5B1"/>
        </a:accent5>
        <a:accent6>
          <a:srgbClr val="5DA547"/>
        </a:accent6>
        <a:hlink>
          <a:srgbClr val="B8CC7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4D7C48"/>
        </a:lt2>
        <a:accent1>
          <a:srgbClr val="599148"/>
        </a:accent1>
        <a:accent2>
          <a:srgbClr val="69A253"/>
        </a:accent2>
        <a:accent3>
          <a:srgbClr val="FFFFFF"/>
        </a:accent3>
        <a:accent4>
          <a:srgbClr val="404040"/>
        </a:accent4>
        <a:accent5>
          <a:srgbClr val="B5C7B1"/>
        </a:accent5>
        <a:accent6>
          <a:srgbClr val="5E924A"/>
        </a:accent6>
        <a:hlink>
          <a:srgbClr val="80C15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467F20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8A9BA5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8A9BA5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101D0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67F20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101D0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51873B"/>
        </a:lt2>
        <a:accent1>
          <a:srgbClr val="669E4B"/>
        </a:accent1>
        <a:accent2>
          <a:srgbClr val="79B25C"/>
        </a:accent2>
        <a:accent3>
          <a:srgbClr val="FFFFFF"/>
        </a:accent3>
        <a:accent4>
          <a:srgbClr val="404040"/>
        </a:accent4>
        <a:accent5>
          <a:srgbClr val="B8CCB1"/>
        </a:accent5>
        <a:accent6>
          <a:srgbClr val="6DA153"/>
        </a:accent6>
        <a:hlink>
          <a:srgbClr val="92CB6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4D4D4D"/>
        </a:dk1>
        <a:lt1>
          <a:srgbClr val="FFFFFF"/>
        </a:lt1>
        <a:dk2>
          <a:srgbClr val="4D4D4D"/>
        </a:dk2>
        <a:lt2>
          <a:srgbClr val="42640C"/>
        </a:lt2>
        <a:accent1>
          <a:srgbClr val="8EB81F"/>
        </a:accent1>
        <a:accent2>
          <a:srgbClr val="C6D938"/>
        </a:accent2>
        <a:accent3>
          <a:srgbClr val="FFFFFF"/>
        </a:accent3>
        <a:accent4>
          <a:srgbClr val="404040"/>
        </a:accent4>
        <a:accent5>
          <a:srgbClr val="C6D8AB"/>
        </a:accent5>
        <a:accent6>
          <a:srgbClr val="B3C432"/>
        </a:accent6>
        <a:hlink>
          <a:srgbClr val="67841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4D4D4D"/>
        </a:dk1>
        <a:lt1>
          <a:srgbClr val="FFFFFF"/>
        </a:lt1>
        <a:dk2>
          <a:srgbClr val="4D4D4D"/>
        </a:dk2>
        <a:lt2>
          <a:srgbClr val="0E7E24"/>
        </a:lt2>
        <a:accent1>
          <a:srgbClr val="369026"/>
        </a:accent1>
        <a:accent2>
          <a:srgbClr val="57A025"/>
        </a:accent2>
        <a:accent3>
          <a:srgbClr val="FFFFFF"/>
        </a:accent3>
        <a:accent4>
          <a:srgbClr val="404040"/>
        </a:accent4>
        <a:accent5>
          <a:srgbClr val="AEC6AC"/>
        </a:accent5>
        <a:accent6>
          <a:srgbClr val="4E9120"/>
        </a:accent6>
        <a:hlink>
          <a:srgbClr val="73B0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4D4D4D"/>
        </a:dk1>
        <a:lt1>
          <a:srgbClr val="FFFFFF"/>
        </a:lt1>
        <a:dk2>
          <a:srgbClr val="4D4D4D"/>
        </a:dk2>
        <a:lt2>
          <a:srgbClr val="0E7E24"/>
        </a:lt2>
        <a:accent1>
          <a:srgbClr val="369026"/>
        </a:accent1>
        <a:accent2>
          <a:srgbClr val="57A025"/>
        </a:accent2>
        <a:accent3>
          <a:srgbClr val="FFFFFF"/>
        </a:accent3>
        <a:accent4>
          <a:srgbClr val="404040"/>
        </a:accent4>
        <a:accent5>
          <a:srgbClr val="AEC6AC"/>
        </a:accent5>
        <a:accent6>
          <a:srgbClr val="4E9120"/>
        </a:accent6>
        <a:hlink>
          <a:srgbClr val="E1E4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</TotalTime>
  <Words>412</Words>
  <Application>Microsoft Office PowerPoint</Application>
  <PresentationFormat>Экран (4:3)</PresentationFormat>
  <Paragraphs>38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Comic Sans MS</vt:lpstr>
      <vt:lpstr>Microsoft Sans Serif</vt:lpstr>
      <vt:lpstr>Monotype Corsiva</vt:lpstr>
      <vt:lpstr>Times New Roman</vt:lpstr>
      <vt:lpstr>powerpoint-template-24</vt:lpstr>
      <vt:lpstr>«Зимующие птицы»  для детей младшей группы</vt:lpstr>
      <vt:lpstr>                                     Цель – воспитание заботливого и доброжелательного отношения к птицам.   Задачи: Дать детям представления о зимующих птицах. Обогащать словарный запас по теме «Зимующие птицы» (снегирь, синица, воробей, сорока, ворона, голубь, голодный, помогать, кормушка).  </vt:lpstr>
      <vt:lpstr>    С наступлением зимы многие птицы покидают родные края. Однако немало из них остаётся зимовать вместе с нами. Называются такие птицы – зимующими.   </vt:lpstr>
      <vt:lpstr>Снегирь </vt:lpstr>
      <vt:lpstr>Презентация PowerPoint</vt:lpstr>
      <vt:lpstr>Синица</vt:lpstr>
      <vt:lpstr>Воробей</vt:lpstr>
      <vt:lpstr>Презентация PowerPoint</vt:lpstr>
      <vt:lpstr>Ворона </vt:lpstr>
      <vt:lpstr>Голубь</vt:lpstr>
      <vt:lpstr>Кормушки для птиц</vt:lpstr>
      <vt:lpstr>Презентация PowerPoint</vt:lpstr>
    </vt:vector>
  </TitlesOfParts>
  <Company>Templates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SmileTemplates.com</dc:creator>
  <cp:lastModifiedBy>Андреевы</cp:lastModifiedBy>
  <cp:revision>112</cp:revision>
  <dcterms:created xsi:type="dcterms:W3CDTF">2007-04-02T02:11:51Z</dcterms:created>
  <dcterms:modified xsi:type="dcterms:W3CDTF">2022-01-16T10:31:09Z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1044682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