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815B42-A1F9-48D0-985C-6CB0C226E36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5F3705-7905-4A9F-8E60-5467F201C3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4400" dirty="0" smtClean="0"/>
              <a:t>Организация платных дополнительных образовательных услуг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4139952" cy="27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617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18"/>
            <a:ext cx="4022159" cy="528977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9. Разработка </a:t>
            </a:r>
            <a:r>
              <a:rPr lang="ru-RU" dirty="0"/>
              <a:t>нормативно-правовых документов: положения, приказы, сметы, договора и т.д.</a:t>
            </a:r>
          </a:p>
          <a:p>
            <a:pPr marL="45720" indent="0">
              <a:buNone/>
            </a:pPr>
            <a:r>
              <a:rPr lang="ru-RU" dirty="0" smtClean="0"/>
              <a:t>10.Оформление</a:t>
            </a:r>
            <a:r>
              <a:rPr lang="ru-RU" dirty="0"/>
              <a:t> </a:t>
            </a:r>
            <a:r>
              <a:rPr lang="ru-RU" b="1" dirty="0"/>
              <a:t>информационного стенда</a:t>
            </a:r>
            <a:r>
              <a:rPr lang="ru-RU" dirty="0"/>
              <a:t> для потребителей о  дополнительных платных образовательных услугах, реализуемых в образовательном </a:t>
            </a:r>
            <a:r>
              <a:rPr lang="ru-RU" dirty="0" smtClean="0"/>
              <a:t>учреждении</a:t>
            </a:r>
          </a:p>
          <a:p>
            <a:pPr marL="45720" indent="0">
              <a:buNone/>
            </a:pPr>
            <a:r>
              <a:rPr lang="ru-RU" dirty="0" smtClean="0"/>
              <a:t>11. </a:t>
            </a:r>
            <a:r>
              <a:rPr lang="ru-RU" dirty="0"/>
              <a:t>Оформление страницы "Платные образовательные услуги" на официальном сайте образовательной организации в сети "Интернет"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229" y="260648"/>
            <a:ext cx="1809750" cy="180975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6832"/>
            <a:ext cx="2955674" cy="23488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90361"/>
            <a:ext cx="2867811" cy="215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9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532859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РФ «Об образовании», иными нормативно-правовыми актами, регулирующими образовательную деятельность, образовательные услуги могут быть как основными, так и дополнительными. К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образовательным услугам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услуги, предоставляемые по основным образовательным программам. Обязательный минимум содержания основных образовательных программ определяется государственными образовательными стандартами, которые устанавливают федеральные (центральные) органы государственной власти и управления в рамках их компетенции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услугами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соответственно, считаются услуги, осуществляемые по дополнительным образовательным программам. </a:t>
            </a:r>
          </a:p>
        </p:txBody>
      </p:sp>
    </p:spTree>
    <p:extLst>
      <p:ext uri="{BB962C8B-B14F-4D97-AF65-F5344CB8AC3E}">
        <p14:creationId xmlns:p14="http://schemas.microsoft.com/office/powerpoint/2010/main" val="115548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60648"/>
            <a:ext cx="7488832" cy="60486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бесплатными образовательными услугами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понимаются услуги, оказываемые государственными и муниципальными образовательными учреждениями в пределах основных образовательных программ, финансируемых за счет бюджетных средств, и государственных образовательных стандартов.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определения необходимо выделить три существенных признака.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бесплатные образовательные услуги оказываются государственными и муниципальными образовательными учреждениями.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бесплатные образовательные услуги реализуются только по основным образовательным программам, финансируемым из бюджета соответствующего уровня (федерального, регионального, муниципального).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реализация бесплатных образовательных услуг осуществляется исключительно в пределах государственных образовательных стандартов.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правоотношения регулируются законодательством РФ (в широком смысле) об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61140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064896" cy="5832648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Платными образовательными услугами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считать услуги, оказываемые образовательными учреждениями всех видов, а также лицами, занимающимися индивидуальной трудовой педагогической деятельность, за соответствующую плату. Следует отметить, что настоящее определение является общим и не содержит указания на конкретные условия и порядок осуществления платной образовательной деятельности.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этим необходимо внести некоторые уточнения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государственные и муниципальные образовательные учреждения имеют право оказывать платные образовательные услуги: не предусмотренные соответствующими образовательными программами и государственными образовательными стандартами; за счет внебюджетных средств (например, средств сторонних организаций, спонсоров или частных лиц, в т. ч. родителей воспитанников и обучающихся). Фактически это означает, что государственные и муниципальные образовательные учреждения вправе оказывать 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платные дополнительные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услуги.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негосударственные образовательные организации вправе осуществлять платную образовательную деятельность, как в рамках государственных образовательных стандартов, так и за их пределами, т.е. предоставлять за плату и основные и дополнительные образовательные услуги. Настоящее правило распространяется также на лиц, занимающихся индивидуальной образовательной деятельностью.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перечень платных образовательных услуг (как основных, так и дополнительных) должен быть в обязательном порядке закреплен в уставах (положениях) образовательных учреждений и организаций.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5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342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организации дополнительных платных образовательных услуг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4248472" cy="23042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потребностей родителей (законных представителей) обучающихся, воспитанников в дополнительных платных образовательных услугах.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18495"/>
            <a:ext cx="3348037" cy="251102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49080"/>
            <a:ext cx="3779128" cy="208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6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18"/>
            <a:ext cx="4680520" cy="550579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ресурсов образовательного учреждения для предоставления дополнительных платных образовательных услуг (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информационных,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учебно-методических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- помещение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английскому языку – педагог имеющий специальность лингвист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Логопедическая услуга – педагог имеющий специальность «логопед»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Оздоровительная услуга – медицинская сестра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2094"/>
            <a:ext cx="2842394" cy="213179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53" y="2708920"/>
            <a:ext cx="2398538" cy="17989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53" y="4653136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0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19"/>
            <a:ext cx="4022159" cy="38496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Создание условий для оказания дополнительных платных образовательных услуг, обеспечивающих охрану жизни и здоровья обучающихся, воспитанников (санитарно-эпидемиологический режим, противопожарный режим, охрана труда и пр.)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51" y="188640"/>
            <a:ext cx="3346450" cy="223096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852936"/>
            <a:ext cx="3035829" cy="22768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09120"/>
            <a:ext cx="259228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89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4353665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4. Наличие </a:t>
            </a:r>
            <a:r>
              <a:rPr lang="ru-RU" dirty="0"/>
              <a:t>в Уставе образовательного учреждения пунктов, определяющих перечень дополнительных платных образовательных услуг.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5</a:t>
            </a:r>
            <a:r>
              <a:rPr lang="ru-RU" dirty="0"/>
              <a:t>. Наличие лицензии на дополнительные платные образовательные услуги (Приложение к лицензии).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31838"/>
            <a:ext cx="4296211" cy="5145434"/>
          </a:xfrm>
        </p:spPr>
      </p:pic>
    </p:spTree>
    <p:extLst>
      <p:ext uri="{BB962C8B-B14F-4D97-AF65-F5344CB8AC3E}">
        <p14:creationId xmlns:p14="http://schemas.microsoft.com/office/powerpoint/2010/main" val="171962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18"/>
            <a:ext cx="3734127" cy="4569689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6. </a:t>
            </a:r>
            <a:r>
              <a:rPr lang="ru-RU" dirty="0"/>
              <a:t>Составление рабочих программ по каждой дополнительной платной образовательной услуге.</a:t>
            </a:r>
          </a:p>
          <a:p>
            <a:pPr marL="45720" indent="0">
              <a:buNone/>
            </a:pPr>
            <a:r>
              <a:rPr lang="ru-RU" dirty="0" smtClean="0"/>
              <a:t>7. </a:t>
            </a:r>
            <a:r>
              <a:rPr lang="ru-RU" dirty="0"/>
              <a:t>Согласование (принятие) рабочих учебных программ дополнительных платных образовательных услуг на педагогическом совете образовательного учреждения (протокол педагогического совета</a:t>
            </a:r>
            <a:r>
              <a:rPr lang="ru-RU" dirty="0" smtClean="0"/>
              <a:t>).</a:t>
            </a:r>
          </a:p>
          <a:p>
            <a:pPr marL="45720" indent="0">
              <a:buNone/>
            </a:pPr>
            <a:r>
              <a:rPr lang="ru-RU" dirty="0" smtClean="0"/>
              <a:t>8. </a:t>
            </a:r>
            <a:r>
              <a:rPr lang="ru-RU" dirty="0"/>
              <a:t>Разработка учебного плана по организации дополнительных платных образовательных услуг.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32656"/>
            <a:ext cx="2654928" cy="347503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40968"/>
            <a:ext cx="23812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7968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229</TotalTime>
  <Words>353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Организация платных дополнительных образовательных услуг</vt:lpstr>
      <vt:lpstr>Презентация PowerPoint</vt:lpstr>
      <vt:lpstr>Презентация PowerPoint</vt:lpstr>
      <vt:lpstr>Презентация PowerPoint</vt:lpstr>
      <vt:lpstr>Алгоритм организации дополнительных платных образовательных услуг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платных дополнительных образовательных услуг</dc:title>
  <dc:creator>дс1</dc:creator>
  <cp:lastModifiedBy>дс1</cp:lastModifiedBy>
  <cp:revision>11</cp:revision>
  <dcterms:created xsi:type="dcterms:W3CDTF">2016-02-02T10:57:29Z</dcterms:created>
  <dcterms:modified xsi:type="dcterms:W3CDTF">2016-02-03T09:40:09Z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354763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