
<file path=[Content_Types].xml><?xml version="1.0" encoding="utf-8"?>
<Types xmlns="http://schemas.openxmlformats.org/package/2006/content-types">
  <Default ContentType="image/png" Extension="png"/>
  <Default ContentType="image/png" Extension="tmp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5" r:id="rId3"/>
    <p:sldId id="257" r:id="rId4"/>
    <p:sldId id="260" r:id="rId5"/>
    <p:sldId id="277" r:id="rId6"/>
    <p:sldId id="278" r:id="rId7"/>
    <p:sldId id="261" r:id="rId8"/>
    <p:sldId id="262" r:id="rId9"/>
    <p:sldId id="27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B2E8"/>
    <a:srgbClr val="87C7D9"/>
    <a:srgbClr val="FF8B8B"/>
    <a:srgbClr val="71C2FF"/>
    <a:srgbClr val="266678"/>
    <a:srgbClr val="A7D6E3"/>
    <a:srgbClr val="8A0000"/>
    <a:srgbClr val="B07BD7"/>
    <a:srgbClr val="C39B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2CDE1-A6F8-495E-9284-A0B936B858E7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58B29-513E-4DCC-8FD9-1CB4CE5683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73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6611779"/>
            <a:ext cx="14494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kern="1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istral" pitchFamily="66" charset="0"/>
                <a:ea typeface="+mn-ea"/>
                <a:cs typeface="+mn-cs"/>
              </a:rPr>
              <a:t>© Фокина Лидия Петровна </a:t>
            </a:r>
            <a:endParaRPr lang="ru-RU" sz="1000" kern="1200" dirty="0">
              <a:solidFill>
                <a:schemeClr val="accent4">
                  <a:lumMod val="20000"/>
                  <a:lumOff val="80000"/>
                </a:schemeClr>
              </a:solidFill>
              <a:latin typeface="Mistral" pitchFamily="66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857224" y="214290"/>
            <a:ext cx="8072494" cy="6429420"/>
          </a:xfrm>
          <a:prstGeom prst="rect">
            <a:avLst/>
          </a:prstGeom>
          <a:solidFill>
            <a:schemeClr val="bg1"/>
          </a:solidFill>
          <a:ln w="38100" cap="rnd">
            <a:solidFill>
              <a:schemeClr val="accent5">
                <a:lumMod val="20000"/>
                <a:lumOff val="80000"/>
              </a:schemeClr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357158" y="1000108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10" name="Овал 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357158" y="1658925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16" name="Овал 1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 userDrawn="1"/>
        </p:nvGrpSpPr>
        <p:grpSpPr>
          <a:xfrm>
            <a:off x="357158" y="2317742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22" name="Овал 2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 userDrawn="1"/>
        </p:nvGrpSpPr>
        <p:grpSpPr>
          <a:xfrm>
            <a:off x="357158" y="2976559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28" name="Овал 2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32"/>
          <p:cNvGrpSpPr/>
          <p:nvPr userDrawn="1"/>
        </p:nvGrpSpPr>
        <p:grpSpPr>
          <a:xfrm>
            <a:off x="357158" y="3635376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34" name="Овал 33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38"/>
          <p:cNvGrpSpPr/>
          <p:nvPr userDrawn="1"/>
        </p:nvGrpSpPr>
        <p:grpSpPr>
          <a:xfrm>
            <a:off x="357158" y="4294193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40" name="Овал 3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5" name="Группа 44"/>
          <p:cNvGrpSpPr/>
          <p:nvPr userDrawn="1"/>
        </p:nvGrpSpPr>
        <p:grpSpPr>
          <a:xfrm>
            <a:off x="357158" y="4953010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46" name="Овал 4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1" name="Группа 50"/>
          <p:cNvGrpSpPr/>
          <p:nvPr userDrawn="1"/>
        </p:nvGrpSpPr>
        <p:grpSpPr>
          <a:xfrm>
            <a:off x="357158" y="6270645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52" name="Овал 5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56"/>
          <p:cNvGrpSpPr/>
          <p:nvPr userDrawn="1"/>
        </p:nvGrpSpPr>
        <p:grpSpPr>
          <a:xfrm>
            <a:off x="357158" y="5611827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58" name="Овал 5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 userDrawn="1"/>
        </p:nvGrpSpPr>
        <p:grpSpPr>
          <a:xfrm>
            <a:off x="357158" y="341291"/>
            <a:ext cx="928662" cy="214314"/>
            <a:chOff x="2714612" y="3143248"/>
            <a:chExt cx="2857520" cy="928694"/>
          </a:xfrm>
          <a:solidFill>
            <a:srgbClr val="0070C0"/>
          </a:solidFill>
        </p:grpSpPr>
        <p:sp>
          <p:nvSpPr>
            <p:cNvPr id="65" name="Овал 64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grpFill/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http://www.ds1-nowch.edu21.cap.ru/?t=eduid&amp;eduid=10980" TargetMode="External" Type="http://schemas.openxmlformats.org/officeDocument/2006/relationships/hyperlink"/><Relationship Id="rId1" Target="../slideLayouts/slideLayout7.xml" Type="http://schemas.openxmlformats.org/officeDocument/2006/relationships/slideLayout"/><Relationship Id="rId4" Target="../media/image7.tmp" Type="http://schemas.openxmlformats.org/officeDocument/2006/relationships/image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iro.ranepa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71604" y="2276872"/>
            <a:ext cx="6929486" cy="1754326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Организация работы консультационного пункта «Семье и детям»</a:t>
            </a:r>
            <a:endParaRPr lang="ru-RU" sz="3600" dirty="0"/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>
          <a:xfrm>
            <a:off x="1714480" y="471488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Старший воспитатель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Никифорова Маргарита Валентиновна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99605" y="428604"/>
            <a:ext cx="505773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/>
              <a:t>МБДОУ «Детский сад №1 «Маленькая страна»</a:t>
            </a:r>
            <a:endParaRPr lang="ru-RU" dirty="0"/>
          </a:p>
          <a:p>
            <a:pPr algn="ctr"/>
            <a:r>
              <a:rPr lang="ru-RU" dirty="0"/>
              <a:t> города Новочебоксарска Чувашской Республики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19672" y="2708920"/>
            <a:ext cx="70470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ВНИАНИЕ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37879" y="332656"/>
            <a:ext cx="3816424" cy="6155531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обеспечение доступности дошкольного образования, единства и преемственности семейного и общественного воспитания, повышения педагогической компетентности родителей, воспитывающих детей в возрасте от 6 месяцев до 7 лет на дому, в том числе детей-инвалидов</a:t>
            </a:r>
            <a:endPara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оказание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всесторонней помощи родителям (законным представителям), в обеспечении условий для развития детей, не посещающих ДОУ;</a:t>
            </a:r>
          </a:p>
          <a:p>
            <a:pPr lvl="0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оказание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содействия в социализации детей дошкольного возраста, не посещающих ДОУ;</a:t>
            </a:r>
          </a:p>
          <a:p>
            <a:pPr lvl="0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своевременное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диагностирование проблем в развитии у детей раннего возраста с целью оказания им помощи; </a:t>
            </a:r>
          </a:p>
          <a:p>
            <a:pPr marL="285750" lvl="0" indent="-285750">
              <a:buFontTx/>
              <a:buChar char="-"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между ДОУ и другими организациями социальной и медицинской поддержки детей и родителей (законных представителей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lvl="0" indent="-285750">
              <a:buFontTx/>
              <a:buChar char="-"/>
            </a:pP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100" dirty="0"/>
              <a:t>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деятельности консультационного пункта:</a:t>
            </a:r>
          </a:p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информационная </a:t>
            </a:r>
          </a:p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диагностическая </a:t>
            </a:r>
          </a:p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консультативная </a:t>
            </a:r>
          </a:p>
          <a:p>
            <a:pPr marL="285750" lvl="0" indent="-285750">
              <a:buFontTx/>
              <a:buChar char="-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координационно-организационная</a:t>
            </a:r>
          </a:p>
          <a:p>
            <a:pPr marL="285750" lvl="0" indent="-285750">
              <a:buFontTx/>
              <a:buChar char="-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аналитическая </a:t>
            </a:r>
          </a:p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методическая 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48680"/>
            <a:ext cx="3292397" cy="1852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081" y="2628058"/>
            <a:ext cx="2984441" cy="16794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344" y="4633775"/>
            <a:ext cx="2915816" cy="1640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475656" y="404664"/>
            <a:ext cx="4038600" cy="3312368"/>
          </a:xfrm>
        </p:spPr>
        <p:txBody>
          <a:bodyPr/>
          <a:lstStyle/>
          <a:p>
            <a:pPr marL="0" indent="0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этапы:</a:t>
            </a:r>
          </a:p>
          <a:p>
            <a:pPr marL="0" indent="0">
              <a:buNone/>
            </a:pP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мониторинг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 микрорайона, имеющих детей, не посещающих детский сад, с целью выявления психолого-педагогических проблем;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списков желающих посещать занятия в консультационном пункте;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приглашения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первое установочное собрание «Будем знакомы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(реклама  на сайте, в поликлинике). 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определение возрастной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диапазон детей – 1,6-7 лет и связанные с ним проблемы развития и воспитания, чтобы в дальнейшем спланировать и разработать актуальные темы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семейного развития и воспитания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933056"/>
            <a:ext cx="4444039" cy="25008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631" y="1052735"/>
            <a:ext cx="3292399" cy="18527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59632" y="397984"/>
            <a:ext cx="3600400" cy="33239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утверждение нормативных документов и локальных актов, которые регламентируют деятельность консультационного пункта: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 руководителя о создании на базе дошкольной организации консультационного пункта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положение о консультационном пункте дошкольной организации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план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график работы консультационного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пункта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МБДОУ «Детский сад №1 «Маленькая страна»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Главная страница МБДОУ &quot;Детский сад №1 &quot;Маленькая страна&quot; г. Новочебоксарск / Портал образования ЧР - Google Chrom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327" y="836712"/>
            <a:ext cx="3828425" cy="2088232"/>
          </a:xfrm>
          <a:prstGeom prst="rect">
            <a:avLst/>
          </a:prstGeom>
        </p:spPr>
      </p:pic>
      <p:pic>
        <p:nvPicPr>
          <p:cNvPr id="5" name="Рисунок 4" descr="Консультационный пункт &quot;Семье и детям&quot; / МБДОУ &quot;Детский сад №1 &quot;Маленькая страна&quot; г. Новочебоксарск / Портал образования ЧР - Google Chrom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645024"/>
            <a:ext cx="4713250" cy="257086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04664"/>
            <a:ext cx="7556707" cy="295845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7" y="3789040"/>
            <a:ext cx="4394635" cy="26664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06222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3" y="238542"/>
            <a:ext cx="5102487" cy="3334474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717032"/>
            <a:ext cx="4038600" cy="3028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93285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9" y="764704"/>
            <a:ext cx="4320479" cy="37548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2017 году стали  обладателями гранта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субсидий из федерального бюджета юридическим лицам в целях реализации задач Федеральной целевой программы развития образования на 2016-2020 годы по мероприятию 2.1. «Реализация новых организационно-экономических моделей и стандартов в дошкольном образовании путем разработки нормативно-методической базы и экспертно-аналитическое сопровождение ее внедрения»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 4,5 млн. рублей:</a:t>
            </a:r>
          </a:p>
          <a:p>
            <a:pPr lvl="0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Позволило обогатить материальную базу</a:t>
            </a:r>
          </a:p>
          <a:p>
            <a:pPr marL="285750" lvl="0" indent="-285750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«доступную среду» для детей –инвалидов и детей с ОВЗ</a:t>
            </a:r>
          </a:p>
          <a:p>
            <a:pPr marL="285750" lvl="0" indent="-285750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квалификацию педагогам консультационного пункта</a:t>
            </a:r>
          </a:p>
          <a:p>
            <a:pPr marL="285750" lvl="0" indent="-285750">
              <a:buFontTx/>
              <a:buChar char="-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34575"/>
            <a:ext cx="2088232" cy="3712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189736"/>
            <a:ext cx="2139345" cy="32090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384563"/>
            <a:ext cx="3051238" cy="2033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363634" y="778171"/>
            <a:ext cx="4464496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–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непосредственная работа с детьми и родителями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консультаций, бесед, лекций для родителей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диагностические мероприятия по выявлению проблем в развитии, а также удовлетворения запросов родителей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непосредственная образовательная работа с детьми и родителями: «Вместе с мамой»,  «Грудничковое плавание», медицинские мероприятия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RITA\Downloads\IMG-7ae7ec6c62d28d9d859db1899873058c-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452" y="3356992"/>
            <a:ext cx="3528859" cy="26466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340" y="825477"/>
            <a:ext cx="2906055" cy="38747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484784"/>
            <a:ext cx="7772400" cy="1470025"/>
          </a:xfrm>
        </p:spPr>
        <p:txBody>
          <a:bodyPr/>
          <a:lstStyle/>
          <a:p>
            <a:r>
              <a:rPr lang="ru-RU" dirty="0" smtClean="0">
                <a:hlinkClick r:id="rId2"/>
              </a:rPr>
              <a:t>Федеральный институт развития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4767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65D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406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Федеральный институт развития образования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класс 3 четверть</dc:title>
  <dc:subject>математика</dc:subject>
  <dc:creator>corowina</dc:creator>
  <cp:lastModifiedBy>дс1</cp:lastModifiedBy>
  <cp:revision>17</cp:revision>
  <dcterms:created xsi:type="dcterms:W3CDTF">2014-11-07T17:01:55Z</dcterms:created>
  <dcterms:modified xsi:type="dcterms:W3CDTF">2020-02-27T13:58:18Z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427353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