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80" r:id="rId5"/>
    <p:sldId id="272" r:id="rId6"/>
    <p:sldId id="273" r:id="rId7"/>
    <p:sldId id="281" r:id="rId8"/>
    <p:sldId id="282" r:id="rId9"/>
    <p:sldId id="261" r:id="rId10"/>
    <p:sldId id="284" r:id="rId11"/>
    <p:sldId id="277" r:id="rId12"/>
    <p:sldId id="278" r:id="rId13"/>
    <p:sldId id="262" r:id="rId14"/>
    <p:sldId id="271" r:id="rId15"/>
    <p:sldId id="274" r:id="rId16"/>
    <p:sldId id="279" r:id="rId17"/>
    <p:sldId id="276" r:id="rId18"/>
    <p:sldId id="28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05E202-24BE-43E1-9038-2EDAFAE4658A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0CC9EA-4276-4FD0-A0A7-F2481A0D8E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audio" Target="file:///D:\&#1084;&#1077;&#1090;&#1086;&#1076;&#1080;&#1089;&#1090;\&#1052;&#1086;&#1103;%20&#1084;&#1091;&#1079;&#1099;&#1082;&#1072;\&#1040;&#1091;&#1076;&#1080;&#1086;_0002.wma" TargetMode="External"/><Relationship Id="rId1" Type="http://schemas.openxmlformats.org/officeDocument/2006/relationships/audio" Target="file:///D:\&#1084;&#1077;&#1090;&#1086;&#1076;&#1080;&#1089;&#1090;\&#1052;&#1086;&#1103;%20&#1084;&#1091;&#1079;&#1099;&#1082;&#1072;\&#1040;&#1091;&#1076;&#1080;&#1086;_0001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D:\&#1084;&#1077;&#1090;&#1086;&#1076;&#1080;&#1089;&#1090;\&#1082;%20&#1082;&#1086;&#1085;&#1082;&#1091;&#1088;&#1089;&#1091;%20&#1048;&#1050;&#1058;\zjablik.mp3" TargetMode="External"/><Relationship Id="rId1" Type="http://schemas.openxmlformats.org/officeDocument/2006/relationships/audio" Target="file:///D:\&#1084;&#1077;&#1090;&#1086;&#1076;&#1080;&#1089;&#1090;\&#1082;%20&#1082;&#1086;&#1085;&#1082;&#1091;&#1088;&#1089;&#1091;%20&#1048;&#1050;&#1058;\vorobej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84;&#1077;&#1090;&#1086;&#1076;&#1080;&#1089;&#1090;\&#1082;%20&#1082;&#1086;&#1085;&#1082;&#1091;&#1088;&#1089;&#1091;%20&#1048;&#1050;&#1058;\&#1052;&#1086;&#1088;&#1077;.asf" TargetMode="External"/><Relationship Id="rId1" Type="http://schemas.openxmlformats.org/officeDocument/2006/relationships/video" Target="file:///C:\Documents%20and%20Settings\Admin\&#1052;&#1086;&#1080;%20&#1076;&#1086;&#1082;&#1091;&#1084;&#1077;&#1085;&#1090;&#1099;\&#1052;&#1086;&#1080;%20&#1074;&#1080;&#1076;&#1077;&#1086;&#1079;&#1072;&#1087;&#1080;&#1089;&#1080;\Movavi%20Library\_____%20-%20&#1041;&#1086;&#1085;&#1091;&#1089;%2001.avi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501122" cy="11858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entury Schoolbook" pitchFamily="18" charset="0"/>
              </a:rPr>
              <a:t>МДОУ «Детский сад № 27 «Рябинка» города Новочебоксарска Чувашской Республики</a:t>
            </a:r>
            <a:endParaRPr lang="ru-RU" sz="2400" dirty="0"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786322"/>
            <a:ext cx="7396186" cy="1752600"/>
          </a:xfrm>
        </p:spPr>
        <p:txBody>
          <a:bodyPr/>
          <a:lstStyle/>
          <a:p>
            <a:pPr algn="ctr"/>
            <a:r>
              <a:rPr lang="ru-RU" b="1" i="1" dirty="0" smtClean="0"/>
              <a:t>«Модель методической разработки </a:t>
            </a:r>
            <a:endParaRPr lang="ru-RU" dirty="0" smtClean="0"/>
          </a:p>
          <a:p>
            <a:pPr algn="ctr"/>
            <a:r>
              <a:rPr lang="ru-RU" b="1" i="1" dirty="0" smtClean="0"/>
              <a:t>«Интернет – страница педагога на сайте дошкольного учреждения</a:t>
            </a:r>
            <a:r>
              <a:rPr lang="ru-RU" b="1" i="1" dirty="0" smtClean="0"/>
              <a:t>». </a:t>
            </a:r>
            <a:endParaRPr lang="ru-RU" dirty="0"/>
          </a:p>
        </p:txBody>
      </p:sp>
      <p:pic>
        <p:nvPicPr>
          <p:cNvPr id="3074" name="Picture 2" descr="D:\методист\моя флэшка\Рита\фотографии\P100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0323">
            <a:off x="5072066" y="1857364"/>
            <a:ext cx="352416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P1040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352486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Рисунок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10455"/>
            <a:ext cx="4071966" cy="3061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58072" cy="857256"/>
          </a:xfrm>
        </p:spPr>
        <p:txBody>
          <a:bodyPr/>
          <a:lstStyle/>
          <a:p>
            <a:pPr algn="ctr"/>
            <a:r>
              <a:rPr lang="ru-RU" dirty="0" smtClean="0"/>
              <a:t>Образец буклета</a:t>
            </a:r>
            <a:endParaRPr lang="ru-RU" dirty="0"/>
          </a:p>
        </p:txBody>
      </p:sp>
      <p:pic>
        <p:nvPicPr>
          <p:cNvPr id="1028" name="Picture 4" descr="C:\Documents and Settings\Admin\Рабочий стол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413143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04088"/>
            <a:ext cx="621510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entury Schoolbook" pitchFamily="18" charset="0"/>
              </a:rPr>
              <a:t>Главная страница сайта </a:t>
            </a:r>
            <a:br>
              <a:rPr lang="ru-RU" sz="3600" dirty="0" smtClean="0">
                <a:latin typeface="Century Schoolbook" pitchFamily="18" charset="0"/>
              </a:rPr>
            </a:br>
            <a:r>
              <a:rPr lang="ru-RU" sz="3600" dirty="0" smtClean="0">
                <a:latin typeface="Century Schoolbook" pitchFamily="18" charset="0"/>
              </a:rPr>
              <a:t>детского сада</a:t>
            </a:r>
            <a:endParaRPr lang="ru-RU" sz="3600" dirty="0">
              <a:latin typeface="Century Schoolbook" pitchFamily="18" charset="0"/>
            </a:endParaRPr>
          </a:p>
        </p:txBody>
      </p:sp>
      <p:pic>
        <p:nvPicPr>
          <p:cNvPr id="5" name="Содержимое 4" descr="сай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928802"/>
            <a:ext cx="3857652" cy="4590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429288" cy="8469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entury Schoolbook" pitchFamily="18" charset="0"/>
              </a:rPr>
              <a:t>Страница педагога</a:t>
            </a:r>
            <a:endParaRPr lang="ru-RU" sz="3600" dirty="0">
              <a:latin typeface="Century Schoolbook" pitchFamily="18" charset="0"/>
            </a:endParaRPr>
          </a:p>
        </p:txBody>
      </p:sp>
      <p:pic>
        <p:nvPicPr>
          <p:cNvPr id="4" name="Содержимое 3" descr="стран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571612"/>
            <a:ext cx="3929090" cy="5112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541978" cy="1464770"/>
          </a:xfrm>
        </p:spPr>
        <p:txBody>
          <a:bodyPr/>
          <a:lstStyle/>
          <a:p>
            <a:r>
              <a:rPr lang="ru-RU" sz="4000" dirty="0" smtClean="0">
                <a:latin typeface="Century" pitchFamily="18" charset="0"/>
              </a:rPr>
              <a:t>Примерная структура 		страницы</a:t>
            </a:r>
            <a:endParaRPr lang="ru-RU" sz="4000" dirty="0"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8072494" cy="478634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Century Schoolbook" pitchFamily="18" charset="0"/>
              </a:rPr>
              <a:t>На каждой странице отображены фото педагога, сведения о нем, над какой проблемой работает.</a:t>
            </a:r>
          </a:p>
          <a:p>
            <a:pPr algn="just"/>
            <a:r>
              <a:rPr lang="ru-RU" sz="1800" b="1" dirty="0" smtClean="0">
                <a:solidFill>
                  <a:schemeClr val="accent3"/>
                </a:solidFill>
                <a:latin typeface="Century Schoolbook" pitchFamily="18" charset="0"/>
              </a:rPr>
              <a:t>Рубрики страницы:</a:t>
            </a:r>
            <a:endParaRPr lang="ru-RU" sz="1800" dirty="0" smtClean="0">
              <a:solidFill>
                <a:schemeClr val="accent3"/>
              </a:solidFill>
              <a:latin typeface="Century Schoolbook" pitchFamily="18" charset="0"/>
            </a:endParaRPr>
          </a:p>
          <a:p>
            <a:pPr lvl="0" algn="just"/>
            <a:r>
              <a:rPr lang="ru-RU" sz="1800" b="1" u="sng" dirty="0" smtClean="0">
                <a:latin typeface="Century Schoolbook" pitchFamily="18" charset="0"/>
              </a:rPr>
              <a:t>Методическая копилка.</a:t>
            </a:r>
            <a:r>
              <a:rPr lang="ru-RU" sz="1800" b="1" dirty="0" smtClean="0">
                <a:latin typeface="Century Schoolbook" pitchFamily="18" charset="0"/>
              </a:rPr>
              <a:t> </a:t>
            </a:r>
            <a:r>
              <a:rPr lang="ru-RU" sz="1800" dirty="0" smtClean="0">
                <a:latin typeface="Century Schoolbook" pitchFamily="18" charset="0"/>
              </a:rPr>
              <a:t>В ее содержание будут входить конспекты разнообразных мероприятий (занятия, совместная деятельность, праздники, развлечения, игры, семинары, педсоветы, мастер - классы), разработанных педагогом;</a:t>
            </a:r>
          </a:p>
          <a:p>
            <a:pPr lvl="0" algn="just"/>
            <a:r>
              <a:rPr lang="ru-RU" sz="1800" b="1" u="sng" dirty="0" smtClean="0">
                <a:latin typeface="Century Schoolbook" pitchFamily="18" charset="0"/>
              </a:rPr>
              <a:t>Электронный дидактический материал. </a:t>
            </a:r>
            <a:r>
              <a:rPr lang="ru-RU" sz="1800" dirty="0" smtClean="0">
                <a:latin typeface="Century Schoolbook" pitchFamily="18" charset="0"/>
              </a:rPr>
              <a:t>Здесь будут представлены графические изображения, картинки, игры, презентации в помощь для подготовки к занятиям и другим видам воспитательно-образовательного процесса.</a:t>
            </a:r>
          </a:p>
          <a:p>
            <a:pPr lvl="0" algn="just"/>
            <a:r>
              <a:rPr lang="ru-RU" sz="1800" b="1" u="sng" dirty="0" smtClean="0">
                <a:latin typeface="Century Schoolbook" pitchFamily="18" charset="0"/>
              </a:rPr>
              <a:t>Уроки для родителей. </a:t>
            </a:r>
            <a:r>
              <a:rPr lang="ru-RU" sz="1800" dirty="0" smtClean="0">
                <a:latin typeface="Century Schoolbook" pitchFamily="18" charset="0"/>
              </a:rPr>
              <a:t>Педагоги проконсультируют родителей по различным вопросам воспитания и обучения детей. Здесь можно познакомиться с консультациями, тренингами, памятками для родителей, комментариями к заданиям для детей, тестами по диагностике готовности детей к школе.</a:t>
            </a:r>
          </a:p>
          <a:p>
            <a:pPr algn="just"/>
            <a:endParaRPr lang="ru-RU" sz="18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928670"/>
            <a:ext cx="7899300" cy="5429288"/>
          </a:xfrm>
        </p:spPr>
        <p:txBody>
          <a:bodyPr>
            <a:normAutofit/>
          </a:bodyPr>
          <a:lstStyle/>
          <a:p>
            <a:pPr lvl="0" algn="just"/>
            <a:r>
              <a:rPr lang="ru-RU" b="1" u="sng" dirty="0" smtClean="0"/>
              <a:t>Фотоматериал. </a:t>
            </a:r>
            <a:r>
              <a:rPr lang="ru-RU" dirty="0" smtClean="0"/>
              <a:t> Будут представлены фото</a:t>
            </a:r>
          </a:p>
          <a:p>
            <a:pPr lvl="0" algn="just"/>
            <a:r>
              <a:rPr lang="ru-RU" dirty="0" smtClean="0"/>
              <a:t> интересных, необычных мероприятий с детьми, </a:t>
            </a:r>
          </a:p>
          <a:p>
            <a:pPr lvl="0" algn="just"/>
            <a:r>
              <a:rPr lang="ru-RU" dirty="0" smtClean="0"/>
              <a:t>моментов из профессиональной жизни педагогов.</a:t>
            </a:r>
          </a:p>
          <a:p>
            <a:pPr lvl="0" algn="just"/>
            <a:r>
              <a:rPr lang="ru-RU" b="1" u="sng" dirty="0" smtClean="0"/>
              <a:t>Аудио и видео материал. </a:t>
            </a:r>
            <a:r>
              <a:rPr lang="ru-RU" dirty="0" smtClean="0"/>
              <a:t>В ее содержание будут входить различные звуковые файлы, видеофильмы.</a:t>
            </a:r>
          </a:p>
          <a:p>
            <a:pPr lvl="0" algn="just"/>
            <a:r>
              <a:rPr lang="ru-RU" b="1" u="sng" dirty="0" smtClean="0"/>
              <a:t>Давайте дружить.</a:t>
            </a:r>
            <a:r>
              <a:rPr lang="ru-RU" dirty="0" smtClean="0"/>
              <a:t> Будут представлены упражнения, сказки, игры  для формирования мотивационной готовности и социальной уверенности детей.</a:t>
            </a:r>
          </a:p>
          <a:p>
            <a:pPr lvl="0" algn="just"/>
            <a:r>
              <a:rPr lang="ru-RU" b="1" u="sng" dirty="0" err="1" smtClean="0"/>
              <a:t>Блоги</a:t>
            </a:r>
            <a:r>
              <a:rPr lang="ru-RU" b="1" u="sng" dirty="0" smtClean="0"/>
              <a:t>  наших  коллег. </a:t>
            </a:r>
            <a:r>
              <a:rPr lang="ru-RU" dirty="0" smtClean="0"/>
              <a:t>Здесь можно найти сайты различных дошкольных образовательных учреждений.</a:t>
            </a:r>
          </a:p>
          <a:p>
            <a:pPr algn="just"/>
            <a:r>
              <a:rPr lang="ru-RU" b="1" dirty="0" smtClean="0"/>
              <a:t> </a:t>
            </a:r>
            <a:endParaRPr lang="ru-RU" dirty="0" smtClean="0"/>
          </a:p>
          <a:p>
            <a:pPr algn="just"/>
            <a:r>
              <a:rPr lang="ru-RU" dirty="0" smtClean="0"/>
              <a:t>Общение и проверка заданий будет идти по электронной почте по адресу:</a:t>
            </a:r>
            <a:r>
              <a:rPr lang="ru-RU" b="1" dirty="0" smtClean="0"/>
              <a:t> </a:t>
            </a:r>
            <a:r>
              <a:rPr lang="en-US" b="1" u="sng" dirty="0" err="1" smtClean="0"/>
              <a:t>detsad</a:t>
            </a:r>
            <a:r>
              <a:rPr lang="ru-RU" b="1" u="sng" dirty="0" smtClean="0"/>
              <a:t>27@</a:t>
            </a:r>
            <a:r>
              <a:rPr lang="en-US" b="1" u="sng" dirty="0" smtClean="0"/>
              <a:t>inbox</a:t>
            </a:r>
            <a:r>
              <a:rPr lang="ru-RU" b="1" u="sng" dirty="0" smtClean="0"/>
              <a:t>.</a:t>
            </a:r>
            <a:r>
              <a:rPr lang="en-US" b="1" u="sng" dirty="0" err="1" smtClean="0"/>
              <a:t>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6143668" cy="1433894"/>
          </a:xfrm>
        </p:spPr>
        <p:txBody>
          <a:bodyPr/>
          <a:lstStyle/>
          <a:p>
            <a:pPr algn="ctr"/>
            <a:r>
              <a:rPr lang="ru-RU" sz="3200" dirty="0" smtClean="0"/>
              <a:t>Использование звуковых файлов</a:t>
            </a:r>
            <a:br>
              <a:rPr lang="ru-RU" sz="3200" dirty="0" smtClean="0"/>
            </a:br>
            <a:r>
              <a:rPr lang="ru-RU" sz="3200" dirty="0" smtClean="0"/>
              <a:t>«Добро пожаловать </a:t>
            </a:r>
            <a:br>
              <a:rPr lang="ru-RU" sz="3200" dirty="0" smtClean="0"/>
            </a:br>
            <a:r>
              <a:rPr lang="ru-RU" sz="3200" dirty="0" smtClean="0"/>
              <a:t>в экологию»</a:t>
            </a: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3143248"/>
            <a:ext cx="4071966" cy="107670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Admin\Рабочий стол\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00438"/>
            <a:ext cx="3661198" cy="292895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1-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83" y="3500438"/>
            <a:ext cx="3857651" cy="2893238"/>
          </a:xfrm>
          <a:prstGeom prst="rect">
            <a:avLst/>
          </a:prstGeom>
          <a:noFill/>
        </p:spPr>
      </p:pic>
      <p:pic>
        <p:nvPicPr>
          <p:cNvPr id="9" name="Аудио_000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7224" y="6000768"/>
            <a:ext cx="304800" cy="304800"/>
          </a:xfrm>
          <a:prstGeom prst="rect">
            <a:avLst/>
          </a:prstGeom>
        </p:spPr>
      </p:pic>
      <p:pic>
        <p:nvPicPr>
          <p:cNvPr id="10" name="Аудио_000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57224" y="2643182"/>
            <a:ext cx="3286148" cy="57150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n w="635">
                  <a:noFill/>
                </a:ln>
                <a:solidFill>
                  <a:schemeClr val="accent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времена года</a:t>
            </a:r>
            <a:endParaRPr kumimoji="0" lang="ru-RU" sz="3200" b="1" i="0" u="none" strike="noStrike" kern="1200" cap="none" spc="0" normalizeH="0" baseline="0" noProof="0" dirty="0">
              <a:ln w="635">
                <a:noFill/>
              </a:ln>
              <a:solidFill>
                <a:schemeClr val="accent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14942" y="2571744"/>
            <a:ext cx="3286148" cy="57150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n w="635">
                  <a:noFill/>
                </a:ln>
                <a:solidFill>
                  <a:schemeClr val="accent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насекомые</a:t>
            </a:r>
            <a:endParaRPr kumimoji="0" lang="ru-RU" sz="3200" b="1" i="0" u="none" strike="noStrike" kern="1200" cap="none" spc="0" normalizeH="0" baseline="0" noProof="0" dirty="0">
              <a:ln w="635">
                <a:noFill/>
              </a:ln>
              <a:solidFill>
                <a:schemeClr val="accent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3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03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042044" cy="678952"/>
          </a:xfrm>
        </p:spPr>
        <p:txBody>
          <a:bodyPr/>
          <a:lstStyle/>
          <a:p>
            <a:pPr algn="ctr"/>
            <a:r>
              <a:rPr lang="ru-RU" dirty="0" smtClean="0"/>
              <a:t>Голоса птиц</a:t>
            </a:r>
            <a:endParaRPr lang="ru-RU" dirty="0"/>
          </a:p>
        </p:txBody>
      </p:sp>
      <p:pic>
        <p:nvPicPr>
          <p:cNvPr id="1026" name="Picture 2" descr="D:\fotoohota_zjab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7"/>
            <a:ext cx="4048196" cy="3017255"/>
          </a:xfrm>
          <a:prstGeom prst="rect">
            <a:avLst/>
          </a:prstGeom>
          <a:noFill/>
        </p:spPr>
      </p:pic>
      <p:pic>
        <p:nvPicPr>
          <p:cNvPr id="1027" name="Picture 3" descr="D:\fotoohota_vorob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946" y="2428868"/>
            <a:ext cx="3820582" cy="3000396"/>
          </a:xfrm>
          <a:prstGeom prst="rect">
            <a:avLst/>
          </a:prstGeom>
          <a:noFill/>
        </p:spPr>
      </p:pic>
      <p:pic>
        <p:nvPicPr>
          <p:cNvPr id="6" name="vorobe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857620" y="4857760"/>
            <a:ext cx="304800" cy="304800"/>
          </a:xfrm>
          <a:prstGeom prst="rect">
            <a:avLst/>
          </a:prstGeom>
        </p:spPr>
      </p:pic>
      <p:pic>
        <p:nvPicPr>
          <p:cNvPr id="7" name="zjabli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072462" y="4857760"/>
            <a:ext cx="304800" cy="3048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14348" y="1643050"/>
            <a:ext cx="3357586" cy="64294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зяблик</a:t>
            </a:r>
            <a:endParaRPr kumimoji="0" lang="ru-RU" sz="3200" b="1" i="0" u="none" strike="noStrike" kern="1200" cap="none" spc="0" normalizeH="0" baseline="0" noProof="0" dirty="0">
              <a:ln w="635">
                <a:noFill/>
              </a:ln>
              <a:solidFill>
                <a:schemeClr val="accent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72066" y="1643050"/>
            <a:ext cx="3357586" cy="64294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6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воробей</a:t>
            </a:r>
            <a:endParaRPr kumimoji="0" lang="ru-RU" sz="3200" b="1" i="0" u="none" strike="noStrike" kern="1200" cap="none" spc="0" normalizeH="0" baseline="0" noProof="0" dirty="0">
              <a:ln w="635">
                <a:noFill/>
              </a:ln>
              <a:solidFill>
                <a:schemeClr val="accent6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2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858048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entury Schoolbook" pitchFamily="18" charset="0"/>
              </a:rPr>
              <a:t>Использование </a:t>
            </a:r>
            <a:r>
              <a:rPr lang="ru-RU" sz="3600" dirty="0" err="1" smtClean="0">
                <a:latin typeface="Century Schoolbook" pitchFamily="18" charset="0"/>
              </a:rPr>
              <a:t>видеофайлов</a:t>
            </a:r>
            <a:r>
              <a:rPr lang="ru-RU" sz="3600" dirty="0" smtClean="0">
                <a:latin typeface="Century Schoolbook" pitchFamily="18" charset="0"/>
              </a:rPr>
              <a:t>:</a:t>
            </a:r>
            <a:endParaRPr lang="ru-RU" sz="3600" dirty="0">
              <a:latin typeface="Century Schoolbook" pitchFamily="18" charset="0"/>
            </a:endParaRPr>
          </a:p>
        </p:txBody>
      </p:sp>
      <p:pic>
        <p:nvPicPr>
          <p:cNvPr id="5" name="_____ - Бонус 0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2357430"/>
            <a:ext cx="3905279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Море.asf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786314" y="2285992"/>
            <a:ext cx="3750496" cy="300039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858048" cy="928694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8042176" cy="507209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dirty="0" smtClean="0"/>
              <a:t>Надеемся, что использование интернет - страниц сайта в жизни нашего детского сада позволит обогатить, качественно обновить воспитательно – образовательный процесс, повысить эффективность общения педагогов и родителей.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/>
              <a:t>Методический материал, рекомендации, дидактические задания, которые будут помещены на страницах сайта, могут быть использованы не только педагогами, но и родителями.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dirty="0" smtClean="0"/>
              <a:t>Мы стремимся к тому, чтобы Интернет – страница стала эффективной «площадкой для общения» педагогов дошкольных образовательных учреждений.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285860"/>
            <a:ext cx="5643602" cy="2714644"/>
          </a:xfrm>
        </p:spPr>
        <p:txBody>
          <a:bodyPr/>
          <a:lstStyle/>
          <a:p>
            <a:pPr algn="ctr"/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itchFamily="18" charset="0"/>
                <a:cs typeface="Arial"/>
              </a:rPr>
              <a:t/>
            </a:r>
            <a:b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itchFamily="18" charset="0"/>
                <a:cs typeface="Arial"/>
              </a:rPr>
            </a:b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itchFamily="18" charset="0"/>
                <a:cs typeface="Arial"/>
              </a:rPr>
              <a:t>спасибо за внимание</a:t>
            </a:r>
            <a:b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itchFamily="18" charset="0"/>
                <a:cs typeface="Arial"/>
              </a:rPr>
            </a:b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itchFamily="18" charset="0"/>
                <a:cs typeface="Arial"/>
              </a:rPr>
              <a:t/>
            </a:r>
            <a:b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itchFamily="18" charset="0"/>
                <a:cs typeface="Arial"/>
              </a:rPr>
            </a:b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творческих успехов</a:t>
            </a:r>
            <a:b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</a:br>
            <a:r>
              <a:rPr lang="ru-RU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itchFamily="18" charset="0"/>
                <a:cs typeface="Arial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WordArt 16"/>
          <p:cNvSpPr>
            <a:spLocks noGrp="1" noChangeArrowheads="1" noChangeShapeType="1" noTextEdit="1"/>
          </p:cNvSpPr>
          <p:nvPr>
            <p:ph type="body" idx="1"/>
          </p:nvPr>
        </p:nvSpPr>
        <p:spPr bwMode="auto">
          <a:xfrm>
            <a:off x="4286248" y="4500570"/>
            <a:ext cx="4398838" cy="101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удачи</a:t>
            </a:r>
            <a:endParaRPr lang="ru-RU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12" descr="smile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14818"/>
            <a:ext cx="24479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smile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500306"/>
            <a:ext cx="24479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smile6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928802"/>
            <a:ext cx="24479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0"/>
            <a:ext cx="1643042" cy="15001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357166"/>
            <a:ext cx="2255698" cy="821828"/>
          </a:xfrm>
        </p:spPr>
        <p:txBody>
          <a:bodyPr/>
          <a:lstStyle/>
          <a:p>
            <a:pPr algn="ctr"/>
            <a:r>
              <a:rPr lang="ru-RU" sz="4400" dirty="0" smtClean="0">
                <a:latin typeface="Century" pitchFamily="18" charset="0"/>
              </a:rPr>
              <a:t>Цель:</a:t>
            </a:r>
            <a:endParaRPr lang="ru-RU" sz="4400" dirty="0"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786058"/>
            <a:ext cx="8072494" cy="385765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 smtClean="0"/>
              <a:t>Расширять использование информационно – коммуникационных технологий в воспитательно – образовательном процессе.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 smtClean="0"/>
              <a:t>Разработать систему организации консультативной методической поддержки в области повышения информационной компетентности педагогов.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 smtClean="0"/>
              <a:t>Систематизировать, обновлять и пополнять информационные ресурсы образовательного процесса.</a:t>
            </a:r>
          </a:p>
          <a:p>
            <a:pPr lvl="0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 smtClean="0"/>
              <a:t>Приобщить родителей к использованию ИКТ в воспитании и обучении.</a:t>
            </a:r>
          </a:p>
          <a:p>
            <a:pPr algn="just">
              <a:lnSpc>
                <a:spcPct val="120000"/>
              </a:lnSpc>
            </a:pPr>
            <a:r>
              <a:rPr lang="ru-RU" sz="2600" b="1" dirty="0" smtClean="0"/>
              <a:t> </a:t>
            </a:r>
            <a:endParaRPr lang="ru-RU" sz="2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28926" y="2357430"/>
            <a:ext cx="2255698" cy="75039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Задачи</a:t>
            </a:r>
            <a:endParaRPr kumimoji="0" lang="ru-RU" sz="44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1221480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казание квалифицированной педагогической помощи педагогам в создании интернет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страниц на сайте дошкольного учреждения.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143668" cy="1571636"/>
          </a:xfrm>
        </p:spPr>
        <p:txBody>
          <a:bodyPr/>
          <a:lstStyle/>
          <a:p>
            <a:r>
              <a:rPr lang="ru-RU" sz="4000" dirty="0" smtClean="0">
                <a:latin typeface="Century" pitchFamily="18" charset="0"/>
              </a:rPr>
              <a:t>Ожидаемые результаты:</a:t>
            </a:r>
            <a:br>
              <a:rPr lang="ru-RU" sz="4000" dirty="0" smtClean="0">
                <a:latin typeface="Century" pitchFamily="18" charset="0"/>
              </a:rPr>
            </a:br>
            <a:endParaRPr lang="ru-RU" sz="4000" dirty="0">
              <a:latin typeface="Century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8042176" cy="421484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/>
              <a:t>Повышение педагогического мастерства педагога ДОУ в области ИКТ.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Эффективное использование ИКТ в воспитательно – образовательном процессе, в педагогическом просвещении родителей.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Создание Интернет – страницы каждого педагога.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Систематическое обновление и пополнение интернет – страниц.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Приобщение родителей к использованию ИКТ в воспитании и обучении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684854" cy="897818"/>
          </a:xfrm>
        </p:spPr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071546"/>
            <a:ext cx="7572428" cy="5572164"/>
          </a:xfrm>
        </p:spPr>
        <p:txBody>
          <a:bodyPr>
            <a:normAutofit fontScale="25000" lnSpcReduction="20000"/>
          </a:bodyPr>
          <a:lstStyle/>
          <a:p>
            <a:r>
              <a:rPr lang="ru-RU" sz="2400" b="1" dirty="0" smtClean="0"/>
              <a:t> </a:t>
            </a:r>
            <a:r>
              <a:rPr lang="ru-RU" sz="1800" dirty="0" smtClean="0"/>
              <a:t>		</a:t>
            </a:r>
            <a:r>
              <a:rPr lang="en-US" sz="7200" b="1" u="sng" dirty="0" smtClean="0"/>
              <a:t>I</a:t>
            </a:r>
            <a:r>
              <a:rPr lang="ru-RU" sz="7200" b="1" u="sng" dirty="0" smtClean="0"/>
              <a:t> этап. Ознакомительный</a:t>
            </a:r>
            <a:endParaRPr lang="ru-RU" sz="7200" u="sng" dirty="0" smtClean="0"/>
          </a:p>
          <a:p>
            <a:pPr lvl="0">
              <a:buFont typeface="Wingdings" pitchFamily="2" charset="2"/>
              <a:buChar char="Ø"/>
            </a:pPr>
            <a:r>
              <a:rPr lang="ru-RU" sz="7200" dirty="0" smtClean="0"/>
              <a:t>Изучение и анализ психолого-педагогической и </a:t>
            </a:r>
          </a:p>
          <a:p>
            <a:pPr lvl="0"/>
            <a:r>
              <a:rPr lang="ru-RU" sz="7200" dirty="0" smtClean="0"/>
              <a:t>методической литературы по проблеме;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 smtClean="0"/>
              <a:t>Подбор диагностического инструментария, </a:t>
            </a:r>
          </a:p>
          <a:p>
            <a:pPr lvl="0"/>
            <a:r>
              <a:rPr lang="ru-RU" sz="7200" dirty="0" smtClean="0"/>
              <a:t>анкетирование педагогов</a:t>
            </a:r>
          </a:p>
          <a:p>
            <a:pPr lvl="0"/>
            <a:r>
              <a:rPr lang="ru-RU" sz="7200" dirty="0" smtClean="0"/>
              <a:t>		Апрель – май 2010 года</a:t>
            </a:r>
          </a:p>
          <a:p>
            <a:pPr algn="ctr"/>
            <a:endParaRPr lang="ru-RU" sz="7200" b="1" dirty="0" smtClean="0"/>
          </a:p>
          <a:p>
            <a:r>
              <a:rPr lang="ru-RU" sz="7200" b="1" dirty="0" smtClean="0"/>
              <a:t>		</a:t>
            </a:r>
            <a:r>
              <a:rPr lang="en-US" sz="7200" b="1" u="sng" dirty="0" smtClean="0"/>
              <a:t>II</a:t>
            </a:r>
            <a:r>
              <a:rPr lang="ru-RU" sz="7200" b="1" u="sng" dirty="0" smtClean="0"/>
              <a:t> этап. Технологический</a:t>
            </a:r>
            <a:endParaRPr lang="ru-RU" sz="7200" u="sng" dirty="0" smtClean="0"/>
          </a:p>
          <a:p>
            <a:pPr lvl="3"/>
            <a:r>
              <a:rPr lang="ru-RU" sz="7200" dirty="0" smtClean="0"/>
              <a:t>	Разработка системы организации консультативной </a:t>
            </a:r>
          </a:p>
          <a:p>
            <a:pPr lvl="3"/>
            <a:r>
              <a:rPr lang="ru-RU" sz="7200" dirty="0" smtClean="0"/>
              <a:t>	методической поддержки педагогам</a:t>
            </a:r>
          </a:p>
          <a:p>
            <a:pPr lvl="3"/>
            <a:r>
              <a:rPr lang="ru-RU" sz="7200" dirty="0" smtClean="0"/>
              <a:t>		Август – май 2010 года</a:t>
            </a:r>
          </a:p>
          <a:p>
            <a:pPr algn="ctr"/>
            <a:endParaRPr lang="ru-RU" sz="7200" b="1" dirty="0" smtClean="0"/>
          </a:p>
          <a:p>
            <a:r>
              <a:rPr lang="ru-RU" sz="7200" b="1" dirty="0" smtClean="0"/>
              <a:t>		</a:t>
            </a:r>
            <a:r>
              <a:rPr lang="en-US" sz="7200" b="1" u="sng" dirty="0" smtClean="0"/>
              <a:t>III</a:t>
            </a:r>
            <a:r>
              <a:rPr lang="ru-RU" sz="7200" b="1" u="sng" dirty="0" smtClean="0"/>
              <a:t> этап. Основной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 smtClean="0"/>
              <a:t>Создание Интернет – страниц педагогами</a:t>
            </a:r>
          </a:p>
          <a:p>
            <a:pPr lvl="0">
              <a:buFont typeface="Wingdings" pitchFamily="2" charset="2"/>
              <a:buChar char="Ø"/>
            </a:pPr>
            <a:r>
              <a:rPr lang="ru-RU" sz="7200" dirty="0" smtClean="0"/>
              <a:t>Обновление и пополнение Интернет - страниц</a:t>
            </a:r>
          </a:p>
          <a:p>
            <a:r>
              <a:rPr lang="ru-RU" sz="7200" dirty="0" smtClean="0"/>
              <a:t>		Сентябрь – май 2010 – 2011 года</a:t>
            </a:r>
          </a:p>
          <a:p>
            <a:pPr algn="ctr"/>
            <a:endParaRPr lang="ru-RU" sz="7200" b="1" dirty="0" smtClean="0"/>
          </a:p>
          <a:p>
            <a:r>
              <a:rPr lang="ru-RU" sz="7200" b="1" dirty="0" smtClean="0"/>
              <a:t>		</a:t>
            </a:r>
            <a:r>
              <a:rPr lang="en-US" sz="7200" b="1" u="sng" dirty="0" smtClean="0"/>
              <a:t>IV</a:t>
            </a:r>
            <a:r>
              <a:rPr lang="ru-RU" sz="7200" b="1" u="sng" dirty="0" smtClean="0"/>
              <a:t> этап. Итоговый</a:t>
            </a:r>
            <a:endParaRPr lang="ru-RU" sz="7200" u="sng" dirty="0" smtClean="0"/>
          </a:p>
          <a:p>
            <a:pPr lvl="2"/>
            <a:r>
              <a:rPr lang="ru-RU" sz="6600" dirty="0" smtClean="0"/>
              <a:t>		Подведение результатов</a:t>
            </a:r>
          </a:p>
          <a:p>
            <a:pPr lvl="0"/>
            <a:r>
              <a:rPr lang="ru-RU" sz="7200" dirty="0" smtClean="0"/>
              <a:t>		Май 2011 года</a:t>
            </a:r>
          </a:p>
          <a:p>
            <a:pPr algn="ctr"/>
            <a:r>
              <a:rPr lang="ru-RU" sz="7200" b="1" dirty="0" smtClean="0"/>
              <a:t> </a:t>
            </a:r>
            <a:r>
              <a:rPr lang="ru-RU" sz="7200" dirty="0" smtClean="0"/>
              <a:t> </a:t>
            </a:r>
            <a:r>
              <a:rPr lang="ru-RU" sz="7200" b="1" dirty="0" smtClean="0"/>
              <a:t> </a:t>
            </a:r>
            <a:endParaRPr lang="ru-RU" sz="7200" dirty="0" smtClean="0"/>
          </a:p>
          <a:p>
            <a:pPr algn="ctr"/>
            <a:r>
              <a:rPr lang="ru-RU" sz="7200" b="1" dirty="0" smtClean="0"/>
              <a:t> </a:t>
            </a:r>
            <a:endParaRPr lang="ru-RU" sz="7200" dirty="0" smtClean="0"/>
          </a:p>
          <a:p>
            <a:pPr algn="ctr"/>
            <a:r>
              <a:rPr lang="ru-RU" sz="6200" b="1" dirty="0" smtClean="0"/>
              <a:t> </a:t>
            </a:r>
            <a:endParaRPr lang="ru-RU" sz="6200" dirty="0" smtClean="0"/>
          </a:p>
          <a:p>
            <a:pPr algn="ctr"/>
            <a:r>
              <a:rPr lang="ru-RU" sz="6200" b="1" dirty="0" smtClean="0"/>
              <a:t> </a:t>
            </a:r>
            <a:endParaRPr lang="ru-RU" sz="62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r>
              <a:rPr lang="ru-RU" sz="2400" b="1" dirty="0" smtClean="0"/>
              <a:t> 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643734" cy="918418"/>
          </a:xfrm>
        </p:spPr>
        <p:txBody>
          <a:bodyPr/>
          <a:lstStyle/>
          <a:p>
            <a:r>
              <a:rPr lang="ru-RU" sz="5400" dirty="0" smtClean="0">
                <a:ln/>
                <a:solidFill>
                  <a:schemeClr val="accent3"/>
                </a:solidFill>
                <a:latin typeface="Century" pitchFamily="18" charset="0"/>
              </a:rPr>
              <a:t>План мероприятий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643997" cy="556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458"/>
                <a:gridCol w="2482141"/>
                <a:gridCol w="1794867"/>
                <a:gridCol w="1275598"/>
                <a:gridCol w="2115933"/>
              </a:tblGrid>
              <a:tr h="446509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</a:tr>
              <a:tr h="15223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Изучение литературы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Анкетирование педагогов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Педагогичес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кий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коллектив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апрель, май 2010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Список 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литературы,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Составление диагностических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карт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90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Разработка мероприятий для педагогов;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Консультации старшего воспитателя и заведующего;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Презентация методической разработки «Интернет – страница педагога ДОУ»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Дизайн Интернет – страницы педагога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Педагогичес-кий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коллектив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май-август 2010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мероприятий.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Методические рекомендации для педагогов,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составление информационного буклета,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создание Интернет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– страниц.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3" y="714356"/>
          <a:ext cx="8643997" cy="573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458"/>
                <a:gridCol w="2482141"/>
                <a:gridCol w="1794867"/>
                <a:gridCol w="1275598"/>
                <a:gridCol w="2115933"/>
              </a:tblGrid>
              <a:tr h="442956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субъекты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</a:tr>
              <a:tr h="369390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Эффективное использование педагогами ИКТ в своей деятельности: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презентаций,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мультимедийных пособий, на занятиях с детьми,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использование сети Интернет для самообразования;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оказание консультативной помощи родителям в области ИКТ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Педагогический коллектив,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родители,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сентябрь – май 2010 - 2011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Повышение педагогического мастерства педагога ДОУ в области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ИКТ;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Обновление и пополнение страниц сайта;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5969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Приобщение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родителей к использованию ИКТ в воспитании и обучении детей.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19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Анкетирование,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анализ статистики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посещения сайта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Педагогический коллектив,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родители,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май 2011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Подведение итогов,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Результативность методической разработки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901014" cy="704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043494" cy="5000660"/>
          </a:xfrm>
        </p:spPr>
        <p:txBody>
          <a:bodyPr/>
          <a:lstStyle/>
          <a:p>
            <a:pPr lvl="0"/>
            <a:r>
              <a:rPr lang="ru-RU" dirty="0" smtClean="0"/>
              <a:t>Психолого-педагогическая и методическая литература;</a:t>
            </a:r>
          </a:p>
          <a:p>
            <a:pPr lvl="0"/>
            <a:r>
              <a:rPr lang="ru-RU" dirty="0" smtClean="0"/>
              <a:t>Диагностический инструментарий;</a:t>
            </a:r>
          </a:p>
          <a:p>
            <a:pPr lvl="0"/>
            <a:r>
              <a:rPr lang="ru-RU" dirty="0" smtClean="0"/>
              <a:t>Материалы Интернет;</a:t>
            </a:r>
          </a:p>
          <a:p>
            <a:pPr lvl="0"/>
            <a:r>
              <a:rPr lang="ru-RU" dirty="0" smtClean="0"/>
              <a:t>Цифровые образовательные ресурсы,</a:t>
            </a:r>
          </a:p>
          <a:p>
            <a:pPr lvl="0"/>
            <a:r>
              <a:rPr lang="en-US" dirty="0" smtClean="0"/>
              <a:t>Microsoft Office (Word, Power Point, Publisher)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май 18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214422"/>
            <a:ext cx="2659614" cy="1993905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май 18 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643314"/>
            <a:ext cx="1996307" cy="2662705"/>
          </a:xfrm>
          <a:prstGeom prst="rect">
            <a:avLst/>
          </a:prstGeom>
          <a:ln w="1905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Материально-техническое обеспечение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071966" cy="507209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Методический кабинет;</a:t>
            </a:r>
          </a:p>
          <a:p>
            <a:pPr lvl="0"/>
            <a:r>
              <a:rPr lang="ru-RU" dirty="0" err="1" smtClean="0"/>
              <a:t>Медиацентр</a:t>
            </a:r>
            <a:r>
              <a:rPr lang="ru-RU" dirty="0" smtClean="0"/>
              <a:t> (компьютеры, ноутбук, принтер, сканер, модем, интерактивная доска, проектор, проекционный экран, диски с обучающими программами и играми);</a:t>
            </a:r>
          </a:p>
          <a:p>
            <a:pPr lvl="0"/>
            <a:r>
              <a:rPr lang="ru-RU" dirty="0" smtClean="0"/>
              <a:t>Технические средства</a:t>
            </a:r>
          </a:p>
          <a:p>
            <a:endParaRPr lang="ru-RU" dirty="0"/>
          </a:p>
        </p:txBody>
      </p:sp>
      <p:pic>
        <p:nvPicPr>
          <p:cNvPr id="8" name="Содержимое 7" descr="P10204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928670"/>
            <a:ext cx="2857500" cy="2000250"/>
          </a:xfrm>
          <a:prstGeom prst="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Содержимое 6" descr="май 18 0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2392969" cy="1785950"/>
          </a:xfrm>
          <a:prstGeom prst="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8" descr="P10208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256"/>
            <a:ext cx="1914017" cy="2357454"/>
          </a:xfrm>
          <a:prstGeom prst="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43890" cy="632666"/>
          </a:xfrm>
        </p:spPr>
        <p:txBody>
          <a:bodyPr/>
          <a:lstStyle/>
          <a:p>
            <a:pPr algn="ctr"/>
            <a:r>
              <a:rPr lang="ru-RU" sz="3600" dirty="0" smtClean="0">
                <a:latin typeface="Century Schoolbook" pitchFamily="18" charset="0"/>
              </a:rPr>
              <a:t>Формы работы с педагогами</a:t>
            </a:r>
            <a:endParaRPr lang="ru-RU" sz="3600" dirty="0">
              <a:latin typeface="Century Schoolbook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1142984"/>
            <a:ext cx="4257676" cy="5429288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800" b="1" dirty="0" smtClean="0">
                <a:latin typeface="Century Schoolbook" pitchFamily="18" charset="0"/>
              </a:rPr>
              <a:t>Недели педагогического мастерства;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 smtClean="0">
                <a:latin typeface="Century Schoolbook" pitchFamily="18" charset="0"/>
              </a:rPr>
              <a:t>Работа творческих групп;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 smtClean="0">
                <a:latin typeface="Century Schoolbook" pitchFamily="18" charset="0"/>
              </a:rPr>
              <a:t>Мастер – классы;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 smtClean="0">
                <a:latin typeface="Century Schoolbook" pitchFamily="18" charset="0"/>
              </a:rPr>
              <a:t>Консультации;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Century Schoolbook" pitchFamily="18" charset="0"/>
              </a:rPr>
              <a:t>Педагогические мастерские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Century Schoolbook" pitchFamily="18" charset="0"/>
              </a:rPr>
              <a:t>семинары</a:t>
            </a:r>
            <a:endParaRPr lang="ru-RU" sz="2800" b="1" dirty="0">
              <a:latin typeface="Century Schoolbook" pitchFamily="18" charset="0"/>
            </a:endParaRPr>
          </a:p>
        </p:txBody>
      </p:sp>
      <p:pic>
        <p:nvPicPr>
          <p:cNvPr id="7" name="Picture 3" descr="C:\Documents and Settings\Admin\Рабочий стол\мультимед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142984"/>
            <a:ext cx="3379764" cy="2214578"/>
          </a:xfrm>
          <a:prstGeom prst="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 descr="D:\методист\ФЛЭШКА В.Н\от всей души\federova2_smal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3357586" cy="2067014"/>
          </a:xfrm>
          <a:prstGeom prst="rect">
            <a:avLst/>
          </a:prstGeom>
          <a:ln w="1270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910</TotalTime>
  <Words>685</Words>
  <Application>Microsoft Office PowerPoint</Application>
  <PresentationFormat>Экран (4:3)</PresentationFormat>
  <Paragraphs>166</Paragraphs>
  <Slides>19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МДОУ «Детский сад № 27 «Рябинка» города Новочебоксарска Чувашской Республики</vt:lpstr>
      <vt:lpstr>Цель:</vt:lpstr>
      <vt:lpstr>Ожидаемые результаты: </vt:lpstr>
      <vt:lpstr>Этапы работы</vt:lpstr>
      <vt:lpstr>План мероприятий</vt:lpstr>
      <vt:lpstr>Слайд 6</vt:lpstr>
      <vt:lpstr>Методическое обеспечение</vt:lpstr>
      <vt:lpstr>Материально-техническое обеспечение</vt:lpstr>
      <vt:lpstr>Формы работы с педагогами</vt:lpstr>
      <vt:lpstr>Образец буклета</vt:lpstr>
      <vt:lpstr>Главная страница сайта  детского сада</vt:lpstr>
      <vt:lpstr>Страница педагога</vt:lpstr>
      <vt:lpstr>Примерная структура   страницы</vt:lpstr>
      <vt:lpstr>Слайд 14</vt:lpstr>
      <vt:lpstr>Использование звуковых файлов «Добро пожаловать  в экологию»</vt:lpstr>
      <vt:lpstr>Голоса птиц</vt:lpstr>
      <vt:lpstr>Использование видеофайлов:</vt:lpstr>
      <vt:lpstr>Заключение</vt:lpstr>
      <vt:lpstr> спасибо за внимание  творческих успехов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27 «Рябинка» города Новочебоксарска Чувашской Республики</dc:title>
  <dc:creator>Рябинка</dc:creator>
  <cp:lastModifiedBy>Admin</cp:lastModifiedBy>
  <cp:revision>96</cp:revision>
  <dcterms:created xsi:type="dcterms:W3CDTF">2010-05-17T06:48:56Z</dcterms:created>
  <dcterms:modified xsi:type="dcterms:W3CDTF">2004-12-31T22:02:03Z</dcterms:modified>
</cp:coreProperties>
</file>